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8"/>
  </p:notesMasterIdLst>
  <p:handoutMasterIdLst>
    <p:handoutMasterId r:id="rId59"/>
  </p:handoutMasterIdLst>
  <p:sldIdLst>
    <p:sldId id="256" r:id="rId2"/>
    <p:sldId id="265" r:id="rId3"/>
    <p:sldId id="257" r:id="rId4"/>
    <p:sldId id="260" r:id="rId5"/>
    <p:sldId id="289" r:id="rId6"/>
    <p:sldId id="290" r:id="rId7"/>
    <p:sldId id="272" r:id="rId8"/>
    <p:sldId id="291" r:id="rId9"/>
    <p:sldId id="258" r:id="rId10"/>
    <p:sldId id="266" r:id="rId11"/>
    <p:sldId id="316" r:id="rId12"/>
    <p:sldId id="298" r:id="rId13"/>
    <p:sldId id="295" r:id="rId14"/>
    <p:sldId id="297" r:id="rId15"/>
    <p:sldId id="314" r:id="rId16"/>
    <p:sldId id="317" r:id="rId17"/>
    <p:sldId id="271" r:id="rId18"/>
    <p:sldId id="284" r:id="rId19"/>
    <p:sldId id="306" r:id="rId20"/>
    <p:sldId id="307" r:id="rId21"/>
    <p:sldId id="299" r:id="rId22"/>
    <p:sldId id="300" r:id="rId23"/>
    <p:sldId id="301" r:id="rId24"/>
    <p:sldId id="302" r:id="rId25"/>
    <p:sldId id="353" r:id="rId26"/>
    <p:sldId id="303" r:id="rId27"/>
    <p:sldId id="304" r:id="rId28"/>
    <p:sldId id="305" r:id="rId29"/>
    <p:sldId id="320" r:id="rId30"/>
    <p:sldId id="296" r:id="rId31"/>
    <p:sldId id="286" r:id="rId32"/>
    <p:sldId id="322" r:id="rId33"/>
    <p:sldId id="308" r:id="rId34"/>
    <p:sldId id="309" r:id="rId35"/>
    <p:sldId id="310" r:id="rId36"/>
    <p:sldId id="311" r:id="rId37"/>
    <p:sldId id="312" r:id="rId38"/>
    <p:sldId id="313" r:id="rId39"/>
    <p:sldId id="318" r:id="rId40"/>
    <p:sldId id="324" r:id="rId41"/>
    <p:sldId id="338" r:id="rId42"/>
    <p:sldId id="340" r:id="rId43"/>
    <p:sldId id="292" r:id="rId44"/>
    <p:sldId id="351" r:id="rId45"/>
    <p:sldId id="341" r:id="rId46"/>
    <p:sldId id="342" r:id="rId47"/>
    <p:sldId id="343" r:id="rId48"/>
    <p:sldId id="344" r:id="rId49"/>
    <p:sldId id="345" r:id="rId50"/>
    <p:sldId id="346" r:id="rId51"/>
    <p:sldId id="347" r:id="rId52"/>
    <p:sldId id="348" r:id="rId53"/>
    <p:sldId id="349" r:id="rId54"/>
    <p:sldId id="350" r:id="rId55"/>
    <p:sldId id="293" r:id="rId56"/>
    <p:sldId id="294" r:id="rId57"/>
  </p:sldIdLst>
  <p:sldSz cx="9144000" cy="5143500" type="screen16x9"/>
  <p:notesSz cx="6858000" cy="9144000"/>
  <p:embeddedFontLst>
    <p:embeddedFont>
      <p:font typeface="Fira Sans Extra Condensed Medium" panose="020B0604020202020204" charset="0"/>
      <p:regular r:id="rId60"/>
      <p:bold r:id="rId61"/>
      <p:italic r:id="rId62"/>
      <p:boldItalic r:id="rId63"/>
    </p:embeddedFont>
    <p:embeddedFont>
      <p:font typeface="Fira Sans Extra Condensed" panose="020B0604020202020204" charset="0"/>
      <p:regular r:id="rId64"/>
      <p:bold r:id="rId65"/>
      <p:italic r:id="rId66"/>
      <p:boldItalic r:id="rId67"/>
    </p:embeddedFont>
    <p:embeddedFont>
      <p:font typeface="Roboto" panose="02000000000000000000" pitchFamily="2" charset="0"/>
      <p:regular r:id="rId68"/>
      <p:bold r:id="rId69"/>
      <p:italic r:id="rId70"/>
      <p:boldItalic r:id="rId71"/>
    </p:embeddedFont>
    <p:embeddedFont>
      <p:font typeface="Cambria Math" panose="02040503050406030204" pitchFamily="18" charset="0"/>
      <p:regular r:id="rId72"/>
    </p:embeddedFont>
    <p:embeddedFont>
      <p:font typeface="Fira Sans Extra Condensed SemiBold" panose="020B0604020202020204" charset="0"/>
      <p:regular r:id="rId73"/>
      <p:bold r:id="rId74"/>
      <p:italic r:id="rId75"/>
      <p:boldItalic r:id="rId76"/>
    </p:embeddedFont>
    <p:embeddedFont>
      <p:font typeface="Calibri" panose="020F0502020204030204" pitchFamily="34" charset="0"/>
      <p:regular r:id="rId77"/>
      <p:bold r:id="rId78"/>
      <p:italic r:id="rId79"/>
      <p:boldItalic r:id="rId80"/>
    </p:embeddedFont>
    <p:embeddedFont>
      <p:font typeface="Trebuchet MS" panose="020B0603020202020204" pitchFamily="3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4428CC22-4588-473E-A82E-31FB2F7D3D85}">
          <p14:sldIdLst>
            <p14:sldId id="256"/>
            <p14:sldId id="265"/>
            <p14:sldId id="257"/>
            <p14:sldId id="260"/>
            <p14:sldId id="289"/>
            <p14:sldId id="290"/>
            <p14:sldId id="272"/>
            <p14:sldId id="291"/>
            <p14:sldId id="258"/>
            <p14:sldId id="266"/>
            <p14:sldId id="316"/>
            <p14:sldId id="298"/>
            <p14:sldId id="295"/>
            <p14:sldId id="297"/>
            <p14:sldId id="314"/>
            <p14:sldId id="317"/>
            <p14:sldId id="271"/>
            <p14:sldId id="284"/>
            <p14:sldId id="306"/>
            <p14:sldId id="307"/>
            <p14:sldId id="299"/>
            <p14:sldId id="300"/>
            <p14:sldId id="301"/>
            <p14:sldId id="302"/>
          </p14:sldIdLst>
        </p14:section>
        <p14:section name="Section récapitulative" id="{CAAAE000-AB66-4C80-9024-A24F701AC48F}">
          <p14:sldIdLst>
            <p14:sldId id="353"/>
          </p14:sldIdLst>
        </p14:section>
        <p14:section name="GA" id="{C95C2161-3394-4D2B-AB38-DFC421246F49}">
          <p14:sldIdLst>
            <p14:sldId id="303"/>
          </p14:sldIdLst>
        </p14:section>
        <p14:section name="Section 2" id="{DD6A4454-2A46-4237-A64D-35C5FD7935D8}">
          <p14:sldIdLst>
            <p14:sldId id="304"/>
          </p14:sldIdLst>
        </p14:section>
        <p14:section name="Section 3" id="{DFBD8282-6E94-4D3B-BE1B-5B726578F8DF}">
          <p14:sldIdLst>
            <p14:sldId id="305"/>
          </p14:sldIdLst>
        </p14:section>
        <p14:section name="Section 4" id="{414103F5-9103-4A56-A7BA-21113215B401}">
          <p14:sldIdLst>
            <p14:sldId id="320"/>
          </p14:sldIdLst>
        </p14:section>
        <p14:section name="Section 5" id="{A76CB7FB-1E06-4A3D-8EC5-2614674C0FA5}">
          <p14:sldIdLst>
            <p14:sldId id="296"/>
            <p14:sldId id="286"/>
            <p14:sldId id="322"/>
          </p14:sldIdLst>
        </p14:section>
        <p14:section name="Section 6" id="{5BC875C9-B6DB-4D2D-AF39-2A05C7B5CB4C}">
          <p14:sldIdLst>
            <p14:sldId id="308"/>
          </p14:sldIdLst>
        </p14:section>
        <p14:section name="Section 7" id="{F3EABACC-751F-4F19-929E-E26BFC53FC0A}">
          <p14:sldIdLst>
            <p14:sldId id="309"/>
          </p14:sldIdLst>
        </p14:section>
        <p14:section name="Section 8" id="{8DC4A6FB-0AFF-42EE-8667-F1D6A6F0BB15}">
          <p14:sldIdLst>
            <p14:sldId id="310"/>
          </p14:sldIdLst>
        </p14:section>
        <p14:section name="Section 9" id="{BDAFC12F-039F-4BCD-BEF0-B7C7B4D500F9}">
          <p14:sldIdLst>
            <p14:sldId id="311"/>
          </p14:sldIdLst>
        </p14:section>
        <p14:section name="Section 10" id="{16CD1484-A296-4FB7-B5F9-5A0E6C423A33}">
          <p14:sldIdLst>
            <p14:sldId id="312"/>
          </p14:sldIdLst>
        </p14:section>
        <p14:section name="Section 11" id="{89031E32-D10E-4B48-9B34-52C89BE54010}">
          <p14:sldIdLst>
            <p14:sldId id="313"/>
            <p14:sldId id="318"/>
            <p14:sldId id="324"/>
          </p14:sldIdLst>
        </p14:section>
        <p14:section name="Section 13" id="{429AF83E-E825-4BBA-921D-1949150DC58D}">
          <p14:sldIdLst>
            <p14:sldId id="338"/>
            <p14:sldId id="340"/>
            <p14:sldId id="292"/>
          </p14:sldIdLst>
        </p14:section>
        <p14:section name="Section récapitulative" id="{0B52E26F-E65F-4089-AB7F-4AB1ADCE51BF}">
          <p14:sldIdLst>
            <p14:sldId id="351"/>
          </p14:sldIdLst>
        </p14:section>
        <p14:section name="Section 1" id="{61F05D4B-4C1C-4158-8929-191A1740F3ED}">
          <p14:sldIdLst>
            <p14:sldId id="341"/>
          </p14:sldIdLst>
        </p14:section>
        <p14:section name="Section 2" id="{7C6B51FB-375E-4A69-A2FD-C3A0784DCD6E}">
          <p14:sldIdLst>
            <p14:sldId id="342"/>
          </p14:sldIdLst>
        </p14:section>
        <p14:section name="Section 3" id="{2CEE8790-B380-4341-ADBB-4BAA64E11C8C}">
          <p14:sldIdLst>
            <p14:sldId id="343"/>
          </p14:sldIdLst>
        </p14:section>
        <p14:section name="Section 4" id="{807531FA-AB22-4D3E-A1D7-AA44DA3D7E92}">
          <p14:sldIdLst>
            <p14:sldId id="344"/>
          </p14:sldIdLst>
        </p14:section>
        <p14:section name="Section 5" id="{F98299D1-0692-40B0-8930-648F29E80B5E}">
          <p14:sldIdLst>
            <p14:sldId id="345"/>
          </p14:sldIdLst>
        </p14:section>
        <p14:section name="Section 6" id="{E1B251A4-543F-42D8-BE30-344AAA434BE7}">
          <p14:sldIdLst>
            <p14:sldId id="346"/>
          </p14:sldIdLst>
        </p14:section>
        <p14:section name="Section 7" id="{BAB9BC7D-2C12-428B-9A85-4BFA23D06F2F}">
          <p14:sldIdLst>
            <p14:sldId id="347"/>
          </p14:sldIdLst>
        </p14:section>
        <p14:section name="Section 8" id="{BD292B2E-5F07-415D-9810-304AE4319B70}">
          <p14:sldIdLst>
            <p14:sldId id="348"/>
          </p14:sldIdLst>
        </p14:section>
        <p14:section name="Section 9" id="{E0735E6B-E818-4B4D-A03E-F5755777A5AE}">
          <p14:sldIdLst>
            <p14:sldId id="349"/>
          </p14:sldIdLst>
        </p14:section>
        <p14:section name="Section 10" id="{7EF599F9-7855-4343-AA60-71ED0D2CE0B7}">
          <p14:sldIdLst>
            <p14:sldId id="350"/>
            <p14:sldId id="293"/>
            <p14:sldId id="294"/>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507"/>
    <a:srgbClr val="4B850F"/>
    <a:srgbClr val="FFFFFF"/>
    <a:srgbClr val="D3EDF4"/>
    <a:srgbClr val="81A8D3"/>
    <a:srgbClr val="4B840E"/>
    <a:srgbClr val="43740F"/>
    <a:srgbClr val="464F5D"/>
    <a:srgbClr val="616161"/>
    <a:srgbClr val="171A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4660"/>
  </p:normalViewPr>
  <p:slideViewPr>
    <p:cSldViewPr snapToGrid="0">
      <p:cViewPr varScale="1">
        <p:scale>
          <a:sx n="108" d="100"/>
          <a:sy n="108" d="100"/>
        </p:scale>
        <p:origin x="720" y="8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84"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font" Target="fonts/font20.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56EC0-7F33-7BFD-E083-E2FD4FB2AE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a:extLst>
              <a:ext uri="{FF2B5EF4-FFF2-40B4-BE49-F238E27FC236}">
                <a16:creationId xmlns:a16="http://schemas.microsoft.com/office/drawing/2014/main" id="{98F2373E-C5F8-E9E4-AC12-B65207996B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56995B-F4E2-4543-B7C7-4E6BB360D6B8}" type="datetimeFigureOut">
              <a:rPr lang="fr-CA" smtClean="0"/>
              <a:t>2023-04-29</a:t>
            </a:fld>
            <a:endParaRPr lang="fr-CA"/>
          </a:p>
        </p:txBody>
      </p:sp>
      <p:sp>
        <p:nvSpPr>
          <p:cNvPr id="4" name="Espace réservé du pied de page 3">
            <a:extLst>
              <a:ext uri="{FF2B5EF4-FFF2-40B4-BE49-F238E27FC236}">
                <a16:creationId xmlns:a16="http://schemas.microsoft.com/office/drawing/2014/main" id="{2C71A2CA-6B00-2F32-E4C0-D7161D56B7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5" name="Espace réservé du numéro de diapositive 4">
            <a:extLst>
              <a:ext uri="{FF2B5EF4-FFF2-40B4-BE49-F238E27FC236}">
                <a16:creationId xmlns:a16="http://schemas.microsoft.com/office/drawing/2014/main" id="{16E94535-4E75-3BA7-E6E0-04589DFAC83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42FA2F-7741-4D2C-A64A-82429A69103C}" type="slidenum">
              <a:rPr lang="fr-CA" smtClean="0"/>
              <a:t>‹N°›</a:t>
            </a:fld>
            <a:endParaRPr lang="fr-CA"/>
          </a:p>
        </p:txBody>
      </p:sp>
    </p:spTree>
    <p:extLst>
      <p:ext uri="{BB962C8B-B14F-4D97-AF65-F5344CB8AC3E}">
        <p14:creationId xmlns:p14="http://schemas.microsoft.com/office/powerpoint/2010/main" val="370513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1193f37a9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193f37a9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03d9f7a2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03d9f7a2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547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03d9f7a28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03d9f7a28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7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852b6c38ca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852b6c38ca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63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52b6c38c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52b6c38c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b="0" i="0" dirty="0">
                <a:solidFill>
                  <a:srgbClr val="0F0F0F"/>
                </a:solidFill>
                <a:effectLst/>
                <a:latin typeface="Roboto" panose="02000000000000000000" pitchFamily="2" charset="0"/>
              </a:rPr>
              <a:t> l'idée des algorithmes génétiques c'est donc de s'inspirer de la sélection naturelle en créant des individus qui auront pour but de pouvoir résoudre le problème que l'on a défini le plus efficacement possible alors on va commencer à clarifier un peu le vocabulaire qui est utilisé dans les algorithmes génétiques en premier on a l'individu c'est la solution que l’on apporte à un problème et également le concept de population est un ensemble d’individue </a:t>
            </a:r>
            <a:r>
              <a:rPr lang="fr-FR" b="0" dirty="0">
                <a:effectLst/>
                <a:latin typeface="Roboto" panose="02000000000000000000" pitchFamily="2" charset="0"/>
              </a:rPr>
              <a:t>chaque individu est </a:t>
            </a:r>
            <a:r>
              <a:rPr lang="fr-FR" b="0" dirty="0" err="1">
                <a:effectLst/>
                <a:latin typeface="Roboto" panose="02000000000000000000" pitchFamily="2" charset="0"/>
              </a:rPr>
              <a:t>representé</a:t>
            </a:r>
            <a:r>
              <a:rPr lang="fr-FR" b="0" dirty="0">
                <a:effectLst/>
                <a:latin typeface="Roboto" panose="02000000000000000000" pitchFamily="2" charset="0"/>
              </a:rPr>
              <a:t> par un chromosome qui le caractérise et le chromosome est un ensemble de gènes qui ont des propriétés modifiant d'une manière ou d'une autre la manière que l'individu va se comporter face aux problèmes que l’on souhaite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52b6c38c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52b6c38c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Trebuchet MS" panose="020B0603020202020204" pitchFamily="34" charset="0"/>
              </a:rPr>
              <a:t>Les algorithmes génétiques utilisent la théorie de Darwin sur l’évolution des espèces.</a:t>
            </a:r>
            <a:r>
              <a:rPr lang="fr-FR" dirty="0"/>
              <a:t/>
            </a:r>
            <a:br>
              <a:rPr lang="fr-FR" dirty="0"/>
            </a:br>
            <a:r>
              <a:rPr lang="fr-FR" b="0" i="0" dirty="0">
                <a:solidFill>
                  <a:srgbClr val="000000"/>
                </a:solidFill>
                <a:effectLst/>
                <a:latin typeface="Trebuchet MS" panose="020B0603020202020204" pitchFamily="34" charset="0"/>
              </a:rPr>
              <a:t>Elle repose sur trois principes : le principe de variation, le principe d'adaptation et le principe d'hérédité.</a:t>
            </a:r>
            <a:endParaRPr lang="fr-FR" b="1" i="0" dirty="0">
              <a:solidFill>
                <a:srgbClr val="000000"/>
              </a:solidFill>
              <a:effectLst/>
              <a:latin typeface="Trebuchet MS" panose="020B0603020202020204" pitchFamily="34" charset="0"/>
            </a:endParaRPr>
          </a:p>
          <a:p>
            <a:pPr marL="0" lvl="0" indent="0" algn="l" rtl="0">
              <a:spcBef>
                <a:spcPts val="0"/>
              </a:spcBef>
              <a:spcAft>
                <a:spcPts val="0"/>
              </a:spcAft>
              <a:buNone/>
            </a:pPr>
            <a:r>
              <a:rPr lang="fr-FR" b="1" i="0" dirty="0">
                <a:solidFill>
                  <a:srgbClr val="000000"/>
                </a:solidFill>
                <a:effectLst/>
                <a:latin typeface="Trebuchet MS" panose="020B0603020202020204" pitchFamily="34" charset="0"/>
              </a:rPr>
              <a:t>Le principe de variation :</a:t>
            </a:r>
            <a:r>
              <a:rPr lang="fr-FR" b="0" i="0" dirty="0">
                <a:solidFill>
                  <a:srgbClr val="000000"/>
                </a:solidFill>
                <a:effectLst/>
                <a:latin typeface="Trebuchet MS" panose="020B0603020202020204" pitchFamily="34" charset="0"/>
              </a:rPr>
              <a:t> Chaque individu au sein d’une population est unique. Ces différences, plus ou moins importantes, vont être décisives dans le processus de sélection.</a:t>
            </a:r>
            <a:endParaRPr dirty="0"/>
          </a:p>
        </p:txBody>
      </p:sp>
    </p:spTree>
    <p:extLst>
      <p:ext uri="{BB962C8B-B14F-4D97-AF65-F5344CB8AC3E}">
        <p14:creationId xmlns:p14="http://schemas.microsoft.com/office/powerpoint/2010/main" val="3026445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52b6c38c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52b6c38c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rgbClr val="000000"/>
                </a:solidFill>
                <a:effectLst/>
                <a:latin typeface="Trebuchet MS" panose="020B0603020202020204" pitchFamily="34" charset="0"/>
              </a:rPr>
              <a:t>Le principe d'adaptation :</a:t>
            </a:r>
            <a:r>
              <a:rPr lang="fr-FR" b="0" i="0" dirty="0">
                <a:solidFill>
                  <a:srgbClr val="000000"/>
                </a:solidFill>
                <a:effectLst/>
                <a:latin typeface="Trebuchet MS" panose="020B0603020202020204" pitchFamily="34" charset="0"/>
              </a:rPr>
              <a:t> Les individus les plus adaptés à leur environnement atteignent plus facilement l'âge adulte. Ceux ayant une meilleure capacité de survie pourront donc se reproduire davantage.</a:t>
            </a:r>
            <a:endParaRPr dirty="0"/>
          </a:p>
        </p:txBody>
      </p:sp>
    </p:spTree>
    <p:extLst>
      <p:ext uri="{BB962C8B-B14F-4D97-AF65-F5344CB8AC3E}">
        <p14:creationId xmlns:p14="http://schemas.microsoft.com/office/powerpoint/2010/main" val="865407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52b6c38c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52b6c38c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solidFill>
                  <a:srgbClr val="000000"/>
                </a:solidFill>
                <a:effectLst/>
                <a:latin typeface="Trebuchet MS" panose="020B0603020202020204" pitchFamily="34" charset="0"/>
              </a:rPr>
              <a:t>Le principe d’hérédité :</a:t>
            </a:r>
            <a:r>
              <a:rPr lang="fr-FR" b="0" i="0" dirty="0">
                <a:solidFill>
                  <a:srgbClr val="000000"/>
                </a:solidFill>
                <a:effectLst/>
                <a:latin typeface="Trebuchet MS" panose="020B0603020202020204" pitchFamily="34" charset="0"/>
              </a:rPr>
              <a:t> Les caractéristiques des individus doivent être héréditaires pour pouvoir être transmises à leur descendance. Ce mécanisme permettra de faire évoluer l’espèce pour partager les caractéristiques avantageuse à sa survie.</a:t>
            </a:r>
            <a:endParaRPr dirty="0"/>
          </a:p>
        </p:txBody>
      </p:sp>
    </p:spTree>
    <p:extLst>
      <p:ext uri="{BB962C8B-B14F-4D97-AF65-F5344CB8AC3E}">
        <p14:creationId xmlns:p14="http://schemas.microsoft.com/office/powerpoint/2010/main" val="3897682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52b6c38c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52b6c38c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202122"/>
                </a:solidFill>
                <a:effectLst/>
                <a:latin typeface="Arial" panose="020B0604020202020204" pitchFamily="34" charset="0"/>
              </a:rPr>
              <a:t>on commence avec une population de base qui se compose le plus souvent de chaînes de caractères correspondant chacune à un chromosome et chaque chromosome contient des </a:t>
            </a:r>
            <a:r>
              <a:rPr lang="fr-FR" b="0" i="0" dirty="0" err="1">
                <a:solidFill>
                  <a:srgbClr val="202122"/>
                </a:solidFill>
                <a:effectLst/>
                <a:latin typeface="Arial" panose="020B0604020202020204" pitchFamily="34" charset="0"/>
              </a:rPr>
              <a:t>genes</a:t>
            </a:r>
            <a:r>
              <a:rPr lang="fr-FR" b="0" i="0" dirty="0">
                <a:solidFill>
                  <a:srgbClr val="202122"/>
                </a:solidFill>
                <a:effectLst/>
                <a:latin typeface="Arial" panose="020B0604020202020204" pitchFamily="34" charset="0"/>
              </a:rPr>
              <a:t> . Le contenu de cette population initiale est généré aléatoirement. On attribue à chacune des solutions une note qui correspond à son adaptation au problème. Ensuite, on effectue une sélection au sein de cette population.</a:t>
            </a:r>
          </a:p>
          <a:p>
            <a:pPr marL="0" lvl="0" indent="0" algn="l" rtl="0">
              <a:spcBef>
                <a:spcPts val="0"/>
              </a:spcBef>
              <a:spcAft>
                <a:spcPts val="0"/>
              </a:spcAft>
              <a:buNone/>
            </a:pPr>
            <a:r>
              <a:rPr lang="fr-FR" dirty="0"/>
              <a:t>n chaînes de caractères ou de bits.1 caractère correspond à 1 gène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dirty="0" err="1">
                <a:solidFill>
                  <a:srgbClr val="202122"/>
                </a:solidFill>
                <a:effectLst/>
                <a:latin typeface="Arial" panose="020B0604020202020204" pitchFamily="34" charset="0"/>
              </a:rPr>
              <a:t>Évaluation</a:t>
            </a:r>
            <a:r>
              <a:rPr lang="fr-FR" b="0" i="0" dirty="0" err="1">
                <a:solidFill>
                  <a:srgbClr val="202122"/>
                </a:solidFill>
                <a:effectLst/>
                <a:latin typeface="Arial" panose="020B0604020202020204" pitchFamily="34" charset="0"/>
              </a:rPr>
              <a:t>à</a:t>
            </a:r>
            <a:r>
              <a:rPr lang="fr-FR" b="0" i="0" dirty="0">
                <a:solidFill>
                  <a:srgbClr val="202122"/>
                </a:solidFill>
                <a:effectLst/>
                <a:latin typeface="Arial" panose="020B0604020202020204" pitchFamily="34" charset="0"/>
              </a:rPr>
              <a:t> chaque chaîne, une note correspondant à son adaptation au problème.</a:t>
            </a:r>
          </a:p>
          <a:p>
            <a:pPr marL="0" lvl="0" indent="0" algn="l" rtl="0">
              <a:spcBef>
                <a:spcPts val="0"/>
              </a:spcBef>
              <a:spcAft>
                <a:spcPts val="0"/>
              </a:spcAft>
              <a:buNone/>
            </a:pPr>
            <a:r>
              <a:rPr lang="fr-FR" b="0" i="0" dirty="0">
                <a:solidFill>
                  <a:srgbClr val="000000"/>
                </a:solidFill>
                <a:effectLst/>
                <a:latin typeface="Trebuchet MS" panose="020B0603020202020204" pitchFamily="34" charset="0"/>
              </a:rPr>
              <a:t>L'évaluation est l'analyse des individus pour analyser si une solution est disponible</a:t>
            </a:r>
            <a:endParaRPr dirty="0"/>
          </a:p>
        </p:txBody>
      </p:sp>
    </p:spTree>
    <p:extLst>
      <p:ext uri="{BB962C8B-B14F-4D97-AF65-F5344CB8AC3E}">
        <p14:creationId xmlns:p14="http://schemas.microsoft.com/office/powerpoint/2010/main" val="413709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52b6c38c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52b6c38c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dirty="0">
                <a:solidFill>
                  <a:srgbClr val="000000"/>
                </a:solidFill>
                <a:effectLst/>
                <a:latin typeface="Trebuchet MS" panose="020B0603020202020204" pitchFamily="34" charset="0"/>
              </a:rPr>
              <a:t>La sélection :</a:t>
            </a:r>
            <a:r>
              <a:rPr lang="fr-FR" b="0" i="0" dirty="0">
                <a:solidFill>
                  <a:srgbClr val="000000"/>
                </a:solidFill>
                <a:effectLst/>
                <a:latin typeface="Trebuchet MS" panose="020B0603020202020204" pitchFamily="34" charset="0"/>
              </a:rPr>
              <a:t> Choix des individus les mieux adaptés.</a:t>
            </a:r>
          </a:p>
          <a:p>
            <a:pPr marL="0" lvl="0" indent="0" algn="l" rtl="0">
              <a:spcBef>
                <a:spcPts val="0"/>
              </a:spcBef>
              <a:spcAft>
                <a:spcPts val="0"/>
              </a:spcAft>
              <a:buNone/>
            </a:pPr>
            <a:r>
              <a:rPr lang="fr-FR" b="0" i="0" dirty="0">
                <a:solidFill>
                  <a:srgbClr val="000000"/>
                </a:solidFill>
                <a:effectLst/>
                <a:latin typeface="Trebuchet MS" panose="020B0603020202020204" pitchFamily="34" charset="0"/>
              </a:rPr>
              <a:t>La sélection consiste à choisir les individus les mieux adaptés afin d'avoir une population de solution la plus proche de converger vers l'optimum global.</a:t>
            </a:r>
            <a:r>
              <a:rPr lang="fr-FR" dirty="0"/>
              <a:t/>
            </a:r>
            <a:br>
              <a:rPr lang="fr-FR" dirty="0"/>
            </a:br>
            <a:r>
              <a:rPr lang="fr-FR" b="0" i="0" dirty="0">
                <a:solidFill>
                  <a:srgbClr val="000000"/>
                </a:solidFill>
                <a:effectLst/>
                <a:latin typeface="Trebuchet MS" panose="020B0603020202020204" pitchFamily="34" charset="0"/>
              </a:rPr>
              <a:t>Cet opérateur est l'application du </a:t>
            </a:r>
            <a:r>
              <a:rPr lang="fr-FR" b="0" i="1" dirty="0">
                <a:solidFill>
                  <a:srgbClr val="000000"/>
                </a:solidFill>
                <a:effectLst/>
                <a:latin typeface="Trebuchet MS" panose="020B0603020202020204" pitchFamily="34" charset="0"/>
              </a:rPr>
              <a:t>principe d'adaptation</a:t>
            </a:r>
            <a:r>
              <a:rPr lang="fr-FR" b="0" i="0" dirty="0">
                <a:solidFill>
                  <a:srgbClr val="000000"/>
                </a:solidFill>
                <a:effectLst/>
                <a:latin typeface="Trebuchet MS" panose="020B0603020202020204" pitchFamily="34" charset="0"/>
              </a:rPr>
              <a:t> de la théorie de Darwin.</a:t>
            </a:r>
          </a:p>
          <a:p>
            <a:pPr marL="0" lvl="0" indent="0" algn="l" rtl="0">
              <a:spcBef>
                <a:spcPts val="0"/>
              </a:spcBef>
              <a:spcAft>
                <a:spcPts val="0"/>
              </a:spcAft>
              <a:buNone/>
            </a:pPr>
            <a:r>
              <a:rPr lang="fr-FR" b="0" i="0" dirty="0">
                <a:solidFill>
                  <a:srgbClr val="000000"/>
                </a:solidFill>
                <a:effectLst/>
                <a:latin typeface="Trebuchet MS" panose="020B0603020202020204" pitchFamily="34" charset="0"/>
              </a:rPr>
              <a:t>Il existe plusieurs techniques de sélection :</a:t>
            </a:r>
            <a:r>
              <a:rPr lang="fr-FR" b="1" i="0" dirty="0">
                <a:solidFill>
                  <a:srgbClr val="000000"/>
                </a:solidFill>
                <a:effectLst/>
                <a:latin typeface="Trebuchet MS" panose="020B0603020202020204" pitchFamily="34" charset="0"/>
              </a:rPr>
              <a:t>Sélection par rang</a:t>
            </a:r>
            <a:r>
              <a:rPr lang="fr-FR" b="0" i="0" dirty="0">
                <a:solidFill>
                  <a:srgbClr val="000000"/>
                </a:solidFill>
                <a:effectLst/>
                <a:latin typeface="Trebuchet MS" panose="020B0603020202020204" pitchFamily="34" charset="0"/>
              </a:rPr>
              <a:t> </a:t>
            </a:r>
            <a:r>
              <a:rPr lang="fr-FR" b="1" i="0" dirty="0">
                <a:solidFill>
                  <a:srgbClr val="000000"/>
                </a:solidFill>
                <a:effectLst/>
                <a:latin typeface="Trebuchet MS" panose="020B0603020202020204" pitchFamily="34" charset="0"/>
              </a:rPr>
              <a:t>Sélection par tournoi </a:t>
            </a:r>
            <a:r>
              <a:rPr lang="fr-FR" b="0" i="0" dirty="0">
                <a:solidFill>
                  <a:srgbClr val="000000"/>
                </a:solidFill>
                <a:effectLst/>
                <a:latin typeface="Trebuchet MS" panose="020B0603020202020204" pitchFamily="34" charset="0"/>
              </a:rPr>
              <a:t> </a:t>
            </a:r>
            <a:r>
              <a:rPr lang="fr-FR" b="1" i="0" dirty="0">
                <a:solidFill>
                  <a:srgbClr val="000000"/>
                </a:solidFill>
                <a:effectLst/>
                <a:latin typeface="Trebuchet MS" panose="020B0603020202020204" pitchFamily="34" charset="0"/>
              </a:rPr>
              <a:t>Sélection uniforme</a:t>
            </a:r>
            <a:endParaRPr dirty="0"/>
          </a:p>
        </p:txBody>
      </p:sp>
    </p:spTree>
    <p:extLst>
      <p:ext uri="{BB962C8B-B14F-4D97-AF65-F5344CB8AC3E}">
        <p14:creationId xmlns:p14="http://schemas.microsoft.com/office/powerpoint/2010/main" val="406153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52b6c38c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52b6c38c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dirty="0">
                <a:solidFill>
                  <a:srgbClr val="000000"/>
                </a:solidFill>
                <a:effectLst/>
                <a:latin typeface="Trebuchet MS" panose="020B0603020202020204" pitchFamily="34" charset="0"/>
              </a:rPr>
              <a:t>Le croisement :</a:t>
            </a:r>
            <a:r>
              <a:rPr lang="fr-FR" b="0" i="0" dirty="0">
                <a:solidFill>
                  <a:srgbClr val="000000"/>
                </a:solidFill>
                <a:effectLst/>
                <a:latin typeface="Trebuchet MS" panose="020B0603020202020204" pitchFamily="34" charset="0"/>
              </a:rPr>
              <a:t> Mélange par la reproduction des particularités des individus choisis.</a:t>
            </a:r>
          </a:p>
          <a:p>
            <a:pPr marL="0" lvl="0" indent="0" algn="l" rtl="0">
              <a:spcBef>
                <a:spcPts val="0"/>
              </a:spcBef>
              <a:spcAft>
                <a:spcPts val="0"/>
              </a:spcAft>
              <a:buNone/>
            </a:pPr>
            <a:r>
              <a:rPr lang="fr-FR" b="0" i="0" dirty="0">
                <a:solidFill>
                  <a:srgbClr val="000000"/>
                </a:solidFill>
                <a:effectLst/>
                <a:latin typeface="Trebuchet MS" panose="020B0603020202020204" pitchFamily="34" charset="0"/>
              </a:rPr>
              <a:t>Le croisement, crossing-over, est le résultat obtenue lorsque deux chromosomes partage leurs particularités.</a:t>
            </a:r>
            <a:r>
              <a:rPr lang="fr-FR" dirty="0"/>
              <a:t/>
            </a:r>
            <a:br>
              <a:rPr lang="fr-FR" dirty="0"/>
            </a:br>
            <a:r>
              <a:rPr lang="fr-FR" b="0" i="0" dirty="0">
                <a:solidFill>
                  <a:srgbClr val="000000"/>
                </a:solidFill>
                <a:effectLst/>
                <a:latin typeface="Trebuchet MS" panose="020B0603020202020204" pitchFamily="34" charset="0"/>
              </a:rPr>
              <a:t>Celui-ci permet l'application du </a:t>
            </a:r>
            <a:r>
              <a:rPr lang="fr-FR" b="0" i="1" dirty="0">
                <a:solidFill>
                  <a:srgbClr val="000000"/>
                </a:solidFill>
                <a:effectLst/>
                <a:latin typeface="Trebuchet MS" panose="020B0603020202020204" pitchFamily="34" charset="0"/>
              </a:rPr>
              <a:t>principe d’hérédité</a:t>
            </a:r>
            <a:r>
              <a:rPr lang="fr-FR" b="0" i="0" dirty="0">
                <a:solidFill>
                  <a:srgbClr val="000000"/>
                </a:solidFill>
                <a:effectLst/>
                <a:latin typeface="Trebuchet MS" panose="020B0603020202020204" pitchFamily="34" charset="0"/>
              </a:rPr>
              <a:t> de la théorie de Darwin.</a:t>
            </a:r>
            <a:endParaRPr dirty="0"/>
          </a:p>
        </p:txBody>
      </p:sp>
    </p:spTree>
    <p:extLst>
      <p:ext uri="{BB962C8B-B14F-4D97-AF65-F5344CB8AC3E}">
        <p14:creationId xmlns:p14="http://schemas.microsoft.com/office/powerpoint/2010/main" val="76850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03d9f7a28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03d9f7a28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52b6c38c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52b6c38c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dirty="0">
                <a:solidFill>
                  <a:srgbClr val="000000"/>
                </a:solidFill>
                <a:effectLst/>
                <a:latin typeface="Trebuchet MS" panose="020B0603020202020204" pitchFamily="34" charset="0"/>
              </a:rPr>
              <a:t>La mutation :</a:t>
            </a:r>
            <a:r>
              <a:rPr lang="fr-FR" b="0" i="0" dirty="0">
                <a:solidFill>
                  <a:srgbClr val="000000"/>
                </a:solidFill>
                <a:effectLst/>
                <a:latin typeface="Trebuchet MS" panose="020B0603020202020204" pitchFamily="34" charset="0"/>
              </a:rPr>
              <a:t> Altération aléatoire des particularités d'un individu.</a:t>
            </a:r>
          </a:p>
          <a:p>
            <a:pPr marL="0" lvl="0" indent="0" algn="l" rtl="0">
              <a:spcBef>
                <a:spcPts val="0"/>
              </a:spcBef>
              <a:spcAft>
                <a:spcPts val="0"/>
              </a:spcAft>
              <a:buNone/>
            </a:pPr>
            <a:r>
              <a:rPr lang="fr-FR" b="0" i="0" dirty="0">
                <a:solidFill>
                  <a:srgbClr val="000000"/>
                </a:solidFill>
                <a:effectLst/>
                <a:latin typeface="Trebuchet MS" panose="020B0603020202020204" pitchFamily="34" charset="0"/>
              </a:rPr>
              <a:t>Cet opérateur est l'application du </a:t>
            </a:r>
            <a:r>
              <a:rPr lang="fr-FR" b="0" i="1" dirty="0">
                <a:solidFill>
                  <a:srgbClr val="000000"/>
                </a:solidFill>
                <a:effectLst/>
                <a:latin typeface="Trebuchet MS" panose="020B0603020202020204" pitchFamily="34" charset="0"/>
              </a:rPr>
              <a:t>principe de variation</a:t>
            </a:r>
            <a:r>
              <a:rPr lang="fr-FR" b="0" i="0" dirty="0">
                <a:solidFill>
                  <a:srgbClr val="000000"/>
                </a:solidFill>
                <a:effectLst/>
                <a:latin typeface="Trebuchet MS" panose="020B0603020202020204" pitchFamily="34" charset="0"/>
              </a:rPr>
              <a:t> de la théorie de Darwin et permet, par la même </a:t>
            </a:r>
            <a:r>
              <a:rPr lang="fr-FR" b="0" i="0" dirty="0" err="1">
                <a:solidFill>
                  <a:srgbClr val="000000"/>
                </a:solidFill>
                <a:effectLst/>
                <a:latin typeface="Trebuchet MS" panose="020B0603020202020204" pitchFamily="34" charset="0"/>
              </a:rPr>
              <a:t>occassion</a:t>
            </a:r>
            <a:r>
              <a:rPr lang="fr-FR" b="0" i="0" dirty="0">
                <a:solidFill>
                  <a:srgbClr val="000000"/>
                </a:solidFill>
                <a:effectLst/>
                <a:latin typeface="Trebuchet MS" panose="020B0603020202020204" pitchFamily="34" charset="0"/>
              </a:rPr>
              <a:t>, d'éviter une convergence prématurée de l'algorithme vers un extremum local.</a:t>
            </a:r>
          </a:p>
          <a:p>
            <a:pPr marL="0" lvl="0" indent="0" algn="l" rtl="0">
              <a:spcBef>
                <a:spcPts val="0"/>
              </a:spcBef>
              <a:spcAft>
                <a:spcPts val="0"/>
              </a:spcAft>
              <a:buNone/>
            </a:pPr>
            <a:r>
              <a:rPr lang="fr-FR" b="0" i="0" dirty="0">
                <a:solidFill>
                  <a:srgbClr val="000000"/>
                </a:solidFill>
                <a:effectLst/>
                <a:latin typeface="Trebuchet MS" panose="020B0603020202020204" pitchFamily="34" charset="0"/>
              </a:rPr>
              <a:t>Voici un exemple de mutation sur un individu ayant un seul chromosome :</a:t>
            </a:r>
            <a:endParaRPr dirty="0"/>
          </a:p>
        </p:txBody>
      </p:sp>
    </p:spTree>
    <p:extLst>
      <p:ext uri="{BB962C8B-B14F-4D97-AF65-F5344CB8AC3E}">
        <p14:creationId xmlns:p14="http://schemas.microsoft.com/office/powerpoint/2010/main" val="585003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52b6c38c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852b6c38c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dirty="0">
                <a:solidFill>
                  <a:srgbClr val="000000"/>
                </a:solidFill>
                <a:effectLst/>
                <a:latin typeface="Trebuchet MS" panose="020B0603020202020204" pitchFamily="34" charset="0"/>
              </a:rPr>
              <a:t>La mutation :</a:t>
            </a:r>
            <a:r>
              <a:rPr lang="fr-FR" b="0" i="0" dirty="0">
                <a:solidFill>
                  <a:srgbClr val="000000"/>
                </a:solidFill>
                <a:effectLst/>
                <a:latin typeface="Trebuchet MS" panose="020B0603020202020204" pitchFamily="34" charset="0"/>
              </a:rPr>
              <a:t> Altération aléatoire des particularités d'un individu.</a:t>
            </a:r>
          </a:p>
          <a:p>
            <a:pPr marL="0" lvl="0" indent="0" algn="l" rtl="0">
              <a:spcBef>
                <a:spcPts val="0"/>
              </a:spcBef>
              <a:spcAft>
                <a:spcPts val="0"/>
              </a:spcAft>
              <a:buNone/>
            </a:pPr>
            <a:r>
              <a:rPr lang="fr-FR" b="0" i="0" dirty="0">
                <a:solidFill>
                  <a:srgbClr val="000000"/>
                </a:solidFill>
                <a:effectLst/>
                <a:latin typeface="Trebuchet MS" panose="020B0603020202020204" pitchFamily="34" charset="0"/>
              </a:rPr>
              <a:t>Cet opérateur est l'application du </a:t>
            </a:r>
            <a:r>
              <a:rPr lang="fr-FR" b="0" i="1" dirty="0">
                <a:solidFill>
                  <a:srgbClr val="000000"/>
                </a:solidFill>
                <a:effectLst/>
                <a:latin typeface="Trebuchet MS" panose="020B0603020202020204" pitchFamily="34" charset="0"/>
              </a:rPr>
              <a:t>principe de variation</a:t>
            </a:r>
            <a:r>
              <a:rPr lang="fr-FR" b="0" i="0" dirty="0">
                <a:solidFill>
                  <a:srgbClr val="000000"/>
                </a:solidFill>
                <a:effectLst/>
                <a:latin typeface="Trebuchet MS" panose="020B0603020202020204" pitchFamily="34" charset="0"/>
              </a:rPr>
              <a:t> de la théorie de Darwin et permet, par la même </a:t>
            </a:r>
            <a:r>
              <a:rPr lang="fr-FR" b="0" i="0" dirty="0" err="1">
                <a:solidFill>
                  <a:srgbClr val="000000"/>
                </a:solidFill>
                <a:effectLst/>
                <a:latin typeface="Trebuchet MS" panose="020B0603020202020204" pitchFamily="34" charset="0"/>
              </a:rPr>
              <a:t>occassion</a:t>
            </a:r>
            <a:r>
              <a:rPr lang="fr-FR" b="0" i="0" dirty="0">
                <a:solidFill>
                  <a:srgbClr val="000000"/>
                </a:solidFill>
                <a:effectLst/>
                <a:latin typeface="Trebuchet MS" panose="020B0603020202020204" pitchFamily="34" charset="0"/>
              </a:rPr>
              <a:t>, d'éviter une convergence prématurée de l'algorithme vers un extremum local.</a:t>
            </a:r>
          </a:p>
          <a:p>
            <a:pPr marL="0" lvl="0" indent="0" algn="l" rtl="0">
              <a:spcBef>
                <a:spcPts val="0"/>
              </a:spcBef>
              <a:spcAft>
                <a:spcPts val="0"/>
              </a:spcAft>
              <a:buNone/>
            </a:pPr>
            <a:r>
              <a:rPr lang="fr-FR" b="0" i="0" dirty="0">
                <a:solidFill>
                  <a:srgbClr val="000000"/>
                </a:solidFill>
                <a:effectLst/>
                <a:latin typeface="Trebuchet MS" panose="020B0603020202020204" pitchFamily="34" charset="0"/>
              </a:rPr>
              <a:t>Voici un exemple de mutation sur un individu ayant un seul chromosome :</a:t>
            </a:r>
            <a:endParaRPr dirty="0"/>
          </a:p>
        </p:txBody>
      </p:sp>
    </p:spTree>
    <p:extLst>
      <p:ext uri="{BB962C8B-B14F-4D97-AF65-F5344CB8AC3E}">
        <p14:creationId xmlns:p14="http://schemas.microsoft.com/office/powerpoint/2010/main" val="3122531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187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790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607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249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046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332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591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03d9f7a2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03d9f7a2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275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03d9f7a2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03d9f7a2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03d9f7a2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03d9f7a2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67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476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363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03d9f7a2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03d9f7a2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890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841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371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372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079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853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05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03d9f7a2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03d9f7a2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231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090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828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52b6c38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52b6c38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9118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03d9f7a2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03d9f7a2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511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03d9f7a28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803d9f7a28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03d9f7a2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03d9f7a2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03d9f7a28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03d9f7a2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03d9f7a2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03d9f7a2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998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Il existe plusieurs formulations mathématiques pour le VRP, chacune ayant ses avantages et ses inconvénients en fonction des caractéristiques du problème à résoudre. Les principales formulations sont les suivantes :</a:t>
            </a:r>
          </a:p>
          <a:p>
            <a:r>
              <a:rPr lang="fr-FR" b="1" dirty="0"/>
              <a:t>Formulation en variables binaires : </a:t>
            </a:r>
            <a:r>
              <a:rPr lang="fr-FR" dirty="0"/>
              <a:t>cette formulation utilise des variables binaires pour représenter la présence ou l'absence de chaque arc dans la solution. Cette formulation est facile à comprendre et à implémenter, mais elle peut conduire à une explosion combinatoire si le nombre d'arcs est élevé.</a:t>
            </a:r>
          </a:p>
          <a:p>
            <a:r>
              <a:rPr lang="fr-FR" b="1" dirty="0"/>
              <a:t>Formulation en variables de flux : </a:t>
            </a:r>
            <a:r>
              <a:rPr lang="fr-FR" dirty="0"/>
              <a:t>cette formulation utilise des variables de flux pour représenter le nombre de fois qu'un arc est utilisé dans la solution. Cette formulation est plus efficace que la formulation en variables binaires pour les problèmes avec un grand nombre d'arcs.</a:t>
            </a:r>
          </a:p>
          <a:p>
            <a:r>
              <a:rPr lang="fr-FR" b="1" dirty="0"/>
              <a:t>Formulation en variables de coupe : </a:t>
            </a:r>
            <a:r>
              <a:rPr lang="fr-FR" dirty="0"/>
              <a:t>cette formulation utilise des variables de coupe pour représenter les chemins empruntés par les véhicules. Cette formulation est utile pour les problèmes avec des contraintes de capacité sur les véhicules.</a:t>
            </a:r>
          </a:p>
          <a:p>
            <a:r>
              <a:rPr lang="fr-FR" b="1" dirty="0"/>
              <a:t>Formulation en variables de chemin : </a:t>
            </a:r>
            <a:r>
              <a:rPr lang="fr-FR" dirty="0"/>
              <a:t>cette formulation utilise des variables de chemin pour représenter les itinéraires empruntés par les véhicules. Cette formulation est utile pour les problèmes avec des contraintes de temps de trajet ou des interdictions de route.</a:t>
            </a:r>
          </a:p>
          <a:p>
            <a:r>
              <a:rPr lang="fr-FR" b="1" dirty="0"/>
              <a:t>Formulation en programmation linéaire en nombres entiers mixtes (PLNE) : </a:t>
            </a:r>
            <a:r>
              <a:rPr lang="fr-FR" dirty="0"/>
              <a:t>cette formulation est la plus générale et peut être utilisée pour résoudre tous les types de VRP. Elle est basée sur la minimisation d'une fonction objectif linéaire sous des contraintes linéaires et des contraintes d'entiers sur certaines variables. Cette formulation peut être résolue efficacement à l'aide de solveurs PLNE.</a:t>
            </a:r>
          </a:p>
        </p:txBody>
      </p:sp>
    </p:spTree>
    <p:extLst>
      <p:ext uri="{BB962C8B-B14F-4D97-AF65-F5344CB8AC3E}">
        <p14:creationId xmlns:p14="http://schemas.microsoft.com/office/powerpoint/2010/main" val="117751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16500" y="1544600"/>
            <a:ext cx="3803100" cy="1443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6500" y="3176800"/>
            <a:ext cx="3803100" cy="42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29.xml"/><Relationship Id="rId3" Type="http://schemas.openxmlformats.org/officeDocument/2006/relationships/image" Target="../media/image20.png"/><Relationship Id="rId7" Type="http://schemas.openxmlformats.org/officeDocument/2006/relationships/slide" Target="slide26.xml"/><Relationship Id="rId12" Type="http://schemas.openxmlformats.org/officeDocument/2006/relationships/image" Target="../media/image21.png"/><Relationship Id="rId2" Type="http://schemas.openxmlformats.org/officeDocument/2006/relationships/image" Target="../media/image19.png"/><Relationship Id="rId16"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slide" Target="slide28.xml"/><Relationship Id="rId5" Type="http://schemas.openxmlformats.org/officeDocument/2006/relationships/image" Target="../media/image22.png"/><Relationship Id="rId15" Type="http://schemas.openxmlformats.org/officeDocument/2006/relationships/slide" Target="slide30.xml"/><Relationship Id="rId10"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slide" Target="slide27.xml"/><Relationship Id="rId1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slide" Target="slide35.xml"/><Relationship Id="rId18" Type="http://schemas.openxmlformats.org/officeDocument/2006/relationships/image" Target="../media/image35.png"/><Relationship Id="rId3" Type="http://schemas.openxmlformats.org/officeDocument/2006/relationships/image" Target="../media/image32.png"/><Relationship Id="rId21" Type="http://schemas.openxmlformats.org/officeDocument/2006/relationships/slide" Target="slide54.xml"/><Relationship Id="rId7" Type="http://schemas.openxmlformats.org/officeDocument/2006/relationships/image" Target="../media/image36.png"/><Relationship Id="rId12" Type="http://schemas.openxmlformats.org/officeDocument/2006/relationships/image" Target="../media/image32.png"/><Relationship Id="rId17" Type="http://schemas.openxmlformats.org/officeDocument/2006/relationships/slide" Target="slide37.xml"/><Relationship Id="rId2" Type="http://schemas.openxmlformats.org/officeDocument/2006/relationships/image" Target="../media/image31.png"/><Relationship Id="rId16" Type="http://schemas.openxmlformats.org/officeDocument/2006/relationships/image" Target="../media/image34.png"/><Relationship Id="rId20"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35.png"/><Relationship Id="rId11" Type="http://schemas.openxmlformats.org/officeDocument/2006/relationships/slide" Target="slide34.xml"/><Relationship Id="rId5" Type="http://schemas.openxmlformats.org/officeDocument/2006/relationships/image" Target="../media/image34.png"/><Relationship Id="rId15" Type="http://schemas.openxmlformats.org/officeDocument/2006/relationships/slide" Target="slide36.xml"/><Relationship Id="rId10" Type="http://schemas.openxmlformats.org/officeDocument/2006/relationships/image" Target="../media/image31.png"/><Relationship Id="rId19" Type="http://schemas.openxmlformats.org/officeDocument/2006/relationships/slide" Target="slide38.xml"/><Relationship Id="rId4" Type="http://schemas.openxmlformats.org/officeDocument/2006/relationships/image" Target="../media/image33.png"/><Relationship Id="rId9" Type="http://schemas.openxmlformats.org/officeDocument/2006/relationships/slide" Target="slide33.xml"/><Relationship Id="rId14" Type="http://schemas.openxmlformats.org/officeDocument/2006/relationships/image" Target="../media/image33.png"/><Relationship Id="rId22"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4.png"/><Relationship Id="rId18" Type="http://schemas.openxmlformats.org/officeDocument/2006/relationships/slide" Target="slide48.xml"/><Relationship Id="rId26" Type="http://schemas.openxmlformats.org/officeDocument/2006/relationships/slide" Target="slide52.xml"/><Relationship Id="rId3" Type="http://schemas.openxmlformats.org/officeDocument/2006/relationships/image" Target="../media/image55.png"/><Relationship Id="rId21" Type="http://schemas.openxmlformats.org/officeDocument/2006/relationships/image" Target="../media/image58.png"/><Relationship Id="rId7" Type="http://schemas.openxmlformats.org/officeDocument/2006/relationships/image" Target="../media/image59.png"/><Relationship Id="rId12" Type="http://schemas.openxmlformats.org/officeDocument/2006/relationships/slide" Target="slide45.xml"/><Relationship Id="rId17" Type="http://schemas.openxmlformats.org/officeDocument/2006/relationships/image" Target="../media/image56.png"/><Relationship Id="rId25" Type="http://schemas.openxmlformats.org/officeDocument/2006/relationships/image" Target="../media/image60.png"/><Relationship Id="rId2" Type="http://schemas.openxmlformats.org/officeDocument/2006/relationships/image" Target="../media/image54.png"/><Relationship Id="rId16" Type="http://schemas.openxmlformats.org/officeDocument/2006/relationships/slide" Target="slide47.xml"/><Relationship Id="rId20" Type="http://schemas.openxmlformats.org/officeDocument/2006/relationships/slide" Target="slide49.xml"/><Relationship Id="rId29" Type="http://schemas.openxmlformats.org/officeDocument/2006/relationships/image" Target="../media/image62.png"/><Relationship Id="rId1" Type="http://schemas.openxmlformats.org/officeDocument/2006/relationships/slideLayout" Target="../slideLayouts/slideLayout11.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slide" Target="slide51.xml"/><Relationship Id="rId32" Type="http://schemas.openxmlformats.org/officeDocument/2006/relationships/image" Target="../media/image49.png"/><Relationship Id="rId5" Type="http://schemas.openxmlformats.org/officeDocument/2006/relationships/image" Target="../media/image57.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slide" Target="slide53.xml"/><Relationship Id="rId10" Type="http://schemas.openxmlformats.org/officeDocument/2006/relationships/image" Target="../media/image62.png"/><Relationship Id="rId19" Type="http://schemas.openxmlformats.org/officeDocument/2006/relationships/image" Target="../media/image57.png"/><Relationship Id="rId31"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slide" Target="slide46.xml"/><Relationship Id="rId22" Type="http://schemas.openxmlformats.org/officeDocument/2006/relationships/slide" Target="slide50.xml"/><Relationship Id="rId27" Type="http://schemas.openxmlformats.org/officeDocument/2006/relationships/image" Target="../media/image61.png"/><Relationship Id="rId30" Type="http://schemas.openxmlformats.org/officeDocument/2006/relationships/slide" Target="slide54.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65.jpg"/><Relationship Id="rId4" Type="http://schemas.openxmlformats.org/officeDocument/2006/relationships/image" Target="../media/image64.jpg"/></Relationships>
</file>

<file path=ppt/slides/_rels/slide4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67.jp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69.jpg"/><Relationship Id="rId4" Type="http://schemas.openxmlformats.org/officeDocument/2006/relationships/image" Target="../media/image68.jp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71.jpg"/><Relationship Id="rId4" Type="http://schemas.openxmlformats.org/officeDocument/2006/relationships/image" Target="../media/image70.jp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73.jpg"/><Relationship Id="rId4" Type="http://schemas.openxmlformats.org/officeDocument/2006/relationships/image" Target="../media/image72.jp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75.jp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77.jpg"/><Relationship Id="rId4" Type="http://schemas.openxmlformats.org/officeDocument/2006/relationships/image" Target="../media/image76.jp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79.jpg"/><Relationship Id="rId4" Type="http://schemas.openxmlformats.org/officeDocument/2006/relationships/image" Target="../media/image78.jp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81.jpg"/><Relationship Id="rId4" Type="http://schemas.openxmlformats.org/officeDocument/2006/relationships/image" Target="../media/image80.jp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83.jpg"/><Relationship Id="rId4" Type="http://schemas.openxmlformats.org/officeDocument/2006/relationships/image" Target="../media/image82.jpg"/></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9" name="Image 8">
            <a:extLst>
              <a:ext uri="{FF2B5EF4-FFF2-40B4-BE49-F238E27FC236}">
                <a16:creationId xmlns:a16="http://schemas.microsoft.com/office/drawing/2014/main" id="{69A5D66C-E807-FD41-59FE-36933E5053E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l="13010" r="13268"/>
          <a:stretch/>
        </p:blipFill>
        <p:spPr>
          <a:xfrm>
            <a:off x="0" y="-1"/>
            <a:ext cx="9144000" cy="5168073"/>
          </a:xfrm>
          <a:prstGeom prst="rect">
            <a:avLst/>
          </a:prstGeom>
        </p:spPr>
      </p:pic>
      <p:pic>
        <p:nvPicPr>
          <p:cNvPr id="73" name="Image 72">
            <a:extLst>
              <a:ext uri="{FF2B5EF4-FFF2-40B4-BE49-F238E27FC236}">
                <a16:creationId xmlns:a16="http://schemas.microsoft.com/office/drawing/2014/main" id="{3E9AE711-6E04-40B9-88F0-9A2E477797A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6"/>
                    </a14:imgEffect>
                  </a14:imgLayer>
                </a14:imgProps>
              </a:ext>
            </a:extLst>
          </a:blip>
          <a:srcRect l="10931" r="11426"/>
          <a:stretch/>
        </p:blipFill>
        <p:spPr>
          <a:xfrm>
            <a:off x="-117189" y="1"/>
            <a:ext cx="9261189" cy="5168072"/>
          </a:xfrm>
          <a:prstGeom prst="rect">
            <a:avLst/>
          </a:prstGeom>
        </p:spPr>
      </p:pic>
      <p:sp>
        <p:nvSpPr>
          <p:cNvPr id="55" name="Google Shape;55;p15"/>
          <p:cNvSpPr txBox="1">
            <a:spLocks noGrp="1"/>
          </p:cNvSpPr>
          <p:nvPr>
            <p:ph type="ctrTitle"/>
          </p:nvPr>
        </p:nvSpPr>
        <p:spPr>
          <a:xfrm>
            <a:off x="-117189" y="938786"/>
            <a:ext cx="3736867" cy="14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dirty="0">
                <a:solidFill>
                  <a:schemeClr val="bg1"/>
                </a:solidFill>
              </a:rPr>
              <a:t>Vehicule</a:t>
            </a:r>
            <a:r>
              <a:rPr lang="fr-DZ" sz="4200" dirty="0">
                <a:solidFill>
                  <a:schemeClr val="bg1"/>
                </a:solidFill>
              </a:rPr>
              <a:t> </a:t>
            </a:r>
            <a:r>
              <a:rPr lang="en" sz="4200" dirty="0">
                <a:solidFill>
                  <a:schemeClr val="bg1"/>
                </a:solidFill>
              </a:rPr>
              <a:t>Routing</a:t>
            </a:r>
            <a:br>
              <a:rPr lang="en" sz="4200" dirty="0">
                <a:solidFill>
                  <a:schemeClr val="bg1"/>
                </a:solidFill>
              </a:rPr>
            </a:br>
            <a:r>
              <a:rPr lang="en" sz="4200" dirty="0">
                <a:solidFill>
                  <a:schemeClr val="bg1"/>
                </a:solidFill>
              </a:rPr>
              <a:t>Problem</a:t>
            </a:r>
            <a:endParaRPr sz="4200" dirty="0">
              <a:solidFill>
                <a:schemeClr val="bg1"/>
              </a:solidFill>
            </a:endParaRPr>
          </a:p>
        </p:txBody>
      </p:sp>
      <p:grpSp>
        <p:nvGrpSpPr>
          <p:cNvPr id="11" name="Groupe 10">
            <a:extLst>
              <a:ext uri="{FF2B5EF4-FFF2-40B4-BE49-F238E27FC236}">
                <a16:creationId xmlns:a16="http://schemas.microsoft.com/office/drawing/2014/main" id="{2B9A03CB-55AD-DD47-F704-6460374BE580}"/>
              </a:ext>
            </a:extLst>
          </p:cNvPr>
          <p:cNvGrpSpPr/>
          <p:nvPr/>
        </p:nvGrpSpPr>
        <p:grpSpPr>
          <a:xfrm>
            <a:off x="4268795" y="-1"/>
            <a:ext cx="3736867" cy="5168073"/>
            <a:chOff x="4839563" y="1165725"/>
            <a:chExt cx="3166099" cy="3977784"/>
          </a:xfrm>
        </p:grpSpPr>
        <p:sp>
          <p:nvSpPr>
            <p:cNvPr id="58" name="Google Shape;58;p15"/>
            <p:cNvSpPr/>
            <p:nvPr/>
          </p:nvSpPr>
          <p:spPr>
            <a:xfrm>
              <a:off x="4839563" y="1165725"/>
              <a:ext cx="3166099" cy="3977784"/>
            </a:xfrm>
            <a:custGeom>
              <a:avLst/>
              <a:gdLst/>
              <a:ahLst/>
              <a:cxnLst/>
              <a:rect l="l" t="t" r="r" b="b"/>
              <a:pathLst>
                <a:path w="114527" h="143888" extrusionOk="0">
                  <a:moveTo>
                    <a:pt x="57841" y="0"/>
                  </a:moveTo>
                  <a:lnTo>
                    <a:pt x="48792" y="15895"/>
                  </a:lnTo>
                  <a:lnTo>
                    <a:pt x="51531" y="15895"/>
                  </a:lnTo>
                  <a:lnTo>
                    <a:pt x="51531" y="19181"/>
                  </a:lnTo>
                  <a:lnTo>
                    <a:pt x="51531" y="19979"/>
                  </a:lnTo>
                  <a:lnTo>
                    <a:pt x="51531" y="20086"/>
                  </a:lnTo>
                  <a:lnTo>
                    <a:pt x="51554" y="20217"/>
                  </a:lnTo>
                  <a:lnTo>
                    <a:pt x="51578" y="20515"/>
                  </a:lnTo>
                  <a:lnTo>
                    <a:pt x="51614" y="21098"/>
                  </a:lnTo>
                  <a:cubicBezTo>
                    <a:pt x="51638" y="21491"/>
                    <a:pt x="51650" y="21884"/>
                    <a:pt x="51697" y="22277"/>
                  </a:cubicBezTo>
                  <a:lnTo>
                    <a:pt x="51876" y="23444"/>
                  </a:lnTo>
                  <a:lnTo>
                    <a:pt x="51971" y="24027"/>
                  </a:lnTo>
                  <a:cubicBezTo>
                    <a:pt x="52007" y="24218"/>
                    <a:pt x="52066" y="24408"/>
                    <a:pt x="52102" y="24599"/>
                  </a:cubicBezTo>
                  <a:lnTo>
                    <a:pt x="52412" y="25742"/>
                  </a:lnTo>
                  <a:cubicBezTo>
                    <a:pt x="52507" y="26123"/>
                    <a:pt x="52662" y="26492"/>
                    <a:pt x="52793" y="26861"/>
                  </a:cubicBezTo>
                  <a:cubicBezTo>
                    <a:pt x="52935" y="27230"/>
                    <a:pt x="53055" y="27611"/>
                    <a:pt x="53221" y="27968"/>
                  </a:cubicBezTo>
                  <a:lnTo>
                    <a:pt x="53733" y="29028"/>
                  </a:lnTo>
                  <a:cubicBezTo>
                    <a:pt x="53817" y="29206"/>
                    <a:pt x="53900" y="29385"/>
                    <a:pt x="53995" y="29552"/>
                  </a:cubicBezTo>
                  <a:lnTo>
                    <a:pt x="54305" y="30064"/>
                  </a:lnTo>
                  <a:lnTo>
                    <a:pt x="54912" y="31064"/>
                  </a:lnTo>
                  <a:cubicBezTo>
                    <a:pt x="55138" y="31385"/>
                    <a:pt x="55376" y="31707"/>
                    <a:pt x="55614" y="32016"/>
                  </a:cubicBezTo>
                  <a:cubicBezTo>
                    <a:pt x="56067" y="32659"/>
                    <a:pt x="56615" y="33219"/>
                    <a:pt x="57150" y="33802"/>
                  </a:cubicBezTo>
                  <a:cubicBezTo>
                    <a:pt x="57400" y="34100"/>
                    <a:pt x="57710" y="34350"/>
                    <a:pt x="57996" y="34624"/>
                  </a:cubicBezTo>
                  <a:cubicBezTo>
                    <a:pt x="58293" y="34874"/>
                    <a:pt x="58567" y="35148"/>
                    <a:pt x="58877" y="35398"/>
                  </a:cubicBezTo>
                  <a:lnTo>
                    <a:pt x="59829" y="36100"/>
                  </a:lnTo>
                  <a:cubicBezTo>
                    <a:pt x="59984" y="36219"/>
                    <a:pt x="60139" y="36338"/>
                    <a:pt x="60305" y="36445"/>
                  </a:cubicBezTo>
                  <a:lnTo>
                    <a:pt x="60806" y="36755"/>
                  </a:lnTo>
                  <a:lnTo>
                    <a:pt x="61818" y="37362"/>
                  </a:lnTo>
                  <a:cubicBezTo>
                    <a:pt x="62163" y="37553"/>
                    <a:pt x="62520" y="37719"/>
                    <a:pt x="62877" y="37886"/>
                  </a:cubicBezTo>
                  <a:cubicBezTo>
                    <a:pt x="63568" y="38255"/>
                    <a:pt x="64318" y="38505"/>
                    <a:pt x="65068" y="38767"/>
                  </a:cubicBezTo>
                  <a:cubicBezTo>
                    <a:pt x="65437" y="38910"/>
                    <a:pt x="65818" y="39005"/>
                    <a:pt x="66199" y="39100"/>
                  </a:cubicBezTo>
                  <a:cubicBezTo>
                    <a:pt x="66580" y="39196"/>
                    <a:pt x="66961" y="39303"/>
                    <a:pt x="67342" y="39386"/>
                  </a:cubicBezTo>
                  <a:lnTo>
                    <a:pt x="68509" y="39577"/>
                  </a:lnTo>
                  <a:cubicBezTo>
                    <a:pt x="68902" y="39624"/>
                    <a:pt x="69295" y="39660"/>
                    <a:pt x="69676" y="39672"/>
                  </a:cubicBezTo>
                  <a:cubicBezTo>
                    <a:pt x="70176" y="39704"/>
                    <a:pt x="70946" y="39709"/>
                    <a:pt x="71403" y="39709"/>
                  </a:cubicBezTo>
                  <a:cubicBezTo>
                    <a:pt x="71632" y="39709"/>
                    <a:pt x="71783" y="39708"/>
                    <a:pt x="71783" y="39708"/>
                  </a:cubicBezTo>
                  <a:lnTo>
                    <a:pt x="94298" y="39708"/>
                  </a:lnTo>
                  <a:lnTo>
                    <a:pt x="94691" y="39743"/>
                  </a:lnTo>
                  <a:lnTo>
                    <a:pt x="94905" y="39779"/>
                  </a:lnTo>
                  <a:cubicBezTo>
                    <a:pt x="95048" y="39791"/>
                    <a:pt x="95191" y="39803"/>
                    <a:pt x="95334" y="39803"/>
                  </a:cubicBezTo>
                  <a:cubicBezTo>
                    <a:pt x="95477" y="39803"/>
                    <a:pt x="95619" y="39862"/>
                    <a:pt x="95762" y="39874"/>
                  </a:cubicBezTo>
                  <a:cubicBezTo>
                    <a:pt x="95893" y="39898"/>
                    <a:pt x="96048" y="39898"/>
                    <a:pt x="96179" y="39946"/>
                  </a:cubicBezTo>
                  <a:cubicBezTo>
                    <a:pt x="97286" y="40196"/>
                    <a:pt x="98334" y="40696"/>
                    <a:pt x="99227" y="41422"/>
                  </a:cubicBezTo>
                  <a:cubicBezTo>
                    <a:pt x="100096" y="42160"/>
                    <a:pt x="100799" y="43101"/>
                    <a:pt x="101263" y="44149"/>
                  </a:cubicBezTo>
                  <a:cubicBezTo>
                    <a:pt x="101680" y="45196"/>
                    <a:pt x="101870" y="46339"/>
                    <a:pt x="101787" y="47494"/>
                  </a:cubicBezTo>
                  <a:cubicBezTo>
                    <a:pt x="101727" y="48566"/>
                    <a:pt x="101370" y="49566"/>
                    <a:pt x="100846" y="50483"/>
                  </a:cubicBezTo>
                  <a:cubicBezTo>
                    <a:pt x="100263" y="51447"/>
                    <a:pt x="99251" y="52507"/>
                    <a:pt x="98286" y="53078"/>
                  </a:cubicBezTo>
                  <a:cubicBezTo>
                    <a:pt x="98060" y="53245"/>
                    <a:pt x="97774" y="53328"/>
                    <a:pt x="97536" y="53471"/>
                  </a:cubicBezTo>
                  <a:cubicBezTo>
                    <a:pt x="97405" y="53543"/>
                    <a:pt x="97262" y="53578"/>
                    <a:pt x="97131" y="53626"/>
                  </a:cubicBezTo>
                  <a:cubicBezTo>
                    <a:pt x="97001" y="53674"/>
                    <a:pt x="96870" y="53733"/>
                    <a:pt x="96739" y="53769"/>
                  </a:cubicBezTo>
                  <a:cubicBezTo>
                    <a:pt x="96596" y="53793"/>
                    <a:pt x="95119" y="54102"/>
                    <a:pt x="94572" y="54150"/>
                  </a:cubicBezTo>
                  <a:cubicBezTo>
                    <a:pt x="94504" y="54154"/>
                    <a:pt x="94416" y="54155"/>
                    <a:pt x="94320" y="54155"/>
                  </a:cubicBezTo>
                  <a:cubicBezTo>
                    <a:pt x="94128" y="54155"/>
                    <a:pt x="93909" y="54150"/>
                    <a:pt x="93774" y="54150"/>
                  </a:cubicBezTo>
                  <a:lnTo>
                    <a:pt x="19705" y="54150"/>
                  </a:lnTo>
                  <a:lnTo>
                    <a:pt x="19562" y="54114"/>
                  </a:lnTo>
                  <a:lnTo>
                    <a:pt x="19265" y="54102"/>
                  </a:lnTo>
                  <a:lnTo>
                    <a:pt x="18681" y="54126"/>
                  </a:lnTo>
                  <a:cubicBezTo>
                    <a:pt x="18288" y="54150"/>
                    <a:pt x="17895" y="54150"/>
                    <a:pt x="17514" y="54209"/>
                  </a:cubicBezTo>
                  <a:cubicBezTo>
                    <a:pt x="14383" y="54567"/>
                    <a:pt x="11335" y="55674"/>
                    <a:pt x="8716" y="57424"/>
                  </a:cubicBezTo>
                  <a:cubicBezTo>
                    <a:pt x="6120" y="59186"/>
                    <a:pt x="3953" y="61568"/>
                    <a:pt x="2417" y="64318"/>
                  </a:cubicBezTo>
                  <a:cubicBezTo>
                    <a:pt x="917" y="67080"/>
                    <a:pt x="96" y="70235"/>
                    <a:pt x="24" y="73367"/>
                  </a:cubicBezTo>
                  <a:cubicBezTo>
                    <a:pt x="0" y="73807"/>
                    <a:pt x="12" y="74010"/>
                    <a:pt x="12" y="74295"/>
                  </a:cubicBezTo>
                  <a:cubicBezTo>
                    <a:pt x="12" y="74343"/>
                    <a:pt x="12" y="74474"/>
                    <a:pt x="24" y="74557"/>
                  </a:cubicBezTo>
                  <a:lnTo>
                    <a:pt x="36" y="74855"/>
                  </a:lnTo>
                  <a:lnTo>
                    <a:pt x="60" y="75438"/>
                  </a:lnTo>
                  <a:cubicBezTo>
                    <a:pt x="84" y="75831"/>
                    <a:pt x="84" y="76224"/>
                    <a:pt x="143" y="76617"/>
                  </a:cubicBezTo>
                  <a:lnTo>
                    <a:pt x="322" y="77784"/>
                  </a:lnTo>
                  <a:cubicBezTo>
                    <a:pt x="357" y="77974"/>
                    <a:pt x="381" y="78165"/>
                    <a:pt x="429" y="78355"/>
                  </a:cubicBezTo>
                  <a:lnTo>
                    <a:pt x="560" y="78939"/>
                  </a:lnTo>
                  <a:lnTo>
                    <a:pt x="869" y="80082"/>
                  </a:lnTo>
                  <a:cubicBezTo>
                    <a:pt x="977" y="80451"/>
                    <a:pt x="1119" y="80820"/>
                    <a:pt x="1250" y="81189"/>
                  </a:cubicBezTo>
                  <a:cubicBezTo>
                    <a:pt x="1393" y="81558"/>
                    <a:pt x="1512" y="81939"/>
                    <a:pt x="1691" y="82296"/>
                  </a:cubicBezTo>
                  <a:cubicBezTo>
                    <a:pt x="2977" y="85166"/>
                    <a:pt x="4929" y="87737"/>
                    <a:pt x="7382" y="89702"/>
                  </a:cubicBezTo>
                  <a:cubicBezTo>
                    <a:pt x="9835" y="91655"/>
                    <a:pt x="12764" y="93048"/>
                    <a:pt x="15859" y="93655"/>
                  </a:cubicBezTo>
                  <a:lnTo>
                    <a:pt x="17026" y="93845"/>
                  </a:lnTo>
                  <a:lnTo>
                    <a:pt x="17610" y="93929"/>
                  </a:lnTo>
                  <a:cubicBezTo>
                    <a:pt x="17812" y="93952"/>
                    <a:pt x="18003" y="93952"/>
                    <a:pt x="18193" y="93964"/>
                  </a:cubicBezTo>
                  <a:lnTo>
                    <a:pt x="19372" y="94024"/>
                  </a:lnTo>
                  <a:lnTo>
                    <a:pt x="19669" y="94036"/>
                  </a:lnTo>
                  <a:lnTo>
                    <a:pt x="94643" y="94036"/>
                  </a:lnTo>
                  <a:lnTo>
                    <a:pt x="94869" y="94048"/>
                  </a:lnTo>
                  <a:cubicBezTo>
                    <a:pt x="95024" y="94060"/>
                    <a:pt x="95167" y="94072"/>
                    <a:pt x="95310" y="94072"/>
                  </a:cubicBezTo>
                  <a:cubicBezTo>
                    <a:pt x="95381" y="94072"/>
                    <a:pt x="95453" y="94083"/>
                    <a:pt x="95524" y="94095"/>
                  </a:cubicBezTo>
                  <a:lnTo>
                    <a:pt x="95727" y="94131"/>
                  </a:lnTo>
                  <a:cubicBezTo>
                    <a:pt x="95869" y="94155"/>
                    <a:pt x="96012" y="94167"/>
                    <a:pt x="96155" y="94191"/>
                  </a:cubicBezTo>
                  <a:cubicBezTo>
                    <a:pt x="96703" y="94345"/>
                    <a:pt x="97251" y="94476"/>
                    <a:pt x="97751" y="94750"/>
                  </a:cubicBezTo>
                  <a:cubicBezTo>
                    <a:pt x="98286" y="94976"/>
                    <a:pt x="98739" y="95322"/>
                    <a:pt x="99203" y="95655"/>
                  </a:cubicBezTo>
                  <a:cubicBezTo>
                    <a:pt x="99620" y="96048"/>
                    <a:pt x="100060" y="96429"/>
                    <a:pt x="100382" y="96905"/>
                  </a:cubicBezTo>
                  <a:cubicBezTo>
                    <a:pt x="100751" y="97346"/>
                    <a:pt x="100989" y="97870"/>
                    <a:pt x="101251" y="98382"/>
                  </a:cubicBezTo>
                  <a:cubicBezTo>
                    <a:pt x="101299" y="98513"/>
                    <a:pt x="101334" y="98643"/>
                    <a:pt x="101394" y="98774"/>
                  </a:cubicBezTo>
                  <a:cubicBezTo>
                    <a:pt x="101430" y="98917"/>
                    <a:pt x="101501" y="99036"/>
                    <a:pt x="101525" y="99179"/>
                  </a:cubicBezTo>
                  <a:cubicBezTo>
                    <a:pt x="101584" y="99453"/>
                    <a:pt x="101692" y="99727"/>
                    <a:pt x="101703" y="100013"/>
                  </a:cubicBezTo>
                  <a:cubicBezTo>
                    <a:pt x="101727" y="100156"/>
                    <a:pt x="101751" y="100287"/>
                    <a:pt x="101775" y="100429"/>
                  </a:cubicBezTo>
                  <a:lnTo>
                    <a:pt x="101799" y="100870"/>
                  </a:lnTo>
                  <a:lnTo>
                    <a:pt x="101823" y="101084"/>
                  </a:lnTo>
                  <a:lnTo>
                    <a:pt x="101834" y="101191"/>
                  </a:lnTo>
                  <a:lnTo>
                    <a:pt x="101834" y="101299"/>
                  </a:lnTo>
                  <a:cubicBezTo>
                    <a:pt x="101834" y="101334"/>
                    <a:pt x="101823" y="101358"/>
                    <a:pt x="101823" y="101370"/>
                  </a:cubicBezTo>
                  <a:cubicBezTo>
                    <a:pt x="101811" y="101513"/>
                    <a:pt x="101799" y="101656"/>
                    <a:pt x="101787" y="101799"/>
                  </a:cubicBezTo>
                  <a:cubicBezTo>
                    <a:pt x="101811" y="102096"/>
                    <a:pt x="101715" y="102370"/>
                    <a:pt x="101692" y="102656"/>
                  </a:cubicBezTo>
                  <a:cubicBezTo>
                    <a:pt x="101692" y="102799"/>
                    <a:pt x="101632" y="102930"/>
                    <a:pt x="101596" y="103073"/>
                  </a:cubicBezTo>
                  <a:cubicBezTo>
                    <a:pt x="101561" y="103204"/>
                    <a:pt x="101525" y="103346"/>
                    <a:pt x="101501" y="103477"/>
                  </a:cubicBezTo>
                  <a:cubicBezTo>
                    <a:pt x="101144" y="104561"/>
                    <a:pt x="100537" y="105561"/>
                    <a:pt x="99739" y="106383"/>
                  </a:cubicBezTo>
                  <a:cubicBezTo>
                    <a:pt x="98917" y="107192"/>
                    <a:pt x="97917" y="107799"/>
                    <a:pt x="96846" y="108157"/>
                  </a:cubicBezTo>
                  <a:cubicBezTo>
                    <a:pt x="96715" y="108204"/>
                    <a:pt x="96572" y="108216"/>
                    <a:pt x="96429" y="108264"/>
                  </a:cubicBezTo>
                  <a:cubicBezTo>
                    <a:pt x="96298" y="108288"/>
                    <a:pt x="96167" y="108359"/>
                    <a:pt x="96024" y="108359"/>
                  </a:cubicBezTo>
                  <a:cubicBezTo>
                    <a:pt x="95881" y="108383"/>
                    <a:pt x="95738" y="108395"/>
                    <a:pt x="95596" y="108419"/>
                  </a:cubicBezTo>
                  <a:cubicBezTo>
                    <a:pt x="95524" y="108430"/>
                    <a:pt x="95453" y="108454"/>
                    <a:pt x="95381" y="108454"/>
                  </a:cubicBezTo>
                  <a:lnTo>
                    <a:pt x="95167" y="108466"/>
                  </a:lnTo>
                  <a:cubicBezTo>
                    <a:pt x="95024" y="108466"/>
                    <a:pt x="94881" y="108466"/>
                    <a:pt x="94738" y="108478"/>
                  </a:cubicBezTo>
                  <a:cubicBezTo>
                    <a:pt x="94691" y="108478"/>
                    <a:pt x="94512" y="108466"/>
                    <a:pt x="94393" y="108466"/>
                  </a:cubicBezTo>
                  <a:lnTo>
                    <a:pt x="71283" y="108466"/>
                  </a:lnTo>
                  <a:lnTo>
                    <a:pt x="70985" y="108490"/>
                  </a:lnTo>
                  <a:lnTo>
                    <a:pt x="70402" y="108526"/>
                  </a:lnTo>
                  <a:cubicBezTo>
                    <a:pt x="70009" y="108538"/>
                    <a:pt x="69616" y="108561"/>
                    <a:pt x="69235" y="108597"/>
                  </a:cubicBezTo>
                  <a:lnTo>
                    <a:pt x="68068" y="108764"/>
                  </a:lnTo>
                  <a:cubicBezTo>
                    <a:pt x="67675" y="108835"/>
                    <a:pt x="67283" y="108883"/>
                    <a:pt x="66902" y="108990"/>
                  </a:cubicBezTo>
                  <a:cubicBezTo>
                    <a:pt x="66140" y="109181"/>
                    <a:pt x="65366" y="109359"/>
                    <a:pt x="64639" y="109657"/>
                  </a:cubicBezTo>
                  <a:cubicBezTo>
                    <a:pt x="64270" y="109788"/>
                    <a:pt x="63889" y="109919"/>
                    <a:pt x="63532" y="110073"/>
                  </a:cubicBezTo>
                  <a:lnTo>
                    <a:pt x="62460" y="110585"/>
                  </a:lnTo>
                  <a:lnTo>
                    <a:pt x="61937" y="110847"/>
                  </a:lnTo>
                  <a:cubicBezTo>
                    <a:pt x="61758" y="110931"/>
                    <a:pt x="61591" y="111038"/>
                    <a:pt x="61425" y="111145"/>
                  </a:cubicBezTo>
                  <a:lnTo>
                    <a:pt x="60413" y="111752"/>
                  </a:lnTo>
                  <a:cubicBezTo>
                    <a:pt x="60079" y="111967"/>
                    <a:pt x="59782" y="112217"/>
                    <a:pt x="59460" y="112443"/>
                  </a:cubicBezTo>
                  <a:cubicBezTo>
                    <a:pt x="59151" y="112681"/>
                    <a:pt x="58817" y="112907"/>
                    <a:pt x="58531" y="113169"/>
                  </a:cubicBezTo>
                  <a:cubicBezTo>
                    <a:pt x="58079" y="113586"/>
                    <a:pt x="57603" y="114003"/>
                    <a:pt x="57174" y="114443"/>
                  </a:cubicBezTo>
                  <a:cubicBezTo>
                    <a:pt x="57115" y="114503"/>
                    <a:pt x="57043" y="114586"/>
                    <a:pt x="56960" y="114681"/>
                  </a:cubicBezTo>
                  <a:cubicBezTo>
                    <a:pt x="56912" y="114717"/>
                    <a:pt x="56876" y="114765"/>
                    <a:pt x="56841" y="114800"/>
                  </a:cubicBezTo>
                  <a:cubicBezTo>
                    <a:pt x="56567" y="115110"/>
                    <a:pt x="56234" y="115479"/>
                    <a:pt x="56055" y="115681"/>
                  </a:cubicBezTo>
                  <a:lnTo>
                    <a:pt x="55341" y="116622"/>
                  </a:lnTo>
                  <a:lnTo>
                    <a:pt x="54995" y="117098"/>
                  </a:lnTo>
                  <a:cubicBezTo>
                    <a:pt x="54876" y="117253"/>
                    <a:pt x="54781" y="117432"/>
                    <a:pt x="54674" y="117586"/>
                  </a:cubicBezTo>
                  <a:lnTo>
                    <a:pt x="54067" y="118598"/>
                  </a:lnTo>
                  <a:cubicBezTo>
                    <a:pt x="53864" y="118944"/>
                    <a:pt x="53709" y="119301"/>
                    <a:pt x="53531" y="119658"/>
                  </a:cubicBezTo>
                  <a:cubicBezTo>
                    <a:pt x="53364" y="120015"/>
                    <a:pt x="53174" y="120360"/>
                    <a:pt x="53043" y="120730"/>
                  </a:cubicBezTo>
                  <a:lnTo>
                    <a:pt x="52638" y="121837"/>
                  </a:lnTo>
                  <a:cubicBezTo>
                    <a:pt x="52566" y="122027"/>
                    <a:pt x="52495" y="122206"/>
                    <a:pt x="52447" y="122396"/>
                  </a:cubicBezTo>
                  <a:lnTo>
                    <a:pt x="52293" y="122968"/>
                  </a:lnTo>
                  <a:lnTo>
                    <a:pt x="51995" y="124111"/>
                  </a:lnTo>
                  <a:cubicBezTo>
                    <a:pt x="51923" y="124504"/>
                    <a:pt x="51864" y="124897"/>
                    <a:pt x="51804" y="125278"/>
                  </a:cubicBezTo>
                  <a:cubicBezTo>
                    <a:pt x="51757" y="125671"/>
                    <a:pt x="51673" y="126064"/>
                    <a:pt x="51662" y="126445"/>
                  </a:cubicBezTo>
                  <a:lnTo>
                    <a:pt x="51578" y="127623"/>
                  </a:lnTo>
                  <a:lnTo>
                    <a:pt x="51531" y="128207"/>
                  </a:lnTo>
                  <a:lnTo>
                    <a:pt x="51531" y="128600"/>
                  </a:lnTo>
                  <a:lnTo>
                    <a:pt x="51531" y="129409"/>
                  </a:lnTo>
                  <a:lnTo>
                    <a:pt x="51531" y="131017"/>
                  </a:lnTo>
                  <a:lnTo>
                    <a:pt x="51531" y="143887"/>
                  </a:lnTo>
                  <a:lnTo>
                    <a:pt x="64187" y="143887"/>
                  </a:lnTo>
                  <a:lnTo>
                    <a:pt x="64187" y="131017"/>
                  </a:lnTo>
                  <a:lnTo>
                    <a:pt x="64187" y="129409"/>
                  </a:lnTo>
                  <a:lnTo>
                    <a:pt x="64187" y="128600"/>
                  </a:lnTo>
                  <a:lnTo>
                    <a:pt x="64187" y="128207"/>
                  </a:lnTo>
                  <a:lnTo>
                    <a:pt x="64163" y="127980"/>
                  </a:lnTo>
                  <a:cubicBezTo>
                    <a:pt x="64175" y="127838"/>
                    <a:pt x="64163" y="127695"/>
                    <a:pt x="64163" y="127540"/>
                  </a:cubicBezTo>
                  <a:cubicBezTo>
                    <a:pt x="64163" y="127397"/>
                    <a:pt x="64211" y="127266"/>
                    <a:pt x="64223" y="127123"/>
                  </a:cubicBezTo>
                  <a:cubicBezTo>
                    <a:pt x="64246" y="126980"/>
                    <a:pt x="64246" y="126837"/>
                    <a:pt x="64282" y="126695"/>
                  </a:cubicBezTo>
                  <a:cubicBezTo>
                    <a:pt x="64318" y="126564"/>
                    <a:pt x="64354" y="126421"/>
                    <a:pt x="64389" y="126290"/>
                  </a:cubicBezTo>
                  <a:cubicBezTo>
                    <a:pt x="64663" y="125194"/>
                    <a:pt x="65508" y="123909"/>
                    <a:pt x="66282" y="123063"/>
                  </a:cubicBezTo>
                  <a:cubicBezTo>
                    <a:pt x="66401" y="122956"/>
                    <a:pt x="66532" y="122849"/>
                    <a:pt x="66651" y="122730"/>
                  </a:cubicBezTo>
                  <a:cubicBezTo>
                    <a:pt x="66747" y="122623"/>
                    <a:pt x="66878" y="122563"/>
                    <a:pt x="66985" y="122468"/>
                  </a:cubicBezTo>
                  <a:cubicBezTo>
                    <a:pt x="67104" y="122396"/>
                    <a:pt x="67211" y="122289"/>
                    <a:pt x="67330" y="122218"/>
                  </a:cubicBezTo>
                  <a:cubicBezTo>
                    <a:pt x="67461" y="122146"/>
                    <a:pt x="67580" y="122075"/>
                    <a:pt x="67699" y="122004"/>
                  </a:cubicBezTo>
                  <a:cubicBezTo>
                    <a:pt x="67759" y="121956"/>
                    <a:pt x="67818" y="121920"/>
                    <a:pt x="67878" y="121884"/>
                  </a:cubicBezTo>
                  <a:lnTo>
                    <a:pt x="68080" y="121801"/>
                  </a:lnTo>
                  <a:cubicBezTo>
                    <a:pt x="68211" y="121742"/>
                    <a:pt x="68330" y="121670"/>
                    <a:pt x="68461" y="121611"/>
                  </a:cubicBezTo>
                  <a:lnTo>
                    <a:pt x="68866" y="121468"/>
                  </a:lnTo>
                  <a:cubicBezTo>
                    <a:pt x="69116" y="121349"/>
                    <a:pt x="69402" y="121301"/>
                    <a:pt x="69676" y="121218"/>
                  </a:cubicBezTo>
                  <a:cubicBezTo>
                    <a:pt x="69807" y="121170"/>
                    <a:pt x="69950" y="121170"/>
                    <a:pt x="70092" y="121146"/>
                  </a:cubicBezTo>
                  <a:cubicBezTo>
                    <a:pt x="70235" y="121122"/>
                    <a:pt x="70378" y="121099"/>
                    <a:pt x="70521" y="121075"/>
                  </a:cubicBezTo>
                  <a:cubicBezTo>
                    <a:pt x="70664" y="121075"/>
                    <a:pt x="70807" y="121063"/>
                    <a:pt x="70950" y="121063"/>
                  </a:cubicBezTo>
                  <a:lnTo>
                    <a:pt x="71164" y="121015"/>
                  </a:lnTo>
                  <a:lnTo>
                    <a:pt x="71283" y="120968"/>
                  </a:lnTo>
                  <a:lnTo>
                    <a:pt x="94393" y="120968"/>
                  </a:lnTo>
                  <a:cubicBezTo>
                    <a:pt x="94516" y="120968"/>
                    <a:pt x="94603" y="120994"/>
                    <a:pt x="94760" y="120994"/>
                  </a:cubicBezTo>
                  <a:cubicBezTo>
                    <a:pt x="94787" y="120994"/>
                    <a:pt x="94815" y="120993"/>
                    <a:pt x="94845" y="120991"/>
                  </a:cubicBezTo>
                  <a:lnTo>
                    <a:pt x="96024" y="120956"/>
                  </a:lnTo>
                  <a:lnTo>
                    <a:pt x="96608" y="120932"/>
                  </a:lnTo>
                  <a:cubicBezTo>
                    <a:pt x="96810" y="120908"/>
                    <a:pt x="97001" y="120884"/>
                    <a:pt x="97191" y="120861"/>
                  </a:cubicBezTo>
                  <a:lnTo>
                    <a:pt x="98358" y="120682"/>
                  </a:lnTo>
                  <a:cubicBezTo>
                    <a:pt x="98751" y="120622"/>
                    <a:pt x="99132" y="120503"/>
                    <a:pt x="99513" y="120420"/>
                  </a:cubicBezTo>
                  <a:cubicBezTo>
                    <a:pt x="99894" y="120313"/>
                    <a:pt x="100275" y="120229"/>
                    <a:pt x="100656" y="120099"/>
                  </a:cubicBezTo>
                  <a:cubicBezTo>
                    <a:pt x="103656" y="119134"/>
                    <a:pt x="106406" y="117443"/>
                    <a:pt x="108633" y="115229"/>
                  </a:cubicBezTo>
                  <a:cubicBezTo>
                    <a:pt x="110836" y="112990"/>
                    <a:pt x="112514" y="110228"/>
                    <a:pt x="113467" y="107228"/>
                  </a:cubicBezTo>
                  <a:cubicBezTo>
                    <a:pt x="113574" y="106847"/>
                    <a:pt x="113669" y="106466"/>
                    <a:pt x="113776" y="106085"/>
                  </a:cubicBezTo>
                  <a:cubicBezTo>
                    <a:pt x="113860" y="105692"/>
                    <a:pt x="113979" y="105323"/>
                    <a:pt x="114026" y="104930"/>
                  </a:cubicBezTo>
                  <a:cubicBezTo>
                    <a:pt x="114146" y="104144"/>
                    <a:pt x="114288" y="103370"/>
                    <a:pt x="114300" y="102584"/>
                  </a:cubicBezTo>
                  <a:lnTo>
                    <a:pt x="114348" y="101418"/>
                  </a:lnTo>
                  <a:cubicBezTo>
                    <a:pt x="114348" y="101358"/>
                    <a:pt x="114336" y="101322"/>
                    <a:pt x="114336" y="101287"/>
                  </a:cubicBezTo>
                  <a:lnTo>
                    <a:pt x="114336" y="101191"/>
                  </a:lnTo>
                  <a:lnTo>
                    <a:pt x="114336" y="100906"/>
                  </a:lnTo>
                  <a:lnTo>
                    <a:pt x="114324" y="100310"/>
                  </a:lnTo>
                  <a:cubicBezTo>
                    <a:pt x="114300" y="99929"/>
                    <a:pt x="114288" y="99536"/>
                    <a:pt x="114253" y="99144"/>
                  </a:cubicBezTo>
                  <a:lnTo>
                    <a:pt x="114086" y="97977"/>
                  </a:lnTo>
                  <a:cubicBezTo>
                    <a:pt x="113979" y="97191"/>
                    <a:pt x="113765" y="96429"/>
                    <a:pt x="113562" y="95667"/>
                  </a:cubicBezTo>
                  <a:cubicBezTo>
                    <a:pt x="113479" y="95286"/>
                    <a:pt x="113324" y="94917"/>
                    <a:pt x="113193" y="94548"/>
                  </a:cubicBezTo>
                  <a:cubicBezTo>
                    <a:pt x="113062" y="94179"/>
                    <a:pt x="112931" y="93810"/>
                    <a:pt x="112776" y="93440"/>
                  </a:cubicBezTo>
                  <a:cubicBezTo>
                    <a:pt x="112121" y="92012"/>
                    <a:pt x="111371" y="90619"/>
                    <a:pt x="110407" y="89369"/>
                  </a:cubicBezTo>
                  <a:cubicBezTo>
                    <a:pt x="109478" y="88095"/>
                    <a:pt x="108359" y="86987"/>
                    <a:pt x="107168" y="85963"/>
                  </a:cubicBezTo>
                  <a:cubicBezTo>
                    <a:pt x="105930" y="84999"/>
                    <a:pt x="104621" y="84106"/>
                    <a:pt x="103192" y="83451"/>
                  </a:cubicBezTo>
                  <a:cubicBezTo>
                    <a:pt x="101787" y="82737"/>
                    <a:pt x="100263" y="82272"/>
                    <a:pt x="98727" y="81915"/>
                  </a:cubicBezTo>
                  <a:cubicBezTo>
                    <a:pt x="98346" y="81844"/>
                    <a:pt x="97953" y="81784"/>
                    <a:pt x="97560" y="81725"/>
                  </a:cubicBezTo>
                  <a:lnTo>
                    <a:pt x="96977" y="81641"/>
                  </a:lnTo>
                  <a:cubicBezTo>
                    <a:pt x="96786" y="81606"/>
                    <a:pt x="96596" y="81582"/>
                    <a:pt x="96393" y="81582"/>
                  </a:cubicBezTo>
                  <a:lnTo>
                    <a:pt x="95226" y="81534"/>
                  </a:lnTo>
                  <a:lnTo>
                    <a:pt x="94643" y="81522"/>
                  </a:lnTo>
                  <a:lnTo>
                    <a:pt x="19872" y="81522"/>
                  </a:lnTo>
                  <a:lnTo>
                    <a:pt x="19693" y="81510"/>
                  </a:lnTo>
                  <a:lnTo>
                    <a:pt x="19574" y="81499"/>
                  </a:lnTo>
                  <a:cubicBezTo>
                    <a:pt x="19431" y="81487"/>
                    <a:pt x="19288" y="81475"/>
                    <a:pt x="19146" y="81463"/>
                  </a:cubicBezTo>
                  <a:cubicBezTo>
                    <a:pt x="19074" y="81463"/>
                    <a:pt x="19003" y="81463"/>
                    <a:pt x="18931" y="81451"/>
                  </a:cubicBezTo>
                  <a:lnTo>
                    <a:pt x="18717" y="81415"/>
                  </a:lnTo>
                  <a:cubicBezTo>
                    <a:pt x="18586" y="81391"/>
                    <a:pt x="18443" y="81368"/>
                    <a:pt x="18300" y="81356"/>
                  </a:cubicBezTo>
                  <a:cubicBezTo>
                    <a:pt x="17181" y="81129"/>
                    <a:pt x="16145" y="80629"/>
                    <a:pt x="15240" y="79915"/>
                  </a:cubicBezTo>
                  <a:cubicBezTo>
                    <a:pt x="14335" y="79213"/>
                    <a:pt x="13633" y="78260"/>
                    <a:pt x="13169" y="77224"/>
                  </a:cubicBezTo>
                  <a:cubicBezTo>
                    <a:pt x="13085" y="77105"/>
                    <a:pt x="13061" y="76962"/>
                    <a:pt x="13014" y="76831"/>
                  </a:cubicBezTo>
                  <a:cubicBezTo>
                    <a:pt x="12966" y="76700"/>
                    <a:pt x="12907" y="76569"/>
                    <a:pt x="12859" y="76426"/>
                  </a:cubicBezTo>
                  <a:cubicBezTo>
                    <a:pt x="12835" y="76296"/>
                    <a:pt x="12800" y="76153"/>
                    <a:pt x="12764" y="76022"/>
                  </a:cubicBezTo>
                  <a:lnTo>
                    <a:pt x="12704" y="75819"/>
                  </a:lnTo>
                  <a:cubicBezTo>
                    <a:pt x="12692" y="75748"/>
                    <a:pt x="12680" y="75676"/>
                    <a:pt x="12680" y="75605"/>
                  </a:cubicBezTo>
                  <a:cubicBezTo>
                    <a:pt x="12657" y="75462"/>
                    <a:pt x="12633" y="75319"/>
                    <a:pt x="12609" y="75176"/>
                  </a:cubicBezTo>
                  <a:cubicBezTo>
                    <a:pt x="12573" y="75045"/>
                    <a:pt x="12597" y="74891"/>
                    <a:pt x="12585" y="74748"/>
                  </a:cubicBezTo>
                  <a:lnTo>
                    <a:pt x="12549" y="74295"/>
                  </a:lnTo>
                  <a:cubicBezTo>
                    <a:pt x="12549" y="74033"/>
                    <a:pt x="12549" y="73700"/>
                    <a:pt x="12561" y="73617"/>
                  </a:cubicBezTo>
                  <a:cubicBezTo>
                    <a:pt x="12597" y="72462"/>
                    <a:pt x="12895" y="71343"/>
                    <a:pt x="13431" y="70342"/>
                  </a:cubicBezTo>
                  <a:cubicBezTo>
                    <a:pt x="13990" y="69354"/>
                    <a:pt x="14776" y="68473"/>
                    <a:pt x="15717" y="67830"/>
                  </a:cubicBezTo>
                  <a:cubicBezTo>
                    <a:pt x="16681" y="67199"/>
                    <a:pt x="17764" y="66806"/>
                    <a:pt x="18896" y="66663"/>
                  </a:cubicBezTo>
                  <a:cubicBezTo>
                    <a:pt x="19038" y="66640"/>
                    <a:pt x="19181" y="66651"/>
                    <a:pt x="19324" y="66640"/>
                  </a:cubicBezTo>
                  <a:lnTo>
                    <a:pt x="19538" y="66628"/>
                  </a:lnTo>
                  <a:lnTo>
                    <a:pt x="19646" y="66640"/>
                  </a:lnTo>
                  <a:lnTo>
                    <a:pt x="94572" y="66640"/>
                  </a:lnTo>
                  <a:lnTo>
                    <a:pt x="94679" y="66628"/>
                  </a:lnTo>
                  <a:lnTo>
                    <a:pt x="94822" y="66616"/>
                  </a:lnTo>
                  <a:lnTo>
                    <a:pt x="95119" y="66604"/>
                  </a:lnTo>
                  <a:lnTo>
                    <a:pt x="95703" y="66568"/>
                  </a:lnTo>
                  <a:cubicBezTo>
                    <a:pt x="96096" y="66544"/>
                    <a:pt x="96489" y="66544"/>
                    <a:pt x="96881" y="66485"/>
                  </a:cubicBezTo>
                  <a:lnTo>
                    <a:pt x="98048" y="66306"/>
                  </a:lnTo>
                  <a:lnTo>
                    <a:pt x="98632" y="66211"/>
                  </a:lnTo>
                  <a:lnTo>
                    <a:pt x="99203" y="66080"/>
                  </a:lnTo>
                  <a:lnTo>
                    <a:pt x="100346" y="65782"/>
                  </a:lnTo>
                  <a:cubicBezTo>
                    <a:pt x="100727" y="65675"/>
                    <a:pt x="101096" y="65520"/>
                    <a:pt x="101465" y="65389"/>
                  </a:cubicBezTo>
                  <a:cubicBezTo>
                    <a:pt x="101834" y="65247"/>
                    <a:pt x="102215" y="65127"/>
                    <a:pt x="102561" y="64961"/>
                  </a:cubicBezTo>
                  <a:cubicBezTo>
                    <a:pt x="103275" y="64616"/>
                    <a:pt x="104001" y="64306"/>
                    <a:pt x="104656" y="63877"/>
                  </a:cubicBezTo>
                  <a:cubicBezTo>
                    <a:pt x="107288" y="62318"/>
                    <a:pt x="109693" y="59960"/>
                    <a:pt x="111348" y="57365"/>
                  </a:cubicBezTo>
                  <a:cubicBezTo>
                    <a:pt x="111383" y="57317"/>
                    <a:pt x="111419" y="57257"/>
                    <a:pt x="111455" y="57198"/>
                  </a:cubicBezTo>
                  <a:cubicBezTo>
                    <a:pt x="111467" y="57174"/>
                    <a:pt x="111479" y="57150"/>
                    <a:pt x="111490" y="57138"/>
                  </a:cubicBezTo>
                  <a:lnTo>
                    <a:pt x="111490" y="57126"/>
                  </a:lnTo>
                  <a:cubicBezTo>
                    <a:pt x="113074" y="54519"/>
                    <a:pt x="114074" y="51531"/>
                    <a:pt x="114288" y="48483"/>
                  </a:cubicBezTo>
                  <a:cubicBezTo>
                    <a:pt x="114527" y="45363"/>
                    <a:pt x="114026" y="42172"/>
                    <a:pt x="112812" y="39255"/>
                  </a:cubicBezTo>
                  <a:cubicBezTo>
                    <a:pt x="111562" y="36362"/>
                    <a:pt x="109633" y="33778"/>
                    <a:pt x="107228" y="31766"/>
                  </a:cubicBezTo>
                  <a:cubicBezTo>
                    <a:pt x="104799" y="29766"/>
                    <a:pt x="101894" y="28349"/>
                    <a:pt x="98810" y="27682"/>
                  </a:cubicBezTo>
                  <a:cubicBezTo>
                    <a:pt x="98429" y="27587"/>
                    <a:pt x="98036" y="27540"/>
                    <a:pt x="97643" y="27480"/>
                  </a:cubicBezTo>
                  <a:cubicBezTo>
                    <a:pt x="97251" y="27420"/>
                    <a:pt x="96870" y="27349"/>
                    <a:pt x="96477" y="27325"/>
                  </a:cubicBezTo>
                  <a:lnTo>
                    <a:pt x="95298" y="27266"/>
                  </a:lnTo>
                  <a:lnTo>
                    <a:pt x="94715" y="27218"/>
                  </a:lnTo>
                  <a:lnTo>
                    <a:pt x="94298" y="27206"/>
                  </a:lnTo>
                  <a:lnTo>
                    <a:pt x="71783" y="27206"/>
                  </a:lnTo>
                  <a:cubicBezTo>
                    <a:pt x="71140" y="27206"/>
                    <a:pt x="70676" y="27182"/>
                    <a:pt x="70676" y="27182"/>
                  </a:cubicBezTo>
                  <a:cubicBezTo>
                    <a:pt x="70650" y="27185"/>
                    <a:pt x="70624" y="27186"/>
                    <a:pt x="70598" y="27186"/>
                  </a:cubicBezTo>
                  <a:cubicBezTo>
                    <a:pt x="70484" y="27186"/>
                    <a:pt x="70376" y="27166"/>
                    <a:pt x="70259" y="27147"/>
                  </a:cubicBezTo>
                  <a:cubicBezTo>
                    <a:pt x="70116" y="27123"/>
                    <a:pt x="69973" y="27111"/>
                    <a:pt x="69830" y="27087"/>
                  </a:cubicBezTo>
                  <a:lnTo>
                    <a:pt x="69426" y="26980"/>
                  </a:lnTo>
                  <a:cubicBezTo>
                    <a:pt x="69283" y="26944"/>
                    <a:pt x="69140" y="26932"/>
                    <a:pt x="69009" y="26861"/>
                  </a:cubicBezTo>
                  <a:cubicBezTo>
                    <a:pt x="68747" y="26754"/>
                    <a:pt x="68473" y="26694"/>
                    <a:pt x="68223" y="26551"/>
                  </a:cubicBezTo>
                  <a:lnTo>
                    <a:pt x="67842" y="26361"/>
                  </a:lnTo>
                  <a:cubicBezTo>
                    <a:pt x="67723" y="26289"/>
                    <a:pt x="67604" y="26206"/>
                    <a:pt x="67473" y="26135"/>
                  </a:cubicBezTo>
                  <a:lnTo>
                    <a:pt x="67294" y="26027"/>
                  </a:lnTo>
                  <a:cubicBezTo>
                    <a:pt x="67235" y="25992"/>
                    <a:pt x="67175" y="25944"/>
                    <a:pt x="67116" y="25896"/>
                  </a:cubicBezTo>
                  <a:cubicBezTo>
                    <a:pt x="67009" y="25813"/>
                    <a:pt x="66890" y="25730"/>
                    <a:pt x="66771" y="25646"/>
                  </a:cubicBezTo>
                  <a:cubicBezTo>
                    <a:pt x="66663" y="25563"/>
                    <a:pt x="66568" y="25444"/>
                    <a:pt x="66461" y="25361"/>
                  </a:cubicBezTo>
                  <a:cubicBezTo>
                    <a:pt x="66354" y="25254"/>
                    <a:pt x="66223" y="25182"/>
                    <a:pt x="66140" y="25063"/>
                  </a:cubicBezTo>
                  <a:cubicBezTo>
                    <a:pt x="65961" y="24837"/>
                    <a:pt x="65735" y="24658"/>
                    <a:pt x="65592" y="24408"/>
                  </a:cubicBezTo>
                  <a:cubicBezTo>
                    <a:pt x="64889" y="23503"/>
                    <a:pt x="64401" y="22444"/>
                    <a:pt x="64235" y="21313"/>
                  </a:cubicBezTo>
                  <a:cubicBezTo>
                    <a:pt x="64211" y="21170"/>
                    <a:pt x="64175" y="20110"/>
                    <a:pt x="64175" y="20074"/>
                  </a:cubicBezTo>
                  <a:lnTo>
                    <a:pt x="64175" y="19979"/>
                  </a:lnTo>
                  <a:lnTo>
                    <a:pt x="64175" y="19169"/>
                  </a:lnTo>
                  <a:lnTo>
                    <a:pt x="64175" y="15895"/>
                  </a:lnTo>
                  <a:lnTo>
                    <a:pt x="66890" y="15895"/>
                  </a:lnTo>
                  <a:lnTo>
                    <a:pt x="57841" y="0"/>
                  </a:lnTo>
                  <a:close/>
                </a:path>
              </a:pathLst>
            </a:custGeom>
            <a:solidFill>
              <a:srgbClr val="464F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5"/>
            <p:cNvSpPr/>
            <p:nvPr/>
          </p:nvSpPr>
          <p:spPr>
            <a:xfrm>
              <a:off x="4997553" y="1467219"/>
              <a:ext cx="2847490" cy="3675956"/>
            </a:xfrm>
            <a:custGeom>
              <a:avLst/>
              <a:gdLst/>
              <a:ahLst/>
              <a:cxnLst/>
              <a:rect l="l" t="t" r="r" b="b"/>
              <a:pathLst>
                <a:path w="103002" h="132970" extrusionOk="0">
                  <a:moveTo>
                    <a:pt x="51507" y="1"/>
                  </a:moveTo>
                  <a:lnTo>
                    <a:pt x="51507" y="3727"/>
                  </a:lnTo>
                  <a:lnTo>
                    <a:pt x="52757" y="3727"/>
                  </a:lnTo>
                  <a:lnTo>
                    <a:pt x="52757" y="1"/>
                  </a:lnTo>
                  <a:close/>
                  <a:moveTo>
                    <a:pt x="51507" y="7442"/>
                  </a:moveTo>
                  <a:lnTo>
                    <a:pt x="51507" y="9180"/>
                  </a:lnTo>
                  <a:cubicBezTo>
                    <a:pt x="51507" y="9883"/>
                    <a:pt x="51566" y="10573"/>
                    <a:pt x="51662" y="11252"/>
                  </a:cubicBezTo>
                  <a:lnTo>
                    <a:pt x="52888" y="11073"/>
                  </a:lnTo>
                  <a:cubicBezTo>
                    <a:pt x="52793" y="10454"/>
                    <a:pt x="52757" y="9823"/>
                    <a:pt x="52757" y="9180"/>
                  </a:cubicBezTo>
                  <a:lnTo>
                    <a:pt x="52757" y="7442"/>
                  </a:lnTo>
                  <a:close/>
                  <a:moveTo>
                    <a:pt x="53888" y="14467"/>
                  </a:moveTo>
                  <a:lnTo>
                    <a:pt x="52757" y="14979"/>
                  </a:lnTo>
                  <a:cubicBezTo>
                    <a:pt x="53293" y="16157"/>
                    <a:pt x="53995" y="17265"/>
                    <a:pt x="54840" y="18265"/>
                  </a:cubicBezTo>
                  <a:lnTo>
                    <a:pt x="55781" y="17455"/>
                  </a:lnTo>
                  <a:cubicBezTo>
                    <a:pt x="55019" y="16550"/>
                    <a:pt x="54376" y="15550"/>
                    <a:pt x="53888" y="14467"/>
                  </a:cubicBezTo>
                  <a:close/>
                  <a:moveTo>
                    <a:pt x="58424" y="19812"/>
                  </a:moveTo>
                  <a:lnTo>
                    <a:pt x="57734" y="20848"/>
                  </a:lnTo>
                  <a:cubicBezTo>
                    <a:pt x="58817" y="21575"/>
                    <a:pt x="59984" y="22146"/>
                    <a:pt x="61222" y="22551"/>
                  </a:cubicBezTo>
                  <a:lnTo>
                    <a:pt x="61603" y="21360"/>
                  </a:lnTo>
                  <a:cubicBezTo>
                    <a:pt x="60484" y="21003"/>
                    <a:pt x="59412" y="20479"/>
                    <a:pt x="58424" y="19812"/>
                  </a:cubicBezTo>
                  <a:close/>
                  <a:moveTo>
                    <a:pt x="65092" y="21979"/>
                  </a:moveTo>
                  <a:lnTo>
                    <a:pt x="65056" y="23218"/>
                  </a:lnTo>
                  <a:cubicBezTo>
                    <a:pt x="65211" y="23218"/>
                    <a:pt x="65378" y="23230"/>
                    <a:pt x="65544" y="23230"/>
                  </a:cubicBezTo>
                  <a:lnTo>
                    <a:pt x="68795" y="23230"/>
                  </a:lnTo>
                  <a:lnTo>
                    <a:pt x="68795" y="21979"/>
                  </a:lnTo>
                  <a:close/>
                  <a:moveTo>
                    <a:pt x="72521" y="21979"/>
                  </a:moveTo>
                  <a:lnTo>
                    <a:pt x="72521" y="23230"/>
                  </a:lnTo>
                  <a:lnTo>
                    <a:pt x="76248" y="23230"/>
                  </a:lnTo>
                  <a:lnTo>
                    <a:pt x="76248" y="21979"/>
                  </a:lnTo>
                  <a:close/>
                  <a:moveTo>
                    <a:pt x="79975" y="21979"/>
                  </a:moveTo>
                  <a:lnTo>
                    <a:pt x="79975" y="23230"/>
                  </a:lnTo>
                  <a:lnTo>
                    <a:pt x="83689" y="23230"/>
                  </a:lnTo>
                  <a:lnTo>
                    <a:pt x="83689" y="21979"/>
                  </a:lnTo>
                  <a:close/>
                  <a:moveTo>
                    <a:pt x="87416" y="21979"/>
                  </a:moveTo>
                  <a:lnTo>
                    <a:pt x="87416" y="23230"/>
                  </a:lnTo>
                  <a:lnTo>
                    <a:pt x="88952" y="23230"/>
                  </a:lnTo>
                  <a:cubicBezTo>
                    <a:pt x="89654" y="23230"/>
                    <a:pt x="90357" y="23277"/>
                    <a:pt x="91035" y="23396"/>
                  </a:cubicBezTo>
                  <a:lnTo>
                    <a:pt x="91238" y="22170"/>
                  </a:lnTo>
                  <a:cubicBezTo>
                    <a:pt x="90488" y="22039"/>
                    <a:pt x="89726" y="21979"/>
                    <a:pt x="88952" y="21979"/>
                  </a:cubicBezTo>
                  <a:close/>
                  <a:moveTo>
                    <a:pt x="94941" y="23313"/>
                  </a:moveTo>
                  <a:lnTo>
                    <a:pt x="94417" y="24444"/>
                  </a:lnTo>
                  <a:cubicBezTo>
                    <a:pt x="95488" y="24944"/>
                    <a:pt x="96477" y="25599"/>
                    <a:pt x="97370" y="26385"/>
                  </a:cubicBezTo>
                  <a:lnTo>
                    <a:pt x="98191" y="25444"/>
                  </a:lnTo>
                  <a:cubicBezTo>
                    <a:pt x="97215" y="24587"/>
                    <a:pt x="96119" y="23873"/>
                    <a:pt x="94941" y="23313"/>
                  </a:cubicBezTo>
                  <a:close/>
                  <a:moveTo>
                    <a:pt x="100739" y="28373"/>
                  </a:moveTo>
                  <a:lnTo>
                    <a:pt x="99691" y="29052"/>
                  </a:lnTo>
                  <a:cubicBezTo>
                    <a:pt x="100346" y="30052"/>
                    <a:pt x="100846" y="31135"/>
                    <a:pt x="101192" y="32266"/>
                  </a:cubicBezTo>
                  <a:lnTo>
                    <a:pt x="102382" y="31897"/>
                  </a:lnTo>
                  <a:cubicBezTo>
                    <a:pt x="102001" y="30659"/>
                    <a:pt x="101442" y="29468"/>
                    <a:pt x="100739" y="28373"/>
                  </a:cubicBezTo>
                  <a:close/>
                  <a:moveTo>
                    <a:pt x="102989" y="35731"/>
                  </a:moveTo>
                  <a:lnTo>
                    <a:pt x="101751" y="35755"/>
                  </a:lnTo>
                  <a:cubicBezTo>
                    <a:pt x="101751" y="35850"/>
                    <a:pt x="101751" y="35934"/>
                    <a:pt x="101751" y="36017"/>
                  </a:cubicBezTo>
                  <a:cubicBezTo>
                    <a:pt x="101751" y="37124"/>
                    <a:pt x="101608" y="38220"/>
                    <a:pt x="101334" y="39267"/>
                  </a:cubicBezTo>
                  <a:lnTo>
                    <a:pt x="102537" y="39589"/>
                  </a:lnTo>
                  <a:cubicBezTo>
                    <a:pt x="102846" y="38434"/>
                    <a:pt x="103001" y="37231"/>
                    <a:pt x="103001" y="36017"/>
                  </a:cubicBezTo>
                  <a:cubicBezTo>
                    <a:pt x="103001" y="35922"/>
                    <a:pt x="102989" y="35826"/>
                    <a:pt x="102989" y="35731"/>
                  </a:cubicBezTo>
                  <a:close/>
                  <a:moveTo>
                    <a:pt x="99977" y="42541"/>
                  </a:moveTo>
                  <a:cubicBezTo>
                    <a:pt x="99370" y="43553"/>
                    <a:pt x="98620" y="44482"/>
                    <a:pt x="97763" y="45304"/>
                  </a:cubicBezTo>
                  <a:lnTo>
                    <a:pt x="98620" y="46209"/>
                  </a:lnTo>
                  <a:cubicBezTo>
                    <a:pt x="99560" y="45316"/>
                    <a:pt x="100382" y="44292"/>
                    <a:pt x="101037" y="43172"/>
                  </a:cubicBezTo>
                  <a:lnTo>
                    <a:pt x="99977" y="42541"/>
                  </a:lnTo>
                  <a:close/>
                  <a:moveTo>
                    <a:pt x="94881" y="47363"/>
                  </a:moveTo>
                  <a:cubicBezTo>
                    <a:pt x="93833" y="47911"/>
                    <a:pt x="92714" y="48316"/>
                    <a:pt x="91547" y="48554"/>
                  </a:cubicBezTo>
                  <a:lnTo>
                    <a:pt x="91797" y="49769"/>
                  </a:lnTo>
                  <a:cubicBezTo>
                    <a:pt x="93071" y="49507"/>
                    <a:pt x="94310" y="49066"/>
                    <a:pt x="95465" y="48471"/>
                  </a:cubicBezTo>
                  <a:lnTo>
                    <a:pt x="94881" y="47363"/>
                  </a:lnTo>
                  <a:close/>
                  <a:moveTo>
                    <a:pt x="17205" y="48816"/>
                  </a:moveTo>
                  <a:lnTo>
                    <a:pt x="17205" y="50054"/>
                  </a:lnTo>
                  <a:lnTo>
                    <a:pt x="20931" y="50054"/>
                  </a:lnTo>
                  <a:lnTo>
                    <a:pt x="20931" y="48816"/>
                  </a:lnTo>
                  <a:close/>
                  <a:moveTo>
                    <a:pt x="24658" y="48816"/>
                  </a:moveTo>
                  <a:lnTo>
                    <a:pt x="24658" y="50054"/>
                  </a:lnTo>
                  <a:lnTo>
                    <a:pt x="28373" y="50054"/>
                  </a:lnTo>
                  <a:lnTo>
                    <a:pt x="28373" y="48816"/>
                  </a:lnTo>
                  <a:close/>
                  <a:moveTo>
                    <a:pt x="32100" y="48816"/>
                  </a:moveTo>
                  <a:lnTo>
                    <a:pt x="32100" y="50054"/>
                  </a:lnTo>
                  <a:lnTo>
                    <a:pt x="35826" y="50054"/>
                  </a:lnTo>
                  <a:lnTo>
                    <a:pt x="35826" y="48816"/>
                  </a:lnTo>
                  <a:close/>
                  <a:moveTo>
                    <a:pt x="39553" y="48816"/>
                  </a:moveTo>
                  <a:lnTo>
                    <a:pt x="39553" y="50054"/>
                  </a:lnTo>
                  <a:lnTo>
                    <a:pt x="43280" y="50054"/>
                  </a:lnTo>
                  <a:lnTo>
                    <a:pt x="43280" y="48816"/>
                  </a:lnTo>
                  <a:close/>
                  <a:moveTo>
                    <a:pt x="47006" y="48816"/>
                  </a:moveTo>
                  <a:lnTo>
                    <a:pt x="47006" y="50054"/>
                  </a:lnTo>
                  <a:lnTo>
                    <a:pt x="50721" y="50054"/>
                  </a:lnTo>
                  <a:lnTo>
                    <a:pt x="50721" y="48816"/>
                  </a:lnTo>
                  <a:close/>
                  <a:moveTo>
                    <a:pt x="54448" y="48816"/>
                  </a:moveTo>
                  <a:lnTo>
                    <a:pt x="54448" y="50054"/>
                  </a:lnTo>
                  <a:lnTo>
                    <a:pt x="58174" y="50054"/>
                  </a:lnTo>
                  <a:lnTo>
                    <a:pt x="58174" y="48816"/>
                  </a:lnTo>
                  <a:close/>
                  <a:moveTo>
                    <a:pt x="61901" y="48816"/>
                  </a:moveTo>
                  <a:lnTo>
                    <a:pt x="61901" y="50054"/>
                  </a:lnTo>
                  <a:lnTo>
                    <a:pt x="65628" y="50054"/>
                  </a:lnTo>
                  <a:lnTo>
                    <a:pt x="65628" y="48816"/>
                  </a:lnTo>
                  <a:close/>
                  <a:moveTo>
                    <a:pt x="69342" y="48816"/>
                  </a:moveTo>
                  <a:lnTo>
                    <a:pt x="69342" y="50054"/>
                  </a:lnTo>
                  <a:lnTo>
                    <a:pt x="73069" y="50054"/>
                  </a:lnTo>
                  <a:lnTo>
                    <a:pt x="73069" y="48816"/>
                  </a:lnTo>
                  <a:close/>
                  <a:moveTo>
                    <a:pt x="76796" y="48816"/>
                  </a:moveTo>
                  <a:lnTo>
                    <a:pt x="76796" y="50054"/>
                  </a:lnTo>
                  <a:lnTo>
                    <a:pt x="80522" y="50054"/>
                  </a:lnTo>
                  <a:lnTo>
                    <a:pt x="80522" y="48816"/>
                  </a:lnTo>
                  <a:close/>
                  <a:moveTo>
                    <a:pt x="84249" y="48816"/>
                  </a:moveTo>
                  <a:lnTo>
                    <a:pt x="84249" y="50054"/>
                  </a:lnTo>
                  <a:lnTo>
                    <a:pt x="87976" y="50054"/>
                  </a:lnTo>
                  <a:lnTo>
                    <a:pt x="87976" y="48816"/>
                  </a:lnTo>
                  <a:close/>
                  <a:moveTo>
                    <a:pt x="13454" y="48828"/>
                  </a:moveTo>
                  <a:cubicBezTo>
                    <a:pt x="12157" y="48876"/>
                    <a:pt x="10871" y="49102"/>
                    <a:pt x="9632" y="49507"/>
                  </a:cubicBezTo>
                  <a:lnTo>
                    <a:pt x="10013" y="50685"/>
                  </a:lnTo>
                  <a:cubicBezTo>
                    <a:pt x="11145" y="50316"/>
                    <a:pt x="12311" y="50114"/>
                    <a:pt x="13502" y="50066"/>
                  </a:cubicBezTo>
                  <a:lnTo>
                    <a:pt x="13454" y="48828"/>
                  </a:lnTo>
                  <a:close/>
                  <a:moveTo>
                    <a:pt x="6144" y="51209"/>
                  </a:moveTo>
                  <a:cubicBezTo>
                    <a:pt x="5072" y="51935"/>
                    <a:pt x="4096" y="52805"/>
                    <a:pt x="3251" y="53805"/>
                  </a:cubicBezTo>
                  <a:lnTo>
                    <a:pt x="4203" y="54602"/>
                  </a:lnTo>
                  <a:cubicBezTo>
                    <a:pt x="4965" y="53698"/>
                    <a:pt x="5858" y="52900"/>
                    <a:pt x="6834" y="52233"/>
                  </a:cubicBezTo>
                  <a:lnTo>
                    <a:pt x="6144" y="51209"/>
                  </a:lnTo>
                  <a:close/>
                  <a:moveTo>
                    <a:pt x="1179" y="57091"/>
                  </a:moveTo>
                  <a:cubicBezTo>
                    <a:pt x="643" y="58270"/>
                    <a:pt x="286" y="59532"/>
                    <a:pt x="96" y="60818"/>
                  </a:cubicBezTo>
                  <a:lnTo>
                    <a:pt x="1322" y="60996"/>
                  </a:lnTo>
                  <a:cubicBezTo>
                    <a:pt x="1489" y="59817"/>
                    <a:pt x="1822" y="58674"/>
                    <a:pt x="2310" y="57603"/>
                  </a:cubicBezTo>
                  <a:lnTo>
                    <a:pt x="1179" y="57091"/>
                  </a:lnTo>
                  <a:close/>
                  <a:moveTo>
                    <a:pt x="1239" y="64568"/>
                  </a:moveTo>
                  <a:lnTo>
                    <a:pt x="0" y="64675"/>
                  </a:lnTo>
                  <a:cubicBezTo>
                    <a:pt x="107" y="65973"/>
                    <a:pt x="405" y="67247"/>
                    <a:pt x="869" y="68461"/>
                  </a:cubicBezTo>
                  <a:lnTo>
                    <a:pt x="2024" y="68021"/>
                  </a:lnTo>
                  <a:cubicBezTo>
                    <a:pt x="1608" y="66914"/>
                    <a:pt x="1346" y="65747"/>
                    <a:pt x="1239" y="64568"/>
                  </a:cubicBezTo>
                  <a:close/>
                  <a:moveTo>
                    <a:pt x="3739" y="71116"/>
                  </a:moveTo>
                  <a:lnTo>
                    <a:pt x="2751" y="71855"/>
                  </a:lnTo>
                  <a:cubicBezTo>
                    <a:pt x="3525" y="72902"/>
                    <a:pt x="4453" y="73831"/>
                    <a:pt x="5477" y="74617"/>
                  </a:cubicBezTo>
                  <a:lnTo>
                    <a:pt x="6239" y="73629"/>
                  </a:lnTo>
                  <a:cubicBezTo>
                    <a:pt x="5287" y="72902"/>
                    <a:pt x="4453" y="72057"/>
                    <a:pt x="3739" y="71116"/>
                  </a:cubicBezTo>
                  <a:close/>
                  <a:moveTo>
                    <a:pt x="9323" y="75367"/>
                  </a:moveTo>
                  <a:lnTo>
                    <a:pt x="8870" y="76522"/>
                  </a:lnTo>
                  <a:cubicBezTo>
                    <a:pt x="10073" y="76998"/>
                    <a:pt x="11347" y="77296"/>
                    <a:pt x="12645" y="77415"/>
                  </a:cubicBezTo>
                  <a:lnTo>
                    <a:pt x="12764" y="76177"/>
                  </a:lnTo>
                  <a:cubicBezTo>
                    <a:pt x="11585" y="76069"/>
                    <a:pt x="10418" y="75796"/>
                    <a:pt x="9323" y="75367"/>
                  </a:cubicBezTo>
                  <a:close/>
                  <a:moveTo>
                    <a:pt x="16431" y="76236"/>
                  </a:moveTo>
                  <a:lnTo>
                    <a:pt x="16431" y="77486"/>
                  </a:lnTo>
                  <a:lnTo>
                    <a:pt x="20158" y="77486"/>
                  </a:lnTo>
                  <a:lnTo>
                    <a:pt x="20158" y="76236"/>
                  </a:lnTo>
                  <a:close/>
                  <a:moveTo>
                    <a:pt x="23872" y="76236"/>
                  </a:moveTo>
                  <a:lnTo>
                    <a:pt x="23872" y="77486"/>
                  </a:lnTo>
                  <a:lnTo>
                    <a:pt x="27599" y="77486"/>
                  </a:lnTo>
                  <a:lnTo>
                    <a:pt x="27599" y="76236"/>
                  </a:lnTo>
                  <a:close/>
                  <a:moveTo>
                    <a:pt x="31326" y="76236"/>
                  </a:moveTo>
                  <a:lnTo>
                    <a:pt x="31326" y="77486"/>
                  </a:lnTo>
                  <a:lnTo>
                    <a:pt x="35052" y="77486"/>
                  </a:lnTo>
                  <a:lnTo>
                    <a:pt x="35052" y="76236"/>
                  </a:lnTo>
                  <a:close/>
                  <a:moveTo>
                    <a:pt x="38779" y="76236"/>
                  </a:moveTo>
                  <a:lnTo>
                    <a:pt x="38779" y="77486"/>
                  </a:lnTo>
                  <a:lnTo>
                    <a:pt x="42494" y="77486"/>
                  </a:lnTo>
                  <a:lnTo>
                    <a:pt x="42494" y="76236"/>
                  </a:lnTo>
                  <a:close/>
                  <a:moveTo>
                    <a:pt x="46220" y="76236"/>
                  </a:moveTo>
                  <a:lnTo>
                    <a:pt x="46220" y="77486"/>
                  </a:lnTo>
                  <a:lnTo>
                    <a:pt x="49947" y="77486"/>
                  </a:lnTo>
                  <a:lnTo>
                    <a:pt x="49947" y="76236"/>
                  </a:lnTo>
                  <a:close/>
                  <a:moveTo>
                    <a:pt x="53674" y="76236"/>
                  </a:moveTo>
                  <a:lnTo>
                    <a:pt x="53674" y="77486"/>
                  </a:lnTo>
                  <a:lnTo>
                    <a:pt x="57400" y="77486"/>
                  </a:lnTo>
                  <a:lnTo>
                    <a:pt x="57400" y="76236"/>
                  </a:lnTo>
                  <a:close/>
                  <a:moveTo>
                    <a:pt x="61127" y="76236"/>
                  </a:moveTo>
                  <a:lnTo>
                    <a:pt x="61127" y="77486"/>
                  </a:lnTo>
                  <a:lnTo>
                    <a:pt x="64842" y="77486"/>
                  </a:lnTo>
                  <a:lnTo>
                    <a:pt x="64842" y="76236"/>
                  </a:lnTo>
                  <a:close/>
                  <a:moveTo>
                    <a:pt x="68568" y="76236"/>
                  </a:moveTo>
                  <a:lnTo>
                    <a:pt x="68568" y="77486"/>
                  </a:lnTo>
                  <a:lnTo>
                    <a:pt x="72295" y="77486"/>
                  </a:lnTo>
                  <a:lnTo>
                    <a:pt x="72295" y="76236"/>
                  </a:lnTo>
                  <a:close/>
                  <a:moveTo>
                    <a:pt x="76022" y="76236"/>
                  </a:moveTo>
                  <a:lnTo>
                    <a:pt x="76022" y="77486"/>
                  </a:lnTo>
                  <a:lnTo>
                    <a:pt x="79748" y="77486"/>
                  </a:lnTo>
                  <a:lnTo>
                    <a:pt x="79748" y="76236"/>
                  </a:lnTo>
                  <a:close/>
                  <a:moveTo>
                    <a:pt x="83475" y="76236"/>
                  </a:moveTo>
                  <a:lnTo>
                    <a:pt x="83475" y="77486"/>
                  </a:lnTo>
                  <a:lnTo>
                    <a:pt x="87190" y="77486"/>
                  </a:lnTo>
                  <a:lnTo>
                    <a:pt x="87190" y="76236"/>
                  </a:lnTo>
                  <a:close/>
                  <a:moveTo>
                    <a:pt x="91000" y="76391"/>
                  </a:moveTo>
                  <a:lnTo>
                    <a:pt x="90821" y="77617"/>
                  </a:lnTo>
                  <a:cubicBezTo>
                    <a:pt x="92000" y="77784"/>
                    <a:pt x="93143" y="78117"/>
                    <a:pt x="94214" y="78605"/>
                  </a:cubicBezTo>
                  <a:lnTo>
                    <a:pt x="94726" y="77474"/>
                  </a:lnTo>
                  <a:cubicBezTo>
                    <a:pt x="93548" y="76939"/>
                    <a:pt x="92286" y="76569"/>
                    <a:pt x="91000" y="76391"/>
                  </a:cubicBezTo>
                  <a:close/>
                  <a:moveTo>
                    <a:pt x="98013" y="79546"/>
                  </a:moveTo>
                  <a:lnTo>
                    <a:pt x="97215" y="80499"/>
                  </a:lnTo>
                  <a:cubicBezTo>
                    <a:pt x="98120" y="81261"/>
                    <a:pt x="98917" y="82153"/>
                    <a:pt x="99572" y="83130"/>
                  </a:cubicBezTo>
                  <a:lnTo>
                    <a:pt x="100608" y="82439"/>
                  </a:lnTo>
                  <a:cubicBezTo>
                    <a:pt x="99882" y="81356"/>
                    <a:pt x="99001" y="80391"/>
                    <a:pt x="98013" y="79546"/>
                  </a:cubicBezTo>
                  <a:close/>
                  <a:moveTo>
                    <a:pt x="102311" y="85928"/>
                  </a:moveTo>
                  <a:lnTo>
                    <a:pt x="101132" y="86309"/>
                  </a:lnTo>
                  <a:cubicBezTo>
                    <a:pt x="101489" y="87440"/>
                    <a:pt x="101703" y="88607"/>
                    <a:pt x="101751" y="89797"/>
                  </a:cubicBezTo>
                  <a:lnTo>
                    <a:pt x="102989" y="89750"/>
                  </a:lnTo>
                  <a:cubicBezTo>
                    <a:pt x="102942" y="88452"/>
                    <a:pt x="102716" y="87166"/>
                    <a:pt x="102311" y="85928"/>
                  </a:cubicBezTo>
                  <a:close/>
                  <a:moveTo>
                    <a:pt x="101430" y="93333"/>
                  </a:moveTo>
                  <a:cubicBezTo>
                    <a:pt x="101156" y="94488"/>
                    <a:pt x="100727" y="95596"/>
                    <a:pt x="100156" y="96631"/>
                  </a:cubicBezTo>
                  <a:lnTo>
                    <a:pt x="101239" y="97239"/>
                  </a:lnTo>
                  <a:cubicBezTo>
                    <a:pt x="101870" y="96096"/>
                    <a:pt x="102346" y="94881"/>
                    <a:pt x="102632" y="93619"/>
                  </a:cubicBezTo>
                  <a:lnTo>
                    <a:pt x="101430" y="93333"/>
                  </a:lnTo>
                  <a:close/>
                  <a:moveTo>
                    <a:pt x="98024" y="99465"/>
                  </a:moveTo>
                  <a:cubicBezTo>
                    <a:pt x="97191" y="100310"/>
                    <a:pt x="96239" y="101025"/>
                    <a:pt x="95215" y="101608"/>
                  </a:cubicBezTo>
                  <a:lnTo>
                    <a:pt x="95822" y="102692"/>
                  </a:lnTo>
                  <a:cubicBezTo>
                    <a:pt x="96953" y="102061"/>
                    <a:pt x="97989" y="101263"/>
                    <a:pt x="98906" y="100346"/>
                  </a:cubicBezTo>
                  <a:lnTo>
                    <a:pt x="98024" y="99465"/>
                  </a:lnTo>
                  <a:close/>
                  <a:moveTo>
                    <a:pt x="66009" y="103239"/>
                  </a:moveTo>
                  <a:lnTo>
                    <a:pt x="66009" y="104478"/>
                  </a:lnTo>
                  <a:lnTo>
                    <a:pt x="69735" y="104478"/>
                  </a:lnTo>
                  <a:lnTo>
                    <a:pt x="69735" y="103239"/>
                  </a:lnTo>
                  <a:close/>
                  <a:moveTo>
                    <a:pt x="73462" y="103239"/>
                  </a:moveTo>
                  <a:lnTo>
                    <a:pt x="73462" y="104478"/>
                  </a:lnTo>
                  <a:lnTo>
                    <a:pt x="77189" y="104478"/>
                  </a:lnTo>
                  <a:lnTo>
                    <a:pt x="77189" y="103239"/>
                  </a:lnTo>
                  <a:close/>
                  <a:moveTo>
                    <a:pt x="80915" y="103239"/>
                  </a:moveTo>
                  <a:lnTo>
                    <a:pt x="80915" y="104478"/>
                  </a:lnTo>
                  <a:lnTo>
                    <a:pt x="84630" y="104478"/>
                  </a:lnTo>
                  <a:lnTo>
                    <a:pt x="84630" y="103239"/>
                  </a:lnTo>
                  <a:close/>
                  <a:moveTo>
                    <a:pt x="91917" y="102894"/>
                  </a:moveTo>
                  <a:cubicBezTo>
                    <a:pt x="90952" y="103120"/>
                    <a:pt x="89952" y="103239"/>
                    <a:pt x="88952" y="103239"/>
                  </a:cubicBezTo>
                  <a:lnTo>
                    <a:pt x="88357" y="103239"/>
                  </a:lnTo>
                  <a:lnTo>
                    <a:pt x="88357" y="104478"/>
                  </a:lnTo>
                  <a:lnTo>
                    <a:pt x="88952" y="104478"/>
                  </a:lnTo>
                  <a:cubicBezTo>
                    <a:pt x="90047" y="104478"/>
                    <a:pt x="91143" y="104359"/>
                    <a:pt x="92202" y="104109"/>
                  </a:cubicBezTo>
                  <a:lnTo>
                    <a:pt x="91917" y="102894"/>
                  </a:lnTo>
                  <a:close/>
                  <a:moveTo>
                    <a:pt x="62175" y="103644"/>
                  </a:moveTo>
                  <a:cubicBezTo>
                    <a:pt x="60913" y="103954"/>
                    <a:pt x="59698" y="104442"/>
                    <a:pt x="58567" y="105097"/>
                  </a:cubicBezTo>
                  <a:lnTo>
                    <a:pt x="59186" y="106168"/>
                  </a:lnTo>
                  <a:cubicBezTo>
                    <a:pt x="60210" y="105585"/>
                    <a:pt x="61317" y="105132"/>
                    <a:pt x="62472" y="104847"/>
                  </a:cubicBezTo>
                  <a:lnTo>
                    <a:pt x="62175" y="103644"/>
                  </a:lnTo>
                  <a:close/>
                  <a:moveTo>
                    <a:pt x="55495" y="107478"/>
                  </a:moveTo>
                  <a:cubicBezTo>
                    <a:pt x="54590" y="108407"/>
                    <a:pt x="53817" y="109454"/>
                    <a:pt x="53197" y="110597"/>
                  </a:cubicBezTo>
                  <a:lnTo>
                    <a:pt x="54293" y="111193"/>
                  </a:lnTo>
                  <a:cubicBezTo>
                    <a:pt x="54852" y="110145"/>
                    <a:pt x="55555" y="109193"/>
                    <a:pt x="56388" y="108335"/>
                  </a:cubicBezTo>
                  <a:lnTo>
                    <a:pt x="55495" y="107478"/>
                  </a:lnTo>
                  <a:close/>
                  <a:moveTo>
                    <a:pt x="51840" y="114241"/>
                  </a:moveTo>
                  <a:cubicBezTo>
                    <a:pt x="51626" y="115229"/>
                    <a:pt x="51507" y="116253"/>
                    <a:pt x="51507" y="117277"/>
                  </a:cubicBezTo>
                  <a:lnTo>
                    <a:pt x="51507" y="118075"/>
                  </a:lnTo>
                  <a:lnTo>
                    <a:pt x="52745" y="118075"/>
                  </a:lnTo>
                  <a:lnTo>
                    <a:pt x="52745" y="117277"/>
                  </a:lnTo>
                  <a:cubicBezTo>
                    <a:pt x="52745" y="116348"/>
                    <a:pt x="52852" y="115408"/>
                    <a:pt x="53055" y="114503"/>
                  </a:cubicBezTo>
                  <a:lnTo>
                    <a:pt x="51840" y="114241"/>
                  </a:lnTo>
                  <a:close/>
                  <a:moveTo>
                    <a:pt x="51507" y="121801"/>
                  </a:moveTo>
                  <a:lnTo>
                    <a:pt x="51507" y="125528"/>
                  </a:lnTo>
                  <a:lnTo>
                    <a:pt x="52757" y="125528"/>
                  </a:lnTo>
                  <a:lnTo>
                    <a:pt x="52757" y="121801"/>
                  </a:lnTo>
                  <a:close/>
                  <a:moveTo>
                    <a:pt x="51507" y="129243"/>
                  </a:moveTo>
                  <a:lnTo>
                    <a:pt x="51507" y="132969"/>
                  </a:lnTo>
                  <a:lnTo>
                    <a:pt x="52757" y="132969"/>
                  </a:lnTo>
                  <a:lnTo>
                    <a:pt x="52757" y="12924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 name="Google Shape;60;p15"/>
          <p:cNvGrpSpPr/>
          <p:nvPr/>
        </p:nvGrpSpPr>
        <p:grpSpPr>
          <a:xfrm>
            <a:off x="7765841" y="1315784"/>
            <a:ext cx="669216" cy="701753"/>
            <a:chOff x="6604775" y="1679913"/>
            <a:chExt cx="567000" cy="567000"/>
          </a:xfrm>
        </p:grpSpPr>
        <p:sp>
          <p:nvSpPr>
            <p:cNvPr id="61" name="Google Shape;61;p15"/>
            <p:cNvSpPr/>
            <p:nvPr/>
          </p:nvSpPr>
          <p:spPr>
            <a:xfrm rot="2700000">
              <a:off x="6687810" y="1762948"/>
              <a:ext cx="400930" cy="40093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1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 name="Google Shape;63;p15"/>
          <p:cNvGrpSpPr/>
          <p:nvPr/>
        </p:nvGrpSpPr>
        <p:grpSpPr>
          <a:xfrm>
            <a:off x="7720272" y="3325185"/>
            <a:ext cx="669216" cy="701753"/>
            <a:chOff x="6604775" y="1679913"/>
            <a:chExt cx="567000" cy="567000"/>
          </a:xfrm>
        </p:grpSpPr>
        <p:sp>
          <p:nvSpPr>
            <p:cNvPr id="64" name="Google Shape;64;p15"/>
            <p:cNvSpPr/>
            <p:nvPr/>
          </p:nvSpPr>
          <p:spPr>
            <a:xfrm rot="2700000">
              <a:off x="6687810" y="1762948"/>
              <a:ext cx="400930" cy="40093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 name="Google Shape;66;p15"/>
          <p:cNvGrpSpPr/>
          <p:nvPr/>
        </p:nvGrpSpPr>
        <p:grpSpPr>
          <a:xfrm rot="10800000">
            <a:off x="5553364" y="628912"/>
            <a:ext cx="669216" cy="701753"/>
            <a:chOff x="6604775" y="1679913"/>
            <a:chExt cx="567000" cy="567000"/>
          </a:xfrm>
        </p:grpSpPr>
        <p:sp>
          <p:nvSpPr>
            <p:cNvPr id="67" name="Google Shape;67;p15"/>
            <p:cNvSpPr/>
            <p:nvPr/>
          </p:nvSpPr>
          <p:spPr>
            <a:xfrm rot="2700000">
              <a:off x="6687810" y="1762948"/>
              <a:ext cx="400930" cy="40093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 name="Google Shape;69;p15"/>
          <p:cNvGrpSpPr/>
          <p:nvPr/>
        </p:nvGrpSpPr>
        <p:grpSpPr>
          <a:xfrm rot="10800000">
            <a:off x="3854239" y="2242731"/>
            <a:ext cx="669216" cy="701753"/>
            <a:chOff x="6604775" y="1679913"/>
            <a:chExt cx="567000" cy="567000"/>
          </a:xfrm>
        </p:grpSpPr>
        <p:sp>
          <p:nvSpPr>
            <p:cNvPr id="70" name="Google Shape;70;p15"/>
            <p:cNvSpPr/>
            <p:nvPr/>
          </p:nvSpPr>
          <p:spPr>
            <a:xfrm rot="2700000">
              <a:off x="6687810" y="1762948"/>
              <a:ext cx="400930" cy="40093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25"/>
          <p:cNvSpPr/>
          <p:nvPr/>
        </p:nvSpPr>
        <p:spPr>
          <a:xfrm>
            <a:off x="25604" y="38984"/>
            <a:ext cx="9144288" cy="5143380"/>
          </a:xfrm>
          <a:custGeom>
            <a:avLst/>
            <a:gdLst/>
            <a:ahLst/>
            <a:cxnLst/>
            <a:rect l="l" t="t" r="r" b="b"/>
            <a:pathLst>
              <a:path w="285893" h="160806" extrusionOk="0">
                <a:moveTo>
                  <a:pt x="143018" y="49233"/>
                </a:moveTo>
                <a:cubicBezTo>
                  <a:pt x="160211" y="49233"/>
                  <a:pt x="174188" y="63211"/>
                  <a:pt x="174188" y="80403"/>
                </a:cubicBezTo>
                <a:cubicBezTo>
                  <a:pt x="174188" y="97596"/>
                  <a:pt x="160211" y="111585"/>
                  <a:pt x="143018" y="111585"/>
                </a:cubicBezTo>
                <a:cubicBezTo>
                  <a:pt x="125825" y="111585"/>
                  <a:pt x="111847" y="97596"/>
                  <a:pt x="111847" y="80403"/>
                </a:cubicBezTo>
                <a:cubicBezTo>
                  <a:pt x="111847" y="63211"/>
                  <a:pt x="125825" y="49233"/>
                  <a:pt x="143018" y="49233"/>
                </a:cubicBezTo>
                <a:close/>
                <a:moveTo>
                  <a:pt x="136267" y="0"/>
                </a:moveTo>
                <a:lnTo>
                  <a:pt x="136267" y="36231"/>
                </a:lnTo>
                <a:cubicBezTo>
                  <a:pt x="117027" y="39160"/>
                  <a:pt x="101775" y="54412"/>
                  <a:pt x="98846" y="73652"/>
                </a:cubicBezTo>
                <a:lnTo>
                  <a:pt x="0" y="73652"/>
                </a:lnTo>
                <a:lnTo>
                  <a:pt x="0" y="87166"/>
                </a:lnTo>
                <a:lnTo>
                  <a:pt x="98846" y="87166"/>
                </a:lnTo>
                <a:cubicBezTo>
                  <a:pt x="101775" y="106406"/>
                  <a:pt x="117027" y="121646"/>
                  <a:pt x="136267" y="124575"/>
                </a:cubicBezTo>
                <a:lnTo>
                  <a:pt x="136267" y="160806"/>
                </a:lnTo>
                <a:lnTo>
                  <a:pt x="149769" y="160806"/>
                </a:lnTo>
                <a:lnTo>
                  <a:pt x="149769" y="124575"/>
                </a:lnTo>
                <a:cubicBezTo>
                  <a:pt x="169009" y="121646"/>
                  <a:pt x="184261" y="106406"/>
                  <a:pt x="187190" y="87166"/>
                </a:cubicBezTo>
                <a:lnTo>
                  <a:pt x="285893" y="87166"/>
                </a:lnTo>
                <a:lnTo>
                  <a:pt x="285893" y="73652"/>
                </a:lnTo>
                <a:lnTo>
                  <a:pt x="187190" y="73652"/>
                </a:lnTo>
                <a:cubicBezTo>
                  <a:pt x="184261" y="54412"/>
                  <a:pt x="169009" y="39160"/>
                  <a:pt x="149769" y="36231"/>
                </a:cubicBezTo>
                <a:lnTo>
                  <a:pt x="149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5"/>
          <p:cNvSpPr/>
          <p:nvPr/>
        </p:nvSpPr>
        <p:spPr>
          <a:xfrm>
            <a:off x="25604" y="38984"/>
            <a:ext cx="9144288" cy="5143380"/>
          </a:xfrm>
          <a:custGeom>
            <a:avLst/>
            <a:gdLst/>
            <a:ahLst/>
            <a:cxnLst/>
            <a:rect l="l" t="t" r="r" b="b"/>
            <a:pathLst>
              <a:path w="285893" h="160806" extrusionOk="0">
                <a:moveTo>
                  <a:pt x="143018" y="48268"/>
                </a:moveTo>
                <a:cubicBezTo>
                  <a:pt x="160734" y="48268"/>
                  <a:pt x="175153" y="62687"/>
                  <a:pt x="175153" y="80403"/>
                </a:cubicBezTo>
                <a:cubicBezTo>
                  <a:pt x="175153" y="98131"/>
                  <a:pt x="160734" y="112550"/>
                  <a:pt x="143018" y="112550"/>
                </a:cubicBezTo>
                <a:cubicBezTo>
                  <a:pt x="125301" y="112550"/>
                  <a:pt x="110883" y="98131"/>
                  <a:pt x="110883" y="80403"/>
                </a:cubicBezTo>
                <a:cubicBezTo>
                  <a:pt x="110883" y="62687"/>
                  <a:pt x="125301" y="48268"/>
                  <a:pt x="143018" y="48268"/>
                </a:cubicBezTo>
                <a:close/>
                <a:moveTo>
                  <a:pt x="137231" y="0"/>
                </a:moveTo>
                <a:lnTo>
                  <a:pt x="137231" y="37064"/>
                </a:lnTo>
                <a:lnTo>
                  <a:pt x="136410" y="37183"/>
                </a:lnTo>
                <a:cubicBezTo>
                  <a:pt x="127171" y="38588"/>
                  <a:pt x="118777" y="42851"/>
                  <a:pt x="112121" y="49506"/>
                </a:cubicBezTo>
                <a:cubicBezTo>
                  <a:pt x="105466" y="56162"/>
                  <a:pt x="101203" y="64556"/>
                  <a:pt x="99798" y="73795"/>
                </a:cubicBezTo>
                <a:lnTo>
                  <a:pt x="99679" y="74617"/>
                </a:lnTo>
                <a:lnTo>
                  <a:pt x="0" y="74617"/>
                </a:lnTo>
                <a:lnTo>
                  <a:pt x="0" y="86201"/>
                </a:lnTo>
                <a:lnTo>
                  <a:pt x="99679" y="86201"/>
                </a:lnTo>
                <a:lnTo>
                  <a:pt x="99798" y="87011"/>
                </a:lnTo>
                <a:cubicBezTo>
                  <a:pt x="101203" y="96250"/>
                  <a:pt x="105466" y="104656"/>
                  <a:pt x="112121" y="111300"/>
                </a:cubicBezTo>
                <a:cubicBezTo>
                  <a:pt x="118777" y="117955"/>
                  <a:pt x="127171" y="122218"/>
                  <a:pt x="136410" y="123623"/>
                </a:cubicBezTo>
                <a:lnTo>
                  <a:pt x="137231" y="123754"/>
                </a:lnTo>
                <a:lnTo>
                  <a:pt x="137231" y="160806"/>
                </a:lnTo>
                <a:lnTo>
                  <a:pt x="148804" y="160806"/>
                </a:lnTo>
                <a:lnTo>
                  <a:pt x="148804" y="123754"/>
                </a:lnTo>
                <a:lnTo>
                  <a:pt x="149626" y="123623"/>
                </a:lnTo>
                <a:cubicBezTo>
                  <a:pt x="158865" y="122218"/>
                  <a:pt x="167259" y="117955"/>
                  <a:pt x="173915" y="111300"/>
                </a:cubicBezTo>
                <a:cubicBezTo>
                  <a:pt x="180570" y="104656"/>
                  <a:pt x="184833" y="96250"/>
                  <a:pt x="186238" y="87011"/>
                </a:cubicBezTo>
                <a:lnTo>
                  <a:pt x="186357" y="86201"/>
                </a:lnTo>
                <a:lnTo>
                  <a:pt x="285893" y="86201"/>
                </a:lnTo>
                <a:lnTo>
                  <a:pt x="285893" y="74617"/>
                </a:lnTo>
                <a:lnTo>
                  <a:pt x="186357" y="74617"/>
                </a:lnTo>
                <a:lnTo>
                  <a:pt x="186238" y="73795"/>
                </a:lnTo>
                <a:cubicBezTo>
                  <a:pt x="184833" y="64556"/>
                  <a:pt x="180570" y="56162"/>
                  <a:pt x="173915" y="49506"/>
                </a:cubicBezTo>
                <a:cubicBezTo>
                  <a:pt x="167259" y="42851"/>
                  <a:pt x="158865" y="38588"/>
                  <a:pt x="149626" y="37183"/>
                </a:cubicBezTo>
                <a:lnTo>
                  <a:pt x="148804" y="37064"/>
                </a:lnTo>
                <a:lnTo>
                  <a:pt x="148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5"/>
          <p:cNvSpPr/>
          <p:nvPr/>
        </p:nvSpPr>
        <p:spPr>
          <a:xfrm>
            <a:off x="4585176" y="762301"/>
            <a:ext cx="19063" cy="143996"/>
          </a:xfrm>
          <a:custGeom>
            <a:avLst/>
            <a:gdLst/>
            <a:ahLst/>
            <a:cxnLst/>
            <a:rect l="l" t="t" r="r" b="b"/>
            <a:pathLst>
              <a:path w="596" h="4502" extrusionOk="0">
                <a:moveTo>
                  <a:pt x="298" y="1"/>
                </a:moveTo>
                <a:cubicBezTo>
                  <a:pt x="119" y="1"/>
                  <a:pt x="0" y="144"/>
                  <a:pt x="0" y="322"/>
                </a:cubicBezTo>
                <a:lnTo>
                  <a:pt x="0" y="4180"/>
                </a:lnTo>
                <a:cubicBezTo>
                  <a:pt x="0" y="4359"/>
                  <a:pt x="119" y="4502"/>
                  <a:pt x="298" y="4502"/>
                </a:cubicBezTo>
                <a:cubicBezTo>
                  <a:pt x="477" y="4502"/>
                  <a:pt x="596" y="4359"/>
                  <a:pt x="596" y="4180"/>
                </a:cubicBezTo>
                <a:lnTo>
                  <a:pt x="596" y="322"/>
                </a:lnTo>
                <a:cubicBezTo>
                  <a:pt x="596" y="144"/>
                  <a:pt x="477"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5"/>
          <p:cNvSpPr/>
          <p:nvPr/>
        </p:nvSpPr>
        <p:spPr>
          <a:xfrm>
            <a:off x="4585176" y="515545"/>
            <a:ext cx="19063" cy="143996"/>
          </a:xfrm>
          <a:custGeom>
            <a:avLst/>
            <a:gdLst/>
            <a:ahLst/>
            <a:cxnLst/>
            <a:rect l="l" t="t" r="r" b="b"/>
            <a:pathLst>
              <a:path w="596" h="4502" extrusionOk="0">
                <a:moveTo>
                  <a:pt x="298" y="1"/>
                </a:moveTo>
                <a:cubicBezTo>
                  <a:pt x="119" y="1"/>
                  <a:pt x="0" y="144"/>
                  <a:pt x="0" y="322"/>
                </a:cubicBezTo>
                <a:lnTo>
                  <a:pt x="0" y="4180"/>
                </a:lnTo>
                <a:cubicBezTo>
                  <a:pt x="0" y="4358"/>
                  <a:pt x="119" y="4501"/>
                  <a:pt x="298" y="4501"/>
                </a:cubicBezTo>
                <a:cubicBezTo>
                  <a:pt x="477" y="4501"/>
                  <a:pt x="596" y="4358"/>
                  <a:pt x="596" y="4180"/>
                </a:cubicBezTo>
                <a:lnTo>
                  <a:pt x="596" y="322"/>
                </a:lnTo>
                <a:cubicBezTo>
                  <a:pt x="596" y="144"/>
                  <a:pt x="477"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5"/>
          <p:cNvSpPr/>
          <p:nvPr/>
        </p:nvSpPr>
        <p:spPr>
          <a:xfrm>
            <a:off x="4585176" y="21648"/>
            <a:ext cx="19063" cy="144348"/>
          </a:xfrm>
          <a:custGeom>
            <a:avLst/>
            <a:gdLst/>
            <a:ahLst/>
            <a:cxnLst/>
            <a:rect l="l" t="t" r="r" b="b"/>
            <a:pathLst>
              <a:path w="596" h="4513" extrusionOk="0">
                <a:moveTo>
                  <a:pt x="298" y="0"/>
                </a:moveTo>
                <a:cubicBezTo>
                  <a:pt x="119" y="0"/>
                  <a:pt x="0" y="155"/>
                  <a:pt x="0" y="334"/>
                </a:cubicBezTo>
                <a:lnTo>
                  <a:pt x="0" y="4191"/>
                </a:lnTo>
                <a:cubicBezTo>
                  <a:pt x="0" y="4370"/>
                  <a:pt x="119" y="4513"/>
                  <a:pt x="298" y="4513"/>
                </a:cubicBezTo>
                <a:cubicBezTo>
                  <a:pt x="477" y="4513"/>
                  <a:pt x="596" y="4370"/>
                  <a:pt x="596" y="4191"/>
                </a:cubicBezTo>
                <a:lnTo>
                  <a:pt x="596" y="334"/>
                </a:lnTo>
                <a:cubicBezTo>
                  <a:pt x="596" y="155"/>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5"/>
          <p:cNvSpPr/>
          <p:nvPr/>
        </p:nvSpPr>
        <p:spPr>
          <a:xfrm>
            <a:off x="4585176" y="268788"/>
            <a:ext cx="19063" cy="143996"/>
          </a:xfrm>
          <a:custGeom>
            <a:avLst/>
            <a:gdLst/>
            <a:ahLst/>
            <a:cxnLst/>
            <a:rect l="l" t="t" r="r" b="b"/>
            <a:pathLst>
              <a:path w="596" h="4502" extrusionOk="0">
                <a:moveTo>
                  <a:pt x="298" y="0"/>
                </a:moveTo>
                <a:cubicBezTo>
                  <a:pt x="119" y="0"/>
                  <a:pt x="0" y="143"/>
                  <a:pt x="0" y="322"/>
                </a:cubicBezTo>
                <a:lnTo>
                  <a:pt x="0" y="4180"/>
                </a:lnTo>
                <a:cubicBezTo>
                  <a:pt x="0" y="4358"/>
                  <a:pt x="119" y="4501"/>
                  <a:pt x="298" y="4501"/>
                </a:cubicBezTo>
                <a:cubicBezTo>
                  <a:pt x="477" y="4501"/>
                  <a:pt x="596" y="4358"/>
                  <a:pt x="596" y="4180"/>
                </a:cubicBezTo>
                <a:lnTo>
                  <a:pt x="596" y="322"/>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5"/>
          <p:cNvSpPr/>
          <p:nvPr/>
        </p:nvSpPr>
        <p:spPr>
          <a:xfrm>
            <a:off x="4585176" y="1009474"/>
            <a:ext cx="19063" cy="143964"/>
          </a:xfrm>
          <a:custGeom>
            <a:avLst/>
            <a:gdLst/>
            <a:ahLst/>
            <a:cxnLst/>
            <a:rect l="l" t="t" r="r" b="b"/>
            <a:pathLst>
              <a:path w="596" h="4501" extrusionOk="0">
                <a:moveTo>
                  <a:pt x="298" y="0"/>
                </a:moveTo>
                <a:cubicBezTo>
                  <a:pt x="119" y="0"/>
                  <a:pt x="0" y="143"/>
                  <a:pt x="0" y="322"/>
                </a:cubicBezTo>
                <a:lnTo>
                  <a:pt x="0" y="4179"/>
                </a:lnTo>
                <a:cubicBezTo>
                  <a:pt x="0" y="4358"/>
                  <a:pt x="119" y="4501"/>
                  <a:pt x="298" y="4501"/>
                </a:cubicBezTo>
                <a:cubicBezTo>
                  <a:pt x="477" y="4501"/>
                  <a:pt x="596" y="4358"/>
                  <a:pt x="596" y="4179"/>
                </a:cubicBezTo>
                <a:lnTo>
                  <a:pt x="596" y="322"/>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25"/>
          <p:cNvSpPr/>
          <p:nvPr/>
        </p:nvSpPr>
        <p:spPr>
          <a:xfrm>
            <a:off x="4585176" y="4730715"/>
            <a:ext cx="19063" cy="144380"/>
          </a:xfrm>
          <a:custGeom>
            <a:avLst/>
            <a:gdLst/>
            <a:ahLst/>
            <a:cxnLst/>
            <a:rect l="l" t="t" r="r" b="b"/>
            <a:pathLst>
              <a:path w="596" h="4514" extrusionOk="0">
                <a:moveTo>
                  <a:pt x="298" y="1"/>
                </a:moveTo>
                <a:cubicBezTo>
                  <a:pt x="119" y="1"/>
                  <a:pt x="0" y="156"/>
                  <a:pt x="0" y="322"/>
                </a:cubicBezTo>
                <a:lnTo>
                  <a:pt x="0" y="4192"/>
                </a:lnTo>
                <a:cubicBezTo>
                  <a:pt x="0" y="4358"/>
                  <a:pt x="119" y="4513"/>
                  <a:pt x="298" y="4513"/>
                </a:cubicBezTo>
                <a:cubicBezTo>
                  <a:pt x="477" y="4513"/>
                  <a:pt x="596" y="4358"/>
                  <a:pt x="596" y="4192"/>
                </a:cubicBezTo>
                <a:lnTo>
                  <a:pt x="596" y="322"/>
                </a:lnTo>
                <a:cubicBezTo>
                  <a:pt x="596" y="156"/>
                  <a:pt x="477"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25"/>
          <p:cNvSpPr/>
          <p:nvPr/>
        </p:nvSpPr>
        <p:spPr>
          <a:xfrm>
            <a:off x="4585176" y="4483959"/>
            <a:ext cx="19063" cy="143996"/>
          </a:xfrm>
          <a:custGeom>
            <a:avLst/>
            <a:gdLst/>
            <a:ahLst/>
            <a:cxnLst/>
            <a:rect l="l" t="t" r="r" b="b"/>
            <a:pathLst>
              <a:path w="596" h="4502" extrusionOk="0">
                <a:moveTo>
                  <a:pt x="298" y="0"/>
                </a:moveTo>
                <a:cubicBezTo>
                  <a:pt x="119" y="0"/>
                  <a:pt x="0" y="143"/>
                  <a:pt x="0" y="322"/>
                </a:cubicBezTo>
                <a:lnTo>
                  <a:pt x="0" y="4180"/>
                </a:lnTo>
                <a:cubicBezTo>
                  <a:pt x="0" y="4358"/>
                  <a:pt x="119" y="4501"/>
                  <a:pt x="298" y="4501"/>
                </a:cubicBezTo>
                <a:cubicBezTo>
                  <a:pt x="477" y="4501"/>
                  <a:pt x="596" y="4358"/>
                  <a:pt x="596" y="4180"/>
                </a:cubicBezTo>
                <a:lnTo>
                  <a:pt x="596" y="322"/>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25"/>
          <p:cNvSpPr/>
          <p:nvPr/>
        </p:nvSpPr>
        <p:spPr>
          <a:xfrm>
            <a:off x="4585176" y="4237202"/>
            <a:ext cx="19063" cy="143964"/>
          </a:xfrm>
          <a:custGeom>
            <a:avLst/>
            <a:gdLst/>
            <a:ahLst/>
            <a:cxnLst/>
            <a:rect l="l" t="t" r="r" b="b"/>
            <a:pathLst>
              <a:path w="596" h="4501" extrusionOk="0">
                <a:moveTo>
                  <a:pt x="298" y="0"/>
                </a:moveTo>
                <a:cubicBezTo>
                  <a:pt x="119" y="0"/>
                  <a:pt x="0" y="143"/>
                  <a:pt x="0" y="322"/>
                </a:cubicBezTo>
                <a:lnTo>
                  <a:pt x="0" y="4179"/>
                </a:lnTo>
                <a:cubicBezTo>
                  <a:pt x="0" y="4358"/>
                  <a:pt x="119" y="4501"/>
                  <a:pt x="298" y="4501"/>
                </a:cubicBezTo>
                <a:cubicBezTo>
                  <a:pt x="477" y="4501"/>
                  <a:pt x="596" y="4358"/>
                  <a:pt x="596" y="4179"/>
                </a:cubicBezTo>
                <a:lnTo>
                  <a:pt x="596" y="322"/>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25"/>
          <p:cNvSpPr/>
          <p:nvPr/>
        </p:nvSpPr>
        <p:spPr>
          <a:xfrm>
            <a:off x="4585176" y="3990446"/>
            <a:ext cx="19063" cy="143964"/>
          </a:xfrm>
          <a:custGeom>
            <a:avLst/>
            <a:gdLst/>
            <a:ahLst/>
            <a:cxnLst/>
            <a:rect l="l" t="t" r="r" b="b"/>
            <a:pathLst>
              <a:path w="596" h="4501" extrusionOk="0">
                <a:moveTo>
                  <a:pt x="298" y="0"/>
                </a:moveTo>
                <a:cubicBezTo>
                  <a:pt x="119" y="0"/>
                  <a:pt x="0" y="143"/>
                  <a:pt x="0" y="321"/>
                </a:cubicBezTo>
                <a:lnTo>
                  <a:pt x="0" y="4179"/>
                </a:lnTo>
                <a:cubicBezTo>
                  <a:pt x="0" y="4358"/>
                  <a:pt x="119" y="4501"/>
                  <a:pt x="298" y="4501"/>
                </a:cubicBezTo>
                <a:cubicBezTo>
                  <a:pt x="477" y="4501"/>
                  <a:pt x="596" y="4358"/>
                  <a:pt x="596" y="4179"/>
                </a:cubicBezTo>
                <a:lnTo>
                  <a:pt x="596" y="321"/>
                </a:lnTo>
                <a:cubicBezTo>
                  <a:pt x="596" y="143"/>
                  <a:pt x="47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25"/>
          <p:cNvSpPr/>
          <p:nvPr/>
        </p:nvSpPr>
        <p:spPr>
          <a:xfrm>
            <a:off x="4585176" y="4977856"/>
            <a:ext cx="19063" cy="143996"/>
          </a:xfrm>
          <a:custGeom>
            <a:avLst/>
            <a:gdLst/>
            <a:ahLst/>
            <a:cxnLst/>
            <a:rect l="l" t="t" r="r" b="b"/>
            <a:pathLst>
              <a:path w="596" h="4502" extrusionOk="0">
                <a:moveTo>
                  <a:pt x="298" y="1"/>
                </a:moveTo>
                <a:cubicBezTo>
                  <a:pt x="119" y="1"/>
                  <a:pt x="0" y="144"/>
                  <a:pt x="0" y="322"/>
                </a:cubicBezTo>
                <a:lnTo>
                  <a:pt x="0" y="4180"/>
                </a:lnTo>
                <a:cubicBezTo>
                  <a:pt x="0" y="4359"/>
                  <a:pt x="119" y="4501"/>
                  <a:pt x="298" y="4501"/>
                </a:cubicBezTo>
                <a:cubicBezTo>
                  <a:pt x="477" y="4501"/>
                  <a:pt x="596" y="4359"/>
                  <a:pt x="596" y="4180"/>
                </a:cubicBezTo>
                <a:lnTo>
                  <a:pt x="596" y="322"/>
                </a:lnTo>
                <a:cubicBezTo>
                  <a:pt x="596" y="144"/>
                  <a:pt x="477"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25"/>
          <p:cNvSpPr/>
          <p:nvPr/>
        </p:nvSpPr>
        <p:spPr>
          <a:xfrm>
            <a:off x="7538354"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25"/>
          <p:cNvSpPr/>
          <p:nvPr/>
        </p:nvSpPr>
        <p:spPr>
          <a:xfrm>
            <a:off x="7785494"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25"/>
          <p:cNvSpPr/>
          <p:nvPr/>
        </p:nvSpPr>
        <p:spPr>
          <a:xfrm>
            <a:off x="7044809"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25"/>
          <p:cNvSpPr/>
          <p:nvPr/>
        </p:nvSpPr>
        <p:spPr>
          <a:xfrm>
            <a:off x="6797668" y="2581071"/>
            <a:ext cx="144348" cy="24021"/>
          </a:xfrm>
          <a:custGeom>
            <a:avLst/>
            <a:gdLst/>
            <a:ahLst/>
            <a:cxnLst/>
            <a:rect l="l" t="t" r="r" b="b"/>
            <a:pathLst>
              <a:path w="4513" h="751" extrusionOk="0">
                <a:moveTo>
                  <a:pt x="322" y="0"/>
                </a:moveTo>
                <a:cubicBezTo>
                  <a:pt x="155" y="0"/>
                  <a:pt x="1" y="191"/>
                  <a:pt x="1" y="369"/>
                </a:cubicBezTo>
                <a:cubicBezTo>
                  <a:pt x="1" y="548"/>
                  <a:pt x="155" y="750"/>
                  <a:pt x="322" y="750"/>
                </a:cubicBezTo>
                <a:lnTo>
                  <a:pt x="4192" y="750"/>
                </a:lnTo>
                <a:cubicBezTo>
                  <a:pt x="4370" y="750"/>
                  <a:pt x="4513" y="548"/>
                  <a:pt x="4513" y="369"/>
                </a:cubicBezTo>
                <a:cubicBezTo>
                  <a:pt x="4513" y="191"/>
                  <a:pt x="4370" y="0"/>
                  <a:pt x="4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25"/>
          <p:cNvSpPr/>
          <p:nvPr/>
        </p:nvSpPr>
        <p:spPr>
          <a:xfrm>
            <a:off x="7291565"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2" y="548"/>
                  <a:pt x="4502" y="369"/>
                </a:cubicBezTo>
                <a:cubicBezTo>
                  <a:pt x="4502"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25"/>
          <p:cNvSpPr/>
          <p:nvPr/>
        </p:nvSpPr>
        <p:spPr>
          <a:xfrm>
            <a:off x="8772936"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25"/>
          <p:cNvSpPr/>
          <p:nvPr/>
        </p:nvSpPr>
        <p:spPr>
          <a:xfrm>
            <a:off x="6550912"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25"/>
          <p:cNvSpPr/>
          <p:nvPr/>
        </p:nvSpPr>
        <p:spPr>
          <a:xfrm>
            <a:off x="8525796"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25"/>
          <p:cNvSpPr/>
          <p:nvPr/>
        </p:nvSpPr>
        <p:spPr>
          <a:xfrm>
            <a:off x="8279007"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1" y="548"/>
                  <a:pt x="4501" y="369"/>
                </a:cubicBezTo>
                <a:cubicBezTo>
                  <a:pt x="4501"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25"/>
          <p:cNvSpPr/>
          <p:nvPr/>
        </p:nvSpPr>
        <p:spPr>
          <a:xfrm>
            <a:off x="8032251"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25"/>
          <p:cNvSpPr/>
          <p:nvPr/>
        </p:nvSpPr>
        <p:spPr>
          <a:xfrm>
            <a:off x="9019692" y="2581071"/>
            <a:ext cx="143996" cy="24021"/>
          </a:xfrm>
          <a:custGeom>
            <a:avLst/>
            <a:gdLst/>
            <a:ahLst/>
            <a:cxnLst/>
            <a:rect l="l" t="t" r="r" b="b"/>
            <a:pathLst>
              <a:path w="4502" h="751" extrusionOk="0">
                <a:moveTo>
                  <a:pt x="322" y="0"/>
                </a:moveTo>
                <a:cubicBezTo>
                  <a:pt x="143" y="0"/>
                  <a:pt x="1" y="191"/>
                  <a:pt x="1" y="369"/>
                </a:cubicBezTo>
                <a:cubicBezTo>
                  <a:pt x="1" y="548"/>
                  <a:pt x="143"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5"/>
          <p:cNvSpPr/>
          <p:nvPr/>
        </p:nvSpPr>
        <p:spPr>
          <a:xfrm>
            <a:off x="6057367"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1" y="548"/>
                  <a:pt x="4501" y="369"/>
                </a:cubicBezTo>
                <a:cubicBezTo>
                  <a:pt x="4501"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5"/>
          <p:cNvSpPr/>
          <p:nvPr/>
        </p:nvSpPr>
        <p:spPr>
          <a:xfrm>
            <a:off x="6304155"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5"/>
          <p:cNvSpPr/>
          <p:nvPr/>
        </p:nvSpPr>
        <p:spPr>
          <a:xfrm>
            <a:off x="2065349" y="2581071"/>
            <a:ext cx="144380" cy="24021"/>
          </a:xfrm>
          <a:custGeom>
            <a:avLst/>
            <a:gdLst/>
            <a:ahLst/>
            <a:cxnLst/>
            <a:rect l="l" t="t" r="r" b="b"/>
            <a:pathLst>
              <a:path w="4514" h="751" extrusionOk="0">
                <a:moveTo>
                  <a:pt x="334" y="0"/>
                </a:moveTo>
                <a:cubicBezTo>
                  <a:pt x="155" y="0"/>
                  <a:pt x="1" y="191"/>
                  <a:pt x="1" y="369"/>
                </a:cubicBezTo>
                <a:cubicBezTo>
                  <a:pt x="1" y="548"/>
                  <a:pt x="155" y="750"/>
                  <a:pt x="334" y="750"/>
                </a:cubicBezTo>
                <a:lnTo>
                  <a:pt x="4192" y="750"/>
                </a:lnTo>
                <a:cubicBezTo>
                  <a:pt x="4370" y="750"/>
                  <a:pt x="4513" y="548"/>
                  <a:pt x="4513" y="369"/>
                </a:cubicBezTo>
                <a:cubicBezTo>
                  <a:pt x="4513" y="191"/>
                  <a:pt x="4370" y="0"/>
                  <a:pt x="4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5"/>
          <p:cNvSpPr/>
          <p:nvPr/>
        </p:nvSpPr>
        <p:spPr>
          <a:xfrm>
            <a:off x="2559245"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2" y="548"/>
                  <a:pt x="4502" y="369"/>
                </a:cubicBezTo>
                <a:cubicBezTo>
                  <a:pt x="4502"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5"/>
          <p:cNvSpPr/>
          <p:nvPr/>
        </p:nvSpPr>
        <p:spPr>
          <a:xfrm>
            <a:off x="2312489"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25"/>
          <p:cNvSpPr/>
          <p:nvPr/>
        </p:nvSpPr>
        <p:spPr>
          <a:xfrm>
            <a:off x="2806034"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25"/>
          <p:cNvSpPr/>
          <p:nvPr/>
        </p:nvSpPr>
        <p:spPr>
          <a:xfrm>
            <a:off x="1818592"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5"/>
          <p:cNvSpPr/>
          <p:nvPr/>
        </p:nvSpPr>
        <p:spPr>
          <a:xfrm>
            <a:off x="90465"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5"/>
          <p:cNvSpPr/>
          <p:nvPr/>
        </p:nvSpPr>
        <p:spPr>
          <a:xfrm>
            <a:off x="337605"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1" y="548"/>
                  <a:pt x="4501" y="369"/>
                </a:cubicBezTo>
                <a:cubicBezTo>
                  <a:pt x="4501"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5"/>
          <p:cNvSpPr/>
          <p:nvPr/>
        </p:nvSpPr>
        <p:spPr>
          <a:xfrm>
            <a:off x="831150"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80" y="750"/>
                </a:lnTo>
                <a:cubicBezTo>
                  <a:pt x="4358" y="750"/>
                  <a:pt x="4501" y="548"/>
                  <a:pt x="4501" y="369"/>
                </a:cubicBezTo>
                <a:cubicBezTo>
                  <a:pt x="4501" y="191"/>
                  <a:pt x="4358"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5"/>
          <p:cNvSpPr/>
          <p:nvPr/>
        </p:nvSpPr>
        <p:spPr>
          <a:xfrm>
            <a:off x="584394"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5"/>
          <p:cNvSpPr/>
          <p:nvPr/>
        </p:nvSpPr>
        <p:spPr>
          <a:xfrm>
            <a:off x="1571836"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5"/>
          <p:cNvSpPr/>
          <p:nvPr/>
        </p:nvSpPr>
        <p:spPr>
          <a:xfrm>
            <a:off x="1325047" y="2581071"/>
            <a:ext cx="143996" cy="24021"/>
          </a:xfrm>
          <a:custGeom>
            <a:avLst/>
            <a:gdLst/>
            <a:ahLst/>
            <a:cxnLst/>
            <a:rect l="l" t="t" r="r" b="b"/>
            <a:pathLst>
              <a:path w="4502" h="751" extrusionOk="0">
                <a:moveTo>
                  <a:pt x="322" y="0"/>
                </a:moveTo>
                <a:cubicBezTo>
                  <a:pt x="144" y="0"/>
                  <a:pt x="1" y="191"/>
                  <a:pt x="1" y="369"/>
                </a:cubicBezTo>
                <a:cubicBezTo>
                  <a:pt x="1" y="548"/>
                  <a:pt x="144" y="750"/>
                  <a:pt x="322" y="750"/>
                </a:cubicBezTo>
                <a:lnTo>
                  <a:pt x="4180" y="750"/>
                </a:lnTo>
                <a:cubicBezTo>
                  <a:pt x="4359" y="750"/>
                  <a:pt x="4501" y="548"/>
                  <a:pt x="4501" y="369"/>
                </a:cubicBezTo>
                <a:cubicBezTo>
                  <a:pt x="4501" y="191"/>
                  <a:pt x="4359" y="0"/>
                  <a:pt x="4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5"/>
          <p:cNvSpPr/>
          <p:nvPr/>
        </p:nvSpPr>
        <p:spPr>
          <a:xfrm>
            <a:off x="1077907" y="2581071"/>
            <a:ext cx="144380" cy="24021"/>
          </a:xfrm>
          <a:custGeom>
            <a:avLst/>
            <a:gdLst/>
            <a:ahLst/>
            <a:cxnLst/>
            <a:rect l="l" t="t" r="r" b="b"/>
            <a:pathLst>
              <a:path w="4514" h="751" extrusionOk="0">
                <a:moveTo>
                  <a:pt x="322" y="0"/>
                </a:moveTo>
                <a:cubicBezTo>
                  <a:pt x="155" y="0"/>
                  <a:pt x="1" y="191"/>
                  <a:pt x="1" y="369"/>
                </a:cubicBezTo>
                <a:cubicBezTo>
                  <a:pt x="1" y="548"/>
                  <a:pt x="155" y="750"/>
                  <a:pt x="322" y="750"/>
                </a:cubicBezTo>
                <a:lnTo>
                  <a:pt x="4192" y="750"/>
                </a:lnTo>
                <a:cubicBezTo>
                  <a:pt x="4358" y="750"/>
                  <a:pt x="4513" y="548"/>
                  <a:pt x="4513" y="369"/>
                </a:cubicBezTo>
                <a:cubicBezTo>
                  <a:pt x="4513" y="191"/>
                  <a:pt x="4358" y="0"/>
                  <a:pt x="4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roupe 5">
            <a:extLst>
              <a:ext uri="{FF2B5EF4-FFF2-40B4-BE49-F238E27FC236}">
                <a16:creationId xmlns:a16="http://schemas.microsoft.com/office/drawing/2014/main" id="{931CFF9C-99C1-A862-6D4F-99DC06880FFD}"/>
              </a:ext>
            </a:extLst>
          </p:cNvPr>
          <p:cNvGrpSpPr/>
          <p:nvPr/>
        </p:nvGrpSpPr>
        <p:grpSpPr>
          <a:xfrm>
            <a:off x="3371159" y="1369837"/>
            <a:ext cx="2447096" cy="2445466"/>
            <a:chOff x="3371159" y="1369837"/>
            <a:chExt cx="2447096" cy="2445466"/>
          </a:xfrm>
        </p:grpSpPr>
        <p:sp>
          <p:nvSpPr>
            <p:cNvPr id="560" name="Google Shape;560;p25"/>
            <p:cNvSpPr/>
            <p:nvPr/>
          </p:nvSpPr>
          <p:spPr>
            <a:xfrm>
              <a:off x="3661702" y="1704901"/>
              <a:ext cx="107438" cy="109613"/>
            </a:xfrm>
            <a:custGeom>
              <a:avLst/>
              <a:gdLst/>
              <a:ahLst/>
              <a:cxnLst/>
              <a:rect l="l" t="t" r="r" b="b"/>
              <a:pathLst>
                <a:path w="3359" h="3427" extrusionOk="0">
                  <a:moveTo>
                    <a:pt x="2996" y="1"/>
                  </a:moveTo>
                  <a:cubicBezTo>
                    <a:pt x="2916" y="1"/>
                    <a:pt x="2837" y="31"/>
                    <a:pt x="2775" y="93"/>
                  </a:cubicBezTo>
                  <a:cubicBezTo>
                    <a:pt x="1846" y="974"/>
                    <a:pt x="953" y="1927"/>
                    <a:pt x="120" y="2903"/>
                  </a:cubicBezTo>
                  <a:cubicBezTo>
                    <a:pt x="1" y="3034"/>
                    <a:pt x="12" y="3236"/>
                    <a:pt x="143" y="3355"/>
                  </a:cubicBezTo>
                  <a:cubicBezTo>
                    <a:pt x="215" y="3403"/>
                    <a:pt x="286" y="3427"/>
                    <a:pt x="358" y="3427"/>
                  </a:cubicBezTo>
                  <a:cubicBezTo>
                    <a:pt x="453" y="3427"/>
                    <a:pt x="536" y="3391"/>
                    <a:pt x="608" y="3320"/>
                  </a:cubicBezTo>
                  <a:cubicBezTo>
                    <a:pt x="1429" y="2355"/>
                    <a:pt x="2310" y="1427"/>
                    <a:pt x="3227" y="557"/>
                  </a:cubicBezTo>
                  <a:cubicBezTo>
                    <a:pt x="3346" y="438"/>
                    <a:pt x="3358" y="224"/>
                    <a:pt x="3239" y="105"/>
                  </a:cubicBezTo>
                  <a:cubicBezTo>
                    <a:pt x="3171" y="37"/>
                    <a:pt x="3083"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5"/>
            <p:cNvSpPr/>
            <p:nvPr/>
          </p:nvSpPr>
          <p:spPr>
            <a:xfrm>
              <a:off x="3748155" y="3462998"/>
              <a:ext cx="116170" cy="100593"/>
            </a:xfrm>
            <a:custGeom>
              <a:avLst/>
              <a:gdLst/>
              <a:ahLst/>
              <a:cxnLst/>
              <a:rect l="l" t="t" r="r" b="b"/>
              <a:pathLst>
                <a:path w="3632" h="3145" extrusionOk="0">
                  <a:moveTo>
                    <a:pt x="364" y="1"/>
                  </a:moveTo>
                  <a:cubicBezTo>
                    <a:pt x="277" y="1"/>
                    <a:pt x="188" y="34"/>
                    <a:pt x="119" y="96"/>
                  </a:cubicBezTo>
                  <a:cubicBezTo>
                    <a:pt x="0" y="227"/>
                    <a:pt x="12" y="430"/>
                    <a:pt x="131" y="561"/>
                  </a:cubicBezTo>
                  <a:cubicBezTo>
                    <a:pt x="1072" y="1442"/>
                    <a:pt x="2060" y="2287"/>
                    <a:pt x="3072" y="3073"/>
                  </a:cubicBezTo>
                  <a:cubicBezTo>
                    <a:pt x="3132" y="3120"/>
                    <a:pt x="3203" y="3144"/>
                    <a:pt x="3275" y="3144"/>
                  </a:cubicBezTo>
                  <a:cubicBezTo>
                    <a:pt x="3370" y="3144"/>
                    <a:pt x="3465" y="3097"/>
                    <a:pt x="3525" y="3025"/>
                  </a:cubicBezTo>
                  <a:cubicBezTo>
                    <a:pt x="3632" y="2882"/>
                    <a:pt x="3608" y="2680"/>
                    <a:pt x="3465" y="2573"/>
                  </a:cubicBezTo>
                  <a:cubicBezTo>
                    <a:pt x="2465" y="1799"/>
                    <a:pt x="1500" y="965"/>
                    <a:pt x="584" y="84"/>
                  </a:cubicBezTo>
                  <a:cubicBezTo>
                    <a:pt x="521" y="28"/>
                    <a:pt x="443" y="1"/>
                    <a:pt x="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5"/>
            <p:cNvSpPr/>
            <p:nvPr/>
          </p:nvSpPr>
          <p:spPr>
            <a:xfrm>
              <a:off x="3587819" y="3277011"/>
              <a:ext cx="98674" cy="117481"/>
            </a:xfrm>
            <a:custGeom>
              <a:avLst/>
              <a:gdLst/>
              <a:ahLst/>
              <a:cxnLst/>
              <a:rect l="l" t="t" r="r" b="b"/>
              <a:pathLst>
                <a:path w="3085" h="3673" extrusionOk="0">
                  <a:moveTo>
                    <a:pt x="358" y="0"/>
                  </a:moveTo>
                  <a:cubicBezTo>
                    <a:pt x="295" y="0"/>
                    <a:pt x="233" y="17"/>
                    <a:pt x="179" y="53"/>
                  </a:cubicBezTo>
                  <a:cubicBezTo>
                    <a:pt x="36" y="160"/>
                    <a:pt x="1" y="363"/>
                    <a:pt x="96" y="506"/>
                  </a:cubicBezTo>
                  <a:cubicBezTo>
                    <a:pt x="834" y="1553"/>
                    <a:pt x="1632" y="2589"/>
                    <a:pt x="2477" y="3566"/>
                  </a:cubicBezTo>
                  <a:cubicBezTo>
                    <a:pt x="2537" y="3637"/>
                    <a:pt x="2632" y="3673"/>
                    <a:pt x="2715" y="3673"/>
                  </a:cubicBezTo>
                  <a:cubicBezTo>
                    <a:pt x="2799" y="3673"/>
                    <a:pt x="2870" y="3649"/>
                    <a:pt x="2930" y="3601"/>
                  </a:cubicBezTo>
                  <a:cubicBezTo>
                    <a:pt x="3061" y="3482"/>
                    <a:pt x="3084" y="3280"/>
                    <a:pt x="2965" y="3149"/>
                  </a:cubicBezTo>
                  <a:cubicBezTo>
                    <a:pt x="2144" y="2185"/>
                    <a:pt x="1358" y="1172"/>
                    <a:pt x="632" y="137"/>
                  </a:cubicBezTo>
                  <a:cubicBezTo>
                    <a:pt x="565" y="48"/>
                    <a:pt x="461" y="0"/>
                    <a:pt x="3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5"/>
            <p:cNvSpPr/>
            <p:nvPr/>
          </p:nvSpPr>
          <p:spPr>
            <a:xfrm>
              <a:off x="3395147" y="2828371"/>
              <a:ext cx="53703" cy="139615"/>
            </a:xfrm>
            <a:custGeom>
              <a:avLst/>
              <a:gdLst/>
              <a:ahLst/>
              <a:cxnLst/>
              <a:rect l="l" t="t" r="r" b="b"/>
              <a:pathLst>
                <a:path w="1679" h="4365" extrusionOk="0">
                  <a:moveTo>
                    <a:pt x="350" y="1"/>
                  </a:moveTo>
                  <a:cubicBezTo>
                    <a:pt x="329" y="1"/>
                    <a:pt x="307" y="3"/>
                    <a:pt x="286" y="7"/>
                  </a:cubicBezTo>
                  <a:cubicBezTo>
                    <a:pt x="119" y="43"/>
                    <a:pt x="0" y="221"/>
                    <a:pt x="36" y="388"/>
                  </a:cubicBezTo>
                  <a:cubicBezTo>
                    <a:pt x="298" y="1650"/>
                    <a:pt x="619" y="2912"/>
                    <a:pt x="1012" y="4139"/>
                  </a:cubicBezTo>
                  <a:cubicBezTo>
                    <a:pt x="1048" y="4281"/>
                    <a:pt x="1179" y="4365"/>
                    <a:pt x="1322" y="4365"/>
                  </a:cubicBezTo>
                  <a:cubicBezTo>
                    <a:pt x="1346" y="4365"/>
                    <a:pt x="1381" y="4365"/>
                    <a:pt x="1417" y="4353"/>
                  </a:cubicBezTo>
                  <a:cubicBezTo>
                    <a:pt x="1584" y="4293"/>
                    <a:pt x="1679" y="4115"/>
                    <a:pt x="1619" y="3948"/>
                  </a:cubicBezTo>
                  <a:cubicBezTo>
                    <a:pt x="1238" y="2746"/>
                    <a:pt x="917" y="1507"/>
                    <a:pt x="667" y="257"/>
                  </a:cubicBezTo>
                  <a:cubicBezTo>
                    <a:pt x="636" y="111"/>
                    <a:pt x="50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5"/>
            <p:cNvSpPr/>
            <p:nvPr/>
          </p:nvSpPr>
          <p:spPr>
            <a:xfrm>
              <a:off x="3468263" y="3062654"/>
              <a:ext cx="77724" cy="130787"/>
            </a:xfrm>
            <a:custGeom>
              <a:avLst/>
              <a:gdLst/>
              <a:ahLst/>
              <a:cxnLst/>
              <a:rect l="l" t="t" r="r" b="b"/>
              <a:pathLst>
                <a:path w="2430" h="4089" extrusionOk="0">
                  <a:moveTo>
                    <a:pt x="371" y="1"/>
                  </a:moveTo>
                  <a:cubicBezTo>
                    <a:pt x="327" y="1"/>
                    <a:pt x="282" y="10"/>
                    <a:pt x="238" y="28"/>
                  </a:cubicBezTo>
                  <a:cubicBezTo>
                    <a:pt x="84" y="100"/>
                    <a:pt x="0" y="290"/>
                    <a:pt x="72" y="445"/>
                  </a:cubicBezTo>
                  <a:cubicBezTo>
                    <a:pt x="584" y="1636"/>
                    <a:pt x="1155" y="2802"/>
                    <a:pt x="1786" y="3922"/>
                  </a:cubicBezTo>
                  <a:cubicBezTo>
                    <a:pt x="1846" y="4029"/>
                    <a:pt x="1953" y="4088"/>
                    <a:pt x="2060" y="4088"/>
                  </a:cubicBezTo>
                  <a:cubicBezTo>
                    <a:pt x="2120" y="4088"/>
                    <a:pt x="2167" y="4076"/>
                    <a:pt x="2227" y="4053"/>
                  </a:cubicBezTo>
                  <a:cubicBezTo>
                    <a:pt x="2381" y="3957"/>
                    <a:pt x="2429" y="3767"/>
                    <a:pt x="2346" y="3612"/>
                  </a:cubicBezTo>
                  <a:cubicBezTo>
                    <a:pt x="1727" y="2505"/>
                    <a:pt x="1167" y="1350"/>
                    <a:pt x="667" y="195"/>
                  </a:cubicBezTo>
                  <a:cubicBezTo>
                    <a:pt x="614" y="72"/>
                    <a:pt x="496"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5"/>
            <p:cNvSpPr/>
            <p:nvPr/>
          </p:nvSpPr>
          <p:spPr>
            <a:xfrm>
              <a:off x="3941978" y="3613258"/>
              <a:ext cx="131043" cy="80186"/>
            </a:xfrm>
            <a:custGeom>
              <a:avLst/>
              <a:gdLst/>
              <a:ahLst/>
              <a:cxnLst/>
              <a:rect l="l" t="t" r="r" b="b"/>
              <a:pathLst>
                <a:path w="4097" h="2507" extrusionOk="0">
                  <a:moveTo>
                    <a:pt x="357" y="1"/>
                  </a:moveTo>
                  <a:cubicBezTo>
                    <a:pt x="254" y="1"/>
                    <a:pt x="156" y="51"/>
                    <a:pt x="96" y="149"/>
                  </a:cubicBezTo>
                  <a:cubicBezTo>
                    <a:pt x="1" y="304"/>
                    <a:pt x="48" y="494"/>
                    <a:pt x="191" y="589"/>
                  </a:cubicBezTo>
                  <a:cubicBezTo>
                    <a:pt x="1286" y="1280"/>
                    <a:pt x="2429" y="1911"/>
                    <a:pt x="3584" y="2470"/>
                  </a:cubicBezTo>
                  <a:cubicBezTo>
                    <a:pt x="3632" y="2494"/>
                    <a:pt x="3680" y="2506"/>
                    <a:pt x="3727" y="2506"/>
                  </a:cubicBezTo>
                  <a:cubicBezTo>
                    <a:pt x="3846" y="2506"/>
                    <a:pt x="3953" y="2447"/>
                    <a:pt x="4013" y="2328"/>
                  </a:cubicBezTo>
                  <a:cubicBezTo>
                    <a:pt x="4096" y="2173"/>
                    <a:pt x="4025" y="1970"/>
                    <a:pt x="3870" y="1899"/>
                  </a:cubicBezTo>
                  <a:cubicBezTo>
                    <a:pt x="2727" y="1339"/>
                    <a:pt x="1608" y="720"/>
                    <a:pt x="536" y="53"/>
                  </a:cubicBezTo>
                  <a:cubicBezTo>
                    <a:pt x="479" y="18"/>
                    <a:pt x="417" y="1"/>
                    <a:pt x="3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5"/>
            <p:cNvSpPr/>
            <p:nvPr/>
          </p:nvSpPr>
          <p:spPr>
            <a:xfrm>
              <a:off x="3371159" y="2585997"/>
              <a:ext cx="27443" cy="141694"/>
            </a:xfrm>
            <a:custGeom>
              <a:avLst/>
              <a:gdLst/>
              <a:ahLst/>
              <a:cxnLst/>
              <a:rect l="l" t="t" r="r" b="b"/>
              <a:pathLst>
                <a:path w="858" h="4430" extrusionOk="0">
                  <a:moveTo>
                    <a:pt x="322" y="1"/>
                  </a:moveTo>
                  <a:cubicBezTo>
                    <a:pt x="143" y="1"/>
                    <a:pt x="0" y="120"/>
                    <a:pt x="0" y="299"/>
                  </a:cubicBezTo>
                  <a:cubicBezTo>
                    <a:pt x="0" y="1584"/>
                    <a:pt x="72" y="2870"/>
                    <a:pt x="203" y="4156"/>
                  </a:cubicBezTo>
                  <a:cubicBezTo>
                    <a:pt x="214" y="4323"/>
                    <a:pt x="357" y="4430"/>
                    <a:pt x="524" y="4430"/>
                  </a:cubicBezTo>
                  <a:lnTo>
                    <a:pt x="560" y="4430"/>
                  </a:lnTo>
                  <a:cubicBezTo>
                    <a:pt x="726" y="4418"/>
                    <a:pt x="857" y="4251"/>
                    <a:pt x="845" y="4073"/>
                  </a:cubicBezTo>
                  <a:cubicBezTo>
                    <a:pt x="714" y="2823"/>
                    <a:pt x="643" y="1561"/>
                    <a:pt x="643" y="299"/>
                  </a:cubicBezTo>
                  <a:cubicBezTo>
                    <a:pt x="643" y="120"/>
                    <a:pt x="500"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5"/>
            <p:cNvSpPr/>
            <p:nvPr/>
          </p:nvSpPr>
          <p:spPr>
            <a:xfrm>
              <a:off x="4646105" y="3782326"/>
              <a:ext cx="143964" cy="32977"/>
            </a:xfrm>
            <a:custGeom>
              <a:avLst/>
              <a:gdLst/>
              <a:ahLst/>
              <a:cxnLst/>
              <a:rect l="l" t="t" r="r" b="b"/>
              <a:pathLst>
                <a:path w="4501" h="1031" extrusionOk="0">
                  <a:moveTo>
                    <a:pt x="4167" y="0"/>
                  </a:moveTo>
                  <a:cubicBezTo>
                    <a:pt x="4148" y="0"/>
                    <a:pt x="4128" y="2"/>
                    <a:pt x="4108" y="6"/>
                  </a:cubicBezTo>
                  <a:cubicBezTo>
                    <a:pt x="2858" y="197"/>
                    <a:pt x="1584" y="328"/>
                    <a:pt x="322" y="387"/>
                  </a:cubicBezTo>
                  <a:cubicBezTo>
                    <a:pt x="143" y="399"/>
                    <a:pt x="0" y="542"/>
                    <a:pt x="12" y="721"/>
                  </a:cubicBezTo>
                  <a:cubicBezTo>
                    <a:pt x="24" y="899"/>
                    <a:pt x="167" y="1030"/>
                    <a:pt x="334" y="1030"/>
                  </a:cubicBezTo>
                  <a:lnTo>
                    <a:pt x="346" y="1030"/>
                  </a:lnTo>
                  <a:cubicBezTo>
                    <a:pt x="1643" y="959"/>
                    <a:pt x="2929" y="828"/>
                    <a:pt x="4203" y="637"/>
                  </a:cubicBezTo>
                  <a:cubicBezTo>
                    <a:pt x="4382" y="613"/>
                    <a:pt x="4501" y="447"/>
                    <a:pt x="4477" y="268"/>
                  </a:cubicBezTo>
                  <a:cubicBezTo>
                    <a:pt x="4445" y="120"/>
                    <a:pt x="4320" y="0"/>
                    <a:pt x="4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5"/>
            <p:cNvSpPr/>
            <p:nvPr/>
          </p:nvSpPr>
          <p:spPr>
            <a:xfrm>
              <a:off x="4400852" y="3782422"/>
              <a:ext cx="143613" cy="32881"/>
            </a:xfrm>
            <a:custGeom>
              <a:avLst/>
              <a:gdLst/>
              <a:ahLst/>
              <a:cxnLst/>
              <a:rect l="l" t="t" r="r" b="b"/>
              <a:pathLst>
                <a:path w="4490" h="1028" extrusionOk="0">
                  <a:moveTo>
                    <a:pt x="339" y="0"/>
                  </a:moveTo>
                  <a:cubicBezTo>
                    <a:pt x="187" y="0"/>
                    <a:pt x="46" y="114"/>
                    <a:pt x="24" y="277"/>
                  </a:cubicBezTo>
                  <a:cubicBezTo>
                    <a:pt x="1" y="456"/>
                    <a:pt x="120" y="610"/>
                    <a:pt x="286" y="646"/>
                  </a:cubicBezTo>
                  <a:cubicBezTo>
                    <a:pt x="1560" y="837"/>
                    <a:pt x="2858" y="968"/>
                    <a:pt x="4144" y="1027"/>
                  </a:cubicBezTo>
                  <a:lnTo>
                    <a:pt x="4156" y="1027"/>
                  </a:lnTo>
                  <a:cubicBezTo>
                    <a:pt x="4335" y="1027"/>
                    <a:pt x="4477" y="896"/>
                    <a:pt x="4477" y="718"/>
                  </a:cubicBezTo>
                  <a:cubicBezTo>
                    <a:pt x="4489" y="539"/>
                    <a:pt x="4358" y="396"/>
                    <a:pt x="4180" y="384"/>
                  </a:cubicBezTo>
                  <a:cubicBezTo>
                    <a:pt x="2906" y="325"/>
                    <a:pt x="1632" y="194"/>
                    <a:pt x="382" y="3"/>
                  </a:cubicBezTo>
                  <a:cubicBezTo>
                    <a:pt x="367" y="1"/>
                    <a:pt x="353" y="0"/>
                    <a:pt x="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5"/>
            <p:cNvSpPr/>
            <p:nvPr/>
          </p:nvSpPr>
          <p:spPr>
            <a:xfrm>
              <a:off x="4162475" y="3721332"/>
              <a:ext cx="140158" cy="57413"/>
            </a:xfrm>
            <a:custGeom>
              <a:avLst/>
              <a:gdLst/>
              <a:ahLst/>
              <a:cxnLst/>
              <a:rect l="l" t="t" r="r" b="b"/>
              <a:pathLst>
                <a:path w="4382" h="1795" extrusionOk="0">
                  <a:moveTo>
                    <a:pt x="366" y="1"/>
                  </a:moveTo>
                  <a:cubicBezTo>
                    <a:pt x="233" y="1"/>
                    <a:pt x="106" y="80"/>
                    <a:pt x="60" y="211"/>
                  </a:cubicBezTo>
                  <a:cubicBezTo>
                    <a:pt x="0" y="377"/>
                    <a:pt x="84" y="556"/>
                    <a:pt x="250" y="627"/>
                  </a:cubicBezTo>
                  <a:cubicBezTo>
                    <a:pt x="1453" y="1068"/>
                    <a:pt x="2703" y="1461"/>
                    <a:pt x="3953" y="1782"/>
                  </a:cubicBezTo>
                  <a:cubicBezTo>
                    <a:pt x="3977" y="1782"/>
                    <a:pt x="4001" y="1794"/>
                    <a:pt x="4025" y="1794"/>
                  </a:cubicBezTo>
                  <a:cubicBezTo>
                    <a:pt x="4167" y="1794"/>
                    <a:pt x="4298" y="1687"/>
                    <a:pt x="4334" y="1544"/>
                  </a:cubicBezTo>
                  <a:cubicBezTo>
                    <a:pt x="4382" y="1377"/>
                    <a:pt x="4287" y="1199"/>
                    <a:pt x="4108" y="1151"/>
                  </a:cubicBezTo>
                  <a:cubicBezTo>
                    <a:pt x="2882" y="842"/>
                    <a:pt x="1655" y="461"/>
                    <a:pt x="477" y="20"/>
                  </a:cubicBezTo>
                  <a:cubicBezTo>
                    <a:pt x="440" y="7"/>
                    <a:pt x="403" y="1"/>
                    <a:pt x="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5"/>
            <p:cNvSpPr/>
            <p:nvPr/>
          </p:nvSpPr>
          <p:spPr>
            <a:xfrm>
              <a:off x="5771398" y="2336361"/>
              <a:ext cx="40781" cy="141917"/>
            </a:xfrm>
            <a:custGeom>
              <a:avLst/>
              <a:gdLst/>
              <a:ahLst/>
              <a:cxnLst/>
              <a:rect l="l" t="t" r="r" b="b"/>
              <a:pathLst>
                <a:path w="1275" h="4437" extrusionOk="0">
                  <a:moveTo>
                    <a:pt x="354" y="0"/>
                  </a:moveTo>
                  <a:cubicBezTo>
                    <a:pt x="332" y="0"/>
                    <a:pt x="309" y="3"/>
                    <a:pt x="286" y="7"/>
                  </a:cubicBezTo>
                  <a:cubicBezTo>
                    <a:pt x="119" y="43"/>
                    <a:pt x="0" y="210"/>
                    <a:pt x="36" y="388"/>
                  </a:cubicBezTo>
                  <a:cubicBezTo>
                    <a:pt x="298" y="1627"/>
                    <a:pt x="488" y="2889"/>
                    <a:pt x="619" y="4151"/>
                  </a:cubicBezTo>
                  <a:cubicBezTo>
                    <a:pt x="631" y="4317"/>
                    <a:pt x="774" y="4436"/>
                    <a:pt x="941" y="4436"/>
                  </a:cubicBezTo>
                  <a:lnTo>
                    <a:pt x="977" y="4436"/>
                  </a:lnTo>
                  <a:cubicBezTo>
                    <a:pt x="1143" y="4413"/>
                    <a:pt x="1274" y="4258"/>
                    <a:pt x="1262" y="4079"/>
                  </a:cubicBezTo>
                  <a:cubicBezTo>
                    <a:pt x="1131" y="2805"/>
                    <a:pt x="929" y="1507"/>
                    <a:pt x="667" y="257"/>
                  </a:cubicBezTo>
                  <a:cubicBezTo>
                    <a:pt x="636" y="102"/>
                    <a:pt x="505" y="0"/>
                    <a:pt x="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5"/>
            <p:cNvSpPr/>
            <p:nvPr/>
          </p:nvSpPr>
          <p:spPr>
            <a:xfrm>
              <a:off x="4765277" y="1383302"/>
              <a:ext cx="142845" cy="45067"/>
            </a:xfrm>
            <a:custGeom>
              <a:avLst/>
              <a:gdLst/>
              <a:ahLst/>
              <a:cxnLst/>
              <a:rect l="l" t="t" r="r" b="b"/>
              <a:pathLst>
                <a:path w="4466" h="1409" extrusionOk="0">
                  <a:moveTo>
                    <a:pt x="349" y="1"/>
                  </a:moveTo>
                  <a:cubicBezTo>
                    <a:pt x="190" y="1"/>
                    <a:pt x="57" y="115"/>
                    <a:pt x="25" y="278"/>
                  </a:cubicBezTo>
                  <a:cubicBezTo>
                    <a:pt x="1" y="456"/>
                    <a:pt x="120" y="623"/>
                    <a:pt x="299" y="647"/>
                  </a:cubicBezTo>
                  <a:cubicBezTo>
                    <a:pt x="1549" y="837"/>
                    <a:pt x="2811" y="1087"/>
                    <a:pt x="4037" y="1397"/>
                  </a:cubicBezTo>
                  <a:cubicBezTo>
                    <a:pt x="4061" y="1409"/>
                    <a:pt x="4085" y="1409"/>
                    <a:pt x="4109" y="1409"/>
                  </a:cubicBezTo>
                  <a:cubicBezTo>
                    <a:pt x="4251" y="1409"/>
                    <a:pt x="4382" y="1314"/>
                    <a:pt x="4418" y="1171"/>
                  </a:cubicBezTo>
                  <a:cubicBezTo>
                    <a:pt x="4466" y="992"/>
                    <a:pt x="4359" y="826"/>
                    <a:pt x="4192" y="778"/>
                  </a:cubicBezTo>
                  <a:cubicBezTo>
                    <a:pt x="2942" y="456"/>
                    <a:pt x="1668" y="195"/>
                    <a:pt x="394" y="4"/>
                  </a:cubicBezTo>
                  <a:cubicBezTo>
                    <a:pt x="379" y="2"/>
                    <a:pt x="363"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5"/>
            <p:cNvSpPr/>
            <p:nvPr/>
          </p:nvSpPr>
          <p:spPr>
            <a:xfrm>
              <a:off x="5002535" y="1444488"/>
              <a:ext cx="136352" cy="68832"/>
            </a:xfrm>
            <a:custGeom>
              <a:avLst/>
              <a:gdLst/>
              <a:ahLst/>
              <a:cxnLst/>
              <a:rect l="l" t="t" r="r" b="b"/>
              <a:pathLst>
                <a:path w="4263" h="2152" extrusionOk="0">
                  <a:moveTo>
                    <a:pt x="366" y="1"/>
                  </a:moveTo>
                  <a:cubicBezTo>
                    <a:pt x="233" y="1"/>
                    <a:pt x="107" y="80"/>
                    <a:pt x="60" y="210"/>
                  </a:cubicBezTo>
                  <a:cubicBezTo>
                    <a:pt x="1" y="377"/>
                    <a:pt x="84" y="556"/>
                    <a:pt x="251" y="615"/>
                  </a:cubicBezTo>
                  <a:cubicBezTo>
                    <a:pt x="1441" y="1056"/>
                    <a:pt x="2620" y="1556"/>
                    <a:pt x="3751" y="2115"/>
                  </a:cubicBezTo>
                  <a:cubicBezTo>
                    <a:pt x="3799" y="2139"/>
                    <a:pt x="3846" y="2151"/>
                    <a:pt x="3894" y="2151"/>
                  </a:cubicBezTo>
                  <a:cubicBezTo>
                    <a:pt x="4013" y="2151"/>
                    <a:pt x="4132" y="2080"/>
                    <a:pt x="4180" y="1972"/>
                  </a:cubicBezTo>
                  <a:cubicBezTo>
                    <a:pt x="4263" y="1806"/>
                    <a:pt x="4192" y="1615"/>
                    <a:pt x="4037" y="1544"/>
                  </a:cubicBezTo>
                  <a:cubicBezTo>
                    <a:pt x="2882" y="972"/>
                    <a:pt x="1679" y="460"/>
                    <a:pt x="477" y="20"/>
                  </a:cubicBezTo>
                  <a:cubicBezTo>
                    <a:pt x="440" y="7"/>
                    <a:pt x="403" y="1"/>
                    <a:pt x="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5"/>
            <p:cNvSpPr/>
            <p:nvPr/>
          </p:nvSpPr>
          <p:spPr>
            <a:xfrm>
              <a:off x="4887904" y="3720981"/>
              <a:ext cx="140190" cy="57381"/>
            </a:xfrm>
            <a:custGeom>
              <a:avLst/>
              <a:gdLst/>
              <a:ahLst/>
              <a:cxnLst/>
              <a:rect l="l" t="t" r="r" b="b"/>
              <a:pathLst>
                <a:path w="4383" h="1794" extrusionOk="0">
                  <a:moveTo>
                    <a:pt x="4017" y="0"/>
                  </a:moveTo>
                  <a:cubicBezTo>
                    <a:pt x="3980" y="0"/>
                    <a:pt x="3942" y="6"/>
                    <a:pt x="3906" y="19"/>
                  </a:cubicBezTo>
                  <a:cubicBezTo>
                    <a:pt x="2727" y="460"/>
                    <a:pt x="1501" y="841"/>
                    <a:pt x="275" y="1162"/>
                  </a:cubicBezTo>
                  <a:cubicBezTo>
                    <a:pt x="108" y="1198"/>
                    <a:pt x="1" y="1377"/>
                    <a:pt x="48" y="1543"/>
                  </a:cubicBezTo>
                  <a:cubicBezTo>
                    <a:pt x="84" y="1698"/>
                    <a:pt x="215" y="1793"/>
                    <a:pt x="358" y="1793"/>
                  </a:cubicBezTo>
                  <a:cubicBezTo>
                    <a:pt x="382" y="1793"/>
                    <a:pt x="417" y="1781"/>
                    <a:pt x="441" y="1781"/>
                  </a:cubicBezTo>
                  <a:cubicBezTo>
                    <a:pt x="1680" y="1460"/>
                    <a:pt x="2930" y="1067"/>
                    <a:pt x="4132" y="615"/>
                  </a:cubicBezTo>
                  <a:cubicBezTo>
                    <a:pt x="4299" y="555"/>
                    <a:pt x="4382" y="376"/>
                    <a:pt x="4323" y="210"/>
                  </a:cubicBezTo>
                  <a:cubicBezTo>
                    <a:pt x="4276" y="79"/>
                    <a:pt x="4150" y="0"/>
                    <a:pt x="4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5"/>
            <p:cNvSpPr/>
            <p:nvPr/>
          </p:nvSpPr>
          <p:spPr>
            <a:xfrm>
              <a:off x="4520824" y="1369837"/>
              <a:ext cx="143964" cy="22358"/>
            </a:xfrm>
            <a:custGeom>
              <a:avLst/>
              <a:gdLst/>
              <a:ahLst/>
              <a:cxnLst/>
              <a:rect l="l" t="t" r="r" b="b"/>
              <a:pathLst>
                <a:path w="4501" h="699" extrusionOk="0">
                  <a:moveTo>
                    <a:pt x="2337" y="1"/>
                  </a:moveTo>
                  <a:cubicBezTo>
                    <a:pt x="1661" y="1"/>
                    <a:pt x="982" y="19"/>
                    <a:pt x="310" y="56"/>
                  </a:cubicBezTo>
                  <a:cubicBezTo>
                    <a:pt x="131" y="68"/>
                    <a:pt x="0" y="211"/>
                    <a:pt x="0" y="389"/>
                  </a:cubicBezTo>
                  <a:cubicBezTo>
                    <a:pt x="12" y="568"/>
                    <a:pt x="155" y="699"/>
                    <a:pt x="322" y="699"/>
                  </a:cubicBezTo>
                  <a:lnTo>
                    <a:pt x="345" y="699"/>
                  </a:lnTo>
                  <a:cubicBezTo>
                    <a:pt x="1005" y="662"/>
                    <a:pt x="1671" y="644"/>
                    <a:pt x="2337" y="644"/>
                  </a:cubicBezTo>
                  <a:cubicBezTo>
                    <a:pt x="2945" y="644"/>
                    <a:pt x="3553" y="659"/>
                    <a:pt x="4155" y="687"/>
                  </a:cubicBezTo>
                  <a:cubicBezTo>
                    <a:pt x="4162" y="687"/>
                    <a:pt x="4169" y="688"/>
                    <a:pt x="4176" y="688"/>
                  </a:cubicBezTo>
                  <a:cubicBezTo>
                    <a:pt x="4335" y="688"/>
                    <a:pt x="4477" y="560"/>
                    <a:pt x="4489" y="389"/>
                  </a:cubicBezTo>
                  <a:cubicBezTo>
                    <a:pt x="4501" y="211"/>
                    <a:pt x="4358" y="56"/>
                    <a:pt x="4179" y="44"/>
                  </a:cubicBezTo>
                  <a:cubicBezTo>
                    <a:pt x="3571" y="16"/>
                    <a:pt x="2955" y="1"/>
                    <a:pt x="23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5"/>
            <p:cNvSpPr/>
            <p:nvPr/>
          </p:nvSpPr>
          <p:spPr>
            <a:xfrm>
              <a:off x="5222649" y="1552082"/>
              <a:ext cx="124550" cy="90709"/>
            </a:xfrm>
            <a:custGeom>
              <a:avLst/>
              <a:gdLst/>
              <a:ahLst/>
              <a:cxnLst/>
              <a:rect l="l" t="t" r="r" b="b"/>
              <a:pathLst>
                <a:path w="3894" h="2836" extrusionOk="0">
                  <a:moveTo>
                    <a:pt x="375" y="0"/>
                  </a:moveTo>
                  <a:cubicBezTo>
                    <a:pt x="265" y="0"/>
                    <a:pt x="158" y="55"/>
                    <a:pt x="96" y="156"/>
                  </a:cubicBezTo>
                  <a:cubicBezTo>
                    <a:pt x="0" y="311"/>
                    <a:pt x="48" y="502"/>
                    <a:pt x="203" y="597"/>
                  </a:cubicBezTo>
                  <a:cubicBezTo>
                    <a:pt x="1274" y="1264"/>
                    <a:pt x="2334" y="2002"/>
                    <a:pt x="3334" y="2776"/>
                  </a:cubicBezTo>
                  <a:cubicBezTo>
                    <a:pt x="3394" y="2823"/>
                    <a:pt x="3465" y="2835"/>
                    <a:pt x="3525" y="2835"/>
                  </a:cubicBezTo>
                  <a:cubicBezTo>
                    <a:pt x="3620" y="2835"/>
                    <a:pt x="3715" y="2799"/>
                    <a:pt x="3787" y="2716"/>
                  </a:cubicBezTo>
                  <a:cubicBezTo>
                    <a:pt x="3894" y="2573"/>
                    <a:pt x="3870" y="2371"/>
                    <a:pt x="3727" y="2264"/>
                  </a:cubicBezTo>
                  <a:cubicBezTo>
                    <a:pt x="2703" y="1478"/>
                    <a:pt x="1631" y="728"/>
                    <a:pt x="548" y="49"/>
                  </a:cubicBezTo>
                  <a:cubicBezTo>
                    <a:pt x="494" y="16"/>
                    <a:pt x="434" y="0"/>
                    <a:pt x="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5"/>
            <p:cNvSpPr/>
            <p:nvPr/>
          </p:nvSpPr>
          <p:spPr>
            <a:xfrm>
              <a:off x="4277458" y="1384070"/>
              <a:ext cx="142461" cy="45451"/>
            </a:xfrm>
            <a:custGeom>
              <a:avLst/>
              <a:gdLst/>
              <a:ahLst/>
              <a:cxnLst/>
              <a:rect l="l" t="t" r="r" b="b"/>
              <a:pathLst>
                <a:path w="4454" h="1421" extrusionOk="0">
                  <a:moveTo>
                    <a:pt x="4106" y="1"/>
                  </a:moveTo>
                  <a:cubicBezTo>
                    <a:pt x="4091" y="1"/>
                    <a:pt x="4076" y="2"/>
                    <a:pt x="4061" y="4"/>
                  </a:cubicBezTo>
                  <a:cubicBezTo>
                    <a:pt x="2787" y="194"/>
                    <a:pt x="1513" y="456"/>
                    <a:pt x="275" y="790"/>
                  </a:cubicBezTo>
                  <a:cubicBezTo>
                    <a:pt x="96" y="825"/>
                    <a:pt x="1" y="1004"/>
                    <a:pt x="37" y="1183"/>
                  </a:cubicBezTo>
                  <a:cubicBezTo>
                    <a:pt x="84" y="1325"/>
                    <a:pt x="203" y="1421"/>
                    <a:pt x="346" y="1421"/>
                  </a:cubicBezTo>
                  <a:cubicBezTo>
                    <a:pt x="382" y="1421"/>
                    <a:pt x="406" y="1421"/>
                    <a:pt x="430" y="1409"/>
                  </a:cubicBezTo>
                  <a:cubicBezTo>
                    <a:pt x="1656" y="1087"/>
                    <a:pt x="2906" y="837"/>
                    <a:pt x="4168" y="635"/>
                  </a:cubicBezTo>
                  <a:cubicBezTo>
                    <a:pt x="4335" y="611"/>
                    <a:pt x="4454" y="444"/>
                    <a:pt x="4430" y="278"/>
                  </a:cubicBezTo>
                  <a:cubicBezTo>
                    <a:pt x="4408" y="114"/>
                    <a:pt x="4267" y="1"/>
                    <a:pt x="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5"/>
            <p:cNvSpPr/>
            <p:nvPr/>
          </p:nvSpPr>
          <p:spPr>
            <a:xfrm>
              <a:off x="3376852" y="2340200"/>
              <a:ext cx="40397" cy="142269"/>
            </a:xfrm>
            <a:custGeom>
              <a:avLst/>
              <a:gdLst/>
              <a:ahLst/>
              <a:cxnLst/>
              <a:rect l="l" t="t" r="r" b="b"/>
              <a:pathLst>
                <a:path w="1263" h="4448" extrusionOk="0">
                  <a:moveTo>
                    <a:pt x="913" y="0"/>
                  </a:moveTo>
                  <a:cubicBezTo>
                    <a:pt x="760" y="0"/>
                    <a:pt x="627" y="110"/>
                    <a:pt x="596" y="256"/>
                  </a:cubicBezTo>
                  <a:cubicBezTo>
                    <a:pt x="334" y="1518"/>
                    <a:pt x="144" y="2804"/>
                    <a:pt x="13" y="4090"/>
                  </a:cubicBezTo>
                  <a:cubicBezTo>
                    <a:pt x="1" y="4269"/>
                    <a:pt x="132" y="4424"/>
                    <a:pt x="298" y="4447"/>
                  </a:cubicBezTo>
                  <a:lnTo>
                    <a:pt x="334" y="4447"/>
                  </a:lnTo>
                  <a:cubicBezTo>
                    <a:pt x="501" y="4447"/>
                    <a:pt x="644" y="4316"/>
                    <a:pt x="656" y="4150"/>
                  </a:cubicBezTo>
                  <a:cubicBezTo>
                    <a:pt x="775" y="2888"/>
                    <a:pt x="977" y="1626"/>
                    <a:pt x="1227" y="387"/>
                  </a:cubicBezTo>
                  <a:cubicBezTo>
                    <a:pt x="1263" y="209"/>
                    <a:pt x="1144" y="42"/>
                    <a:pt x="977" y="6"/>
                  </a:cubicBezTo>
                  <a:cubicBezTo>
                    <a:pt x="956" y="2"/>
                    <a:pt x="934" y="0"/>
                    <a:pt x="9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5"/>
            <p:cNvSpPr/>
            <p:nvPr/>
          </p:nvSpPr>
          <p:spPr>
            <a:xfrm>
              <a:off x="3424828" y="2106077"/>
              <a:ext cx="65921" cy="135712"/>
            </a:xfrm>
            <a:custGeom>
              <a:avLst/>
              <a:gdLst/>
              <a:ahLst/>
              <a:cxnLst/>
              <a:rect l="l" t="t" r="r" b="b"/>
              <a:pathLst>
                <a:path w="2061" h="4243" extrusionOk="0">
                  <a:moveTo>
                    <a:pt x="1690" y="0"/>
                  </a:moveTo>
                  <a:cubicBezTo>
                    <a:pt x="1564" y="0"/>
                    <a:pt x="1447" y="71"/>
                    <a:pt x="1394" y="195"/>
                  </a:cubicBezTo>
                  <a:cubicBezTo>
                    <a:pt x="894" y="1373"/>
                    <a:pt x="441" y="2600"/>
                    <a:pt x="60" y="3826"/>
                  </a:cubicBezTo>
                  <a:cubicBezTo>
                    <a:pt x="1" y="3993"/>
                    <a:pt x="96" y="4171"/>
                    <a:pt x="263" y="4231"/>
                  </a:cubicBezTo>
                  <a:cubicBezTo>
                    <a:pt x="299" y="4243"/>
                    <a:pt x="334" y="4243"/>
                    <a:pt x="358" y="4243"/>
                  </a:cubicBezTo>
                  <a:cubicBezTo>
                    <a:pt x="501" y="4243"/>
                    <a:pt x="632" y="4159"/>
                    <a:pt x="668" y="4016"/>
                  </a:cubicBezTo>
                  <a:cubicBezTo>
                    <a:pt x="1049" y="2814"/>
                    <a:pt x="1489" y="1611"/>
                    <a:pt x="1989" y="445"/>
                  </a:cubicBezTo>
                  <a:cubicBezTo>
                    <a:pt x="2061" y="278"/>
                    <a:pt x="1977" y="87"/>
                    <a:pt x="1823" y="28"/>
                  </a:cubicBezTo>
                  <a:cubicBezTo>
                    <a:pt x="1779" y="9"/>
                    <a:pt x="1734" y="0"/>
                    <a:pt x="1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5"/>
            <p:cNvSpPr/>
            <p:nvPr/>
          </p:nvSpPr>
          <p:spPr>
            <a:xfrm>
              <a:off x="3521196" y="1891336"/>
              <a:ext cx="88375" cy="125029"/>
            </a:xfrm>
            <a:custGeom>
              <a:avLst/>
              <a:gdLst/>
              <a:ahLst/>
              <a:cxnLst/>
              <a:rect l="l" t="t" r="r" b="b"/>
              <a:pathLst>
                <a:path w="2763" h="3909" extrusionOk="0">
                  <a:moveTo>
                    <a:pt x="2396" y="0"/>
                  </a:moveTo>
                  <a:cubicBezTo>
                    <a:pt x="2296" y="0"/>
                    <a:pt x="2196" y="47"/>
                    <a:pt x="2131" y="134"/>
                  </a:cubicBezTo>
                  <a:cubicBezTo>
                    <a:pt x="1405" y="1194"/>
                    <a:pt x="715" y="2301"/>
                    <a:pt x="84" y="3432"/>
                  </a:cubicBezTo>
                  <a:cubicBezTo>
                    <a:pt x="0" y="3587"/>
                    <a:pt x="60" y="3777"/>
                    <a:pt x="214" y="3861"/>
                  </a:cubicBezTo>
                  <a:cubicBezTo>
                    <a:pt x="262" y="3896"/>
                    <a:pt x="322" y="3908"/>
                    <a:pt x="369" y="3908"/>
                  </a:cubicBezTo>
                  <a:cubicBezTo>
                    <a:pt x="488" y="3908"/>
                    <a:pt x="595" y="3849"/>
                    <a:pt x="655" y="3741"/>
                  </a:cubicBezTo>
                  <a:cubicBezTo>
                    <a:pt x="1262" y="2634"/>
                    <a:pt x="1941" y="1551"/>
                    <a:pt x="2667" y="503"/>
                  </a:cubicBezTo>
                  <a:cubicBezTo>
                    <a:pt x="2762" y="360"/>
                    <a:pt x="2727" y="158"/>
                    <a:pt x="2584" y="62"/>
                  </a:cubicBezTo>
                  <a:cubicBezTo>
                    <a:pt x="2527" y="20"/>
                    <a:pt x="2462" y="0"/>
                    <a:pt x="2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5"/>
            <p:cNvSpPr/>
            <p:nvPr/>
          </p:nvSpPr>
          <p:spPr>
            <a:xfrm>
              <a:off x="3839149" y="1554321"/>
              <a:ext cx="124198" cy="91125"/>
            </a:xfrm>
            <a:custGeom>
              <a:avLst/>
              <a:gdLst/>
              <a:ahLst/>
              <a:cxnLst/>
              <a:rect l="l" t="t" r="r" b="b"/>
              <a:pathLst>
                <a:path w="3883" h="2849" extrusionOk="0">
                  <a:moveTo>
                    <a:pt x="3513" y="1"/>
                  </a:moveTo>
                  <a:cubicBezTo>
                    <a:pt x="3455" y="1"/>
                    <a:pt x="3397" y="17"/>
                    <a:pt x="3347" y="51"/>
                  </a:cubicBezTo>
                  <a:cubicBezTo>
                    <a:pt x="2251" y="729"/>
                    <a:pt x="1180" y="1479"/>
                    <a:pt x="168" y="2265"/>
                  </a:cubicBezTo>
                  <a:cubicBezTo>
                    <a:pt x="25" y="2384"/>
                    <a:pt x="1" y="2575"/>
                    <a:pt x="108" y="2718"/>
                  </a:cubicBezTo>
                  <a:cubicBezTo>
                    <a:pt x="168" y="2801"/>
                    <a:pt x="263" y="2848"/>
                    <a:pt x="358" y="2848"/>
                  </a:cubicBezTo>
                  <a:cubicBezTo>
                    <a:pt x="430" y="2848"/>
                    <a:pt x="501" y="2825"/>
                    <a:pt x="560" y="2777"/>
                  </a:cubicBezTo>
                  <a:cubicBezTo>
                    <a:pt x="1561" y="2003"/>
                    <a:pt x="2608" y="1265"/>
                    <a:pt x="3680" y="598"/>
                  </a:cubicBezTo>
                  <a:cubicBezTo>
                    <a:pt x="3835" y="503"/>
                    <a:pt x="3882" y="301"/>
                    <a:pt x="3787" y="146"/>
                  </a:cubicBezTo>
                  <a:cubicBezTo>
                    <a:pt x="3726" y="54"/>
                    <a:pt x="3619" y="1"/>
                    <a:pt x="3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25"/>
            <p:cNvSpPr/>
            <p:nvPr/>
          </p:nvSpPr>
          <p:spPr>
            <a:xfrm>
              <a:off x="4047077" y="1445639"/>
              <a:ext cx="136000" cy="69567"/>
            </a:xfrm>
            <a:custGeom>
              <a:avLst/>
              <a:gdLst/>
              <a:ahLst/>
              <a:cxnLst/>
              <a:rect l="l" t="t" r="r" b="b"/>
              <a:pathLst>
                <a:path w="4252" h="2175" extrusionOk="0">
                  <a:moveTo>
                    <a:pt x="3886" y="0"/>
                  </a:moveTo>
                  <a:cubicBezTo>
                    <a:pt x="3849" y="0"/>
                    <a:pt x="3811" y="7"/>
                    <a:pt x="3775" y="20"/>
                  </a:cubicBezTo>
                  <a:cubicBezTo>
                    <a:pt x="2572" y="472"/>
                    <a:pt x="1382" y="996"/>
                    <a:pt x="227" y="1555"/>
                  </a:cubicBezTo>
                  <a:cubicBezTo>
                    <a:pt x="60" y="1639"/>
                    <a:pt x="1" y="1829"/>
                    <a:pt x="72" y="1996"/>
                  </a:cubicBezTo>
                  <a:cubicBezTo>
                    <a:pt x="132" y="2103"/>
                    <a:pt x="251" y="2175"/>
                    <a:pt x="370" y="2175"/>
                  </a:cubicBezTo>
                  <a:cubicBezTo>
                    <a:pt x="417" y="2175"/>
                    <a:pt x="465" y="2163"/>
                    <a:pt x="513" y="2139"/>
                  </a:cubicBezTo>
                  <a:cubicBezTo>
                    <a:pt x="1644" y="1579"/>
                    <a:pt x="2822" y="1067"/>
                    <a:pt x="4001" y="627"/>
                  </a:cubicBezTo>
                  <a:cubicBezTo>
                    <a:pt x="4168" y="567"/>
                    <a:pt x="4251" y="377"/>
                    <a:pt x="4192" y="210"/>
                  </a:cubicBezTo>
                  <a:cubicBezTo>
                    <a:pt x="4145" y="80"/>
                    <a:pt x="4019" y="0"/>
                    <a:pt x="3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25"/>
            <p:cNvSpPr/>
            <p:nvPr/>
          </p:nvSpPr>
          <p:spPr>
            <a:xfrm>
              <a:off x="5325829" y="3462102"/>
              <a:ext cx="116202" cy="100721"/>
            </a:xfrm>
            <a:custGeom>
              <a:avLst/>
              <a:gdLst/>
              <a:ahLst/>
              <a:cxnLst/>
              <a:rect l="l" t="t" r="r" b="b"/>
              <a:pathLst>
                <a:path w="3633" h="3149" extrusionOk="0">
                  <a:moveTo>
                    <a:pt x="3286" y="1"/>
                  </a:moveTo>
                  <a:cubicBezTo>
                    <a:pt x="3206" y="1"/>
                    <a:pt x="3125" y="30"/>
                    <a:pt x="3061" y="88"/>
                  </a:cubicBezTo>
                  <a:cubicBezTo>
                    <a:pt x="2144" y="958"/>
                    <a:pt x="1168" y="1803"/>
                    <a:pt x="168" y="2577"/>
                  </a:cubicBezTo>
                  <a:cubicBezTo>
                    <a:pt x="25" y="2684"/>
                    <a:pt x="1" y="2886"/>
                    <a:pt x="108" y="3029"/>
                  </a:cubicBezTo>
                  <a:cubicBezTo>
                    <a:pt x="180" y="3101"/>
                    <a:pt x="275" y="3148"/>
                    <a:pt x="370" y="3148"/>
                  </a:cubicBezTo>
                  <a:cubicBezTo>
                    <a:pt x="441" y="3148"/>
                    <a:pt x="501" y="3125"/>
                    <a:pt x="561" y="3077"/>
                  </a:cubicBezTo>
                  <a:cubicBezTo>
                    <a:pt x="1584" y="2291"/>
                    <a:pt x="2573" y="1446"/>
                    <a:pt x="3501" y="553"/>
                  </a:cubicBezTo>
                  <a:cubicBezTo>
                    <a:pt x="3632" y="434"/>
                    <a:pt x="3632" y="231"/>
                    <a:pt x="3513" y="100"/>
                  </a:cubicBezTo>
                  <a:cubicBezTo>
                    <a:pt x="3452" y="33"/>
                    <a:pt x="3370" y="1"/>
                    <a:pt x="3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25"/>
            <p:cNvSpPr/>
            <p:nvPr/>
          </p:nvSpPr>
          <p:spPr>
            <a:xfrm>
              <a:off x="5577543" y="1888074"/>
              <a:ext cx="88790" cy="124837"/>
            </a:xfrm>
            <a:custGeom>
              <a:avLst/>
              <a:gdLst/>
              <a:ahLst/>
              <a:cxnLst/>
              <a:rect l="l" t="t" r="r" b="b"/>
              <a:pathLst>
                <a:path w="2776" h="3903" extrusionOk="0">
                  <a:moveTo>
                    <a:pt x="365" y="1"/>
                  </a:moveTo>
                  <a:cubicBezTo>
                    <a:pt x="301" y="1"/>
                    <a:pt x="236" y="20"/>
                    <a:pt x="180" y="57"/>
                  </a:cubicBezTo>
                  <a:cubicBezTo>
                    <a:pt x="37" y="164"/>
                    <a:pt x="1" y="355"/>
                    <a:pt x="96" y="510"/>
                  </a:cubicBezTo>
                  <a:cubicBezTo>
                    <a:pt x="822" y="1546"/>
                    <a:pt x="1501" y="2629"/>
                    <a:pt x="2120" y="3736"/>
                  </a:cubicBezTo>
                  <a:cubicBezTo>
                    <a:pt x="2180" y="3843"/>
                    <a:pt x="2287" y="3903"/>
                    <a:pt x="2406" y="3903"/>
                  </a:cubicBezTo>
                  <a:cubicBezTo>
                    <a:pt x="2454" y="3903"/>
                    <a:pt x="2513" y="3879"/>
                    <a:pt x="2561" y="3855"/>
                  </a:cubicBezTo>
                  <a:cubicBezTo>
                    <a:pt x="2716" y="3772"/>
                    <a:pt x="2775" y="3570"/>
                    <a:pt x="2680" y="3415"/>
                  </a:cubicBezTo>
                  <a:cubicBezTo>
                    <a:pt x="2061" y="2296"/>
                    <a:pt x="1370" y="1188"/>
                    <a:pt x="620" y="141"/>
                  </a:cubicBezTo>
                  <a:cubicBezTo>
                    <a:pt x="562" y="47"/>
                    <a:pt x="465" y="1"/>
                    <a:pt x="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25"/>
            <p:cNvSpPr/>
            <p:nvPr/>
          </p:nvSpPr>
          <p:spPr>
            <a:xfrm>
              <a:off x="5791580" y="2581071"/>
              <a:ext cx="26675" cy="145500"/>
            </a:xfrm>
            <a:custGeom>
              <a:avLst/>
              <a:gdLst/>
              <a:ahLst/>
              <a:cxnLst/>
              <a:rect l="l" t="t" r="r" b="b"/>
              <a:pathLst>
                <a:path w="834" h="4549" extrusionOk="0">
                  <a:moveTo>
                    <a:pt x="512" y="0"/>
                  </a:moveTo>
                  <a:cubicBezTo>
                    <a:pt x="334" y="0"/>
                    <a:pt x="238" y="119"/>
                    <a:pt x="238" y="298"/>
                  </a:cubicBezTo>
                  <a:lnTo>
                    <a:pt x="238" y="381"/>
                  </a:lnTo>
                  <a:cubicBezTo>
                    <a:pt x="238" y="1655"/>
                    <a:pt x="143" y="2929"/>
                    <a:pt x="24" y="4191"/>
                  </a:cubicBezTo>
                  <a:cubicBezTo>
                    <a:pt x="0" y="4370"/>
                    <a:pt x="119" y="4524"/>
                    <a:pt x="298" y="4536"/>
                  </a:cubicBezTo>
                  <a:cubicBezTo>
                    <a:pt x="310" y="4536"/>
                    <a:pt x="310" y="4548"/>
                    <a:pt x="322" y="4548"/>
                  </a:cubicBezTo>
                  <a:cubicBezTo>
                    <a:pt x="488" y="4548"/>
                    <a:pt x="619" y="4417"/>
                    <a:pt x="643" y="4251"/>
                  </a:cubicBezTo>
                  <a:cubicBezTo>
                    <a:pt x="762" y="2977"/>
                    <a:pt x="834" y="1679"/>
                    <a:pt x="834" y="381"/>
                  </a:cubicBezTo>
                  <a:lnTo>
                    <a:pt x="834" y="310"/>
                  </a:lnTo>
                  <a:cubicBezTo>
                    <a:pt x="834" y="131"/>
                    <a:pt x="691" y="0"/>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25"/>
            <p:cNvSpPr/>
            <p:nvPr/>
          </p:nvSpPr>
          <p:spPr>
            <a:xfrm>
              <a:off x="5503692" y="3275955"/>
              <a:ext cx="98642" cy="117769"/>
            </a:xfrm>
            <a:custGeom>
              <a:avLst/>
              <a:gdLst/>
              <a:ahLst/>
              <a:cxnLst/>
              <a:rect l="l" t="t" r="r" b="b"/>
              <a:pathLst>
                <a:path w="3084" h="3682" extrusionOk="0">
                  <a:moveTo>
                    <a:pt x="2718" y="0"/>
                  </a:moveTo>
                  <a:cubicBezTo>
                    <a:pt x="2618" y="0"/>
                    <a:pt x="2518" y="47"/>
                    <a:pt x="2453" y="134"/>
                  </a:cubicBezTo>
                  <a:cubicBezTo>
                    <a:pt x="1727" y="1182"/>
                    <a:pt x="941" y="2194"/>
                    <a:pt x="119" y="3146"/>
                  </a:cubicBezTo>
                  <a:cubicBezTo>
                    <a:pt x="0" y="3289"/>
                    <a:pt x="24" y="3491"/>
                    <a:pt x="155" y="3599"/>
                  </a:cubicBezTo>
                  <a:cubicBezTo>
                    <a:pt x="214" y="3658"/>
                    <a:pt x="286" y="3682"/>
                    <a:pt x="369" y="3682"/>
                  </a:cubicBezTo>
                  <a:cubicBezTo>
                    <a:pt x="453" y="3682"/>
                    <a:pt x="548" y="3646"/>
                    <a:pt x="607" y="3563"/>
                  </a:cubicBezTo>
                  <a:cubicBezTo>
                    <a:pt x="1453" y="2587"/>
                    <a:pt x="2250" y="1563"/>
                    <a:pt x="2977" y="503"/>
                  </a:cubicBezTo>
                  <a:cubicBezTo>
                    <a:pt x="3084" y="360"/>
                    <a:pt x="3048" y="158"/>
                    <a:pt x="2905" y="62"/>
                  </a:cubicBezTo>
                  <a:cubicBezTo>
                    <a:pt x="2849" y="20"/>
                    <a:pt x="2783" y="0"/>
                    <a:pt x="2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25"/>
            <p:cNvSpPr/>
            <p:nvPr/>
          </p:nvSpPr>
          <p:spPr>
            <a:xfrm>
              <a:off x="5417623" y="1702247"/>
              <a:ext cx="107406" cy="109613"/>
            </a:xfrm>
            <a:custGeom>
              <a:avLst/>
              <a:gdLst/>
              <a:ahLst/>
              <a:cxnLst/>
              <a:rect l="l" t="t" r="r" b="b"/>
              <a:pathLst>
                <a:path w="3358" h="3427" extrusionOk="0">
                  <a:moveTo>
                    <a:pt x="352" y="0"/>
                  </a:moveTo>
                  <a:cubicBezTo>
                    <a:pt x="267" y="0"/>
                    <a:pt x="182" y="36"/>
                    <a:pt x="119" y="105"/>
                  </a:cubicBezTo>
                  <a:cubicBezTo>
                    <a:pt x="0" y="224"/>
                    <a:pt x="0" y="438"/>
                    <a:pt x="131" y="557"/>
                  </a:cubicBezTo>
                  <a:cubicBezTo>
                    <a:pt x="1048" y="1426"/>
                    <a:pt x="1929" y="2355"/>
                    <a:pt x="2763" y="3307"/>
                  </a:cubicBezTo>
                  <a:cubicBezTo>
                    <a:pt x="2822" y="3379"/>
                    <a:pt x="2917" y="3427"/>
                    <a:pt x="3001" y="3427"/>
                  </a:cubicBezTo>
                  <a:cubicBezTo>
                    <a:pt x="3072" y="3427"/>
                    <a:pt x="3155" y="3391"/>
                    <a:pt x="3215" y="3343"/>
                  </a:cubicBezTo>
                  <a:cubicBezTo>
                    <a:pt x="3346" y="3224"/>
                    <a:pt x="3358" y="3022"/>
                    <a:pt x="3251" y="2891"/>
                  </a:cubicBezTo>
                  <a:cubicBezTo>
                    <a:pt x="2405" y="1914"/>
                    <a:pt x="1512" y="974"/>
                    <a:pt x="572" y="93"/>
                  </a:cubicBezTo>
                  <a:cubicBezTo>
                    <a:pt x="509" y="30"/>
                    <a:pt x="431" y="0"/>
                    <a:pt x="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25"/>
            <p:cNvSpPr/>
            <p:nvPr/>
          </p:nvSpPr>
          <p:spPr>
            <a:xfrm>
              <a:off x="5697131" y="2102271"/>
              <a:ext cx="66305" cy="135712"/>
            </a:xfrm>
            <a:custGeom>
              <a:avLst/>
              <a:gdLst/>
              <a:ahLst/>
              <a:cxnLst/>
              <a:rect l="l" t="t" r="r" b="b"/>
              <a:pathLst>
                <a:path w="2073" h="4243" extrusionOk="0">
                  <a:moveTo>
                    <a:pt x="371" y="0"/>
                  </a:moveTo>
                  <a:cubicBezTo>
                    <a:pt x="327" y="0"/>
                    <a:pt x="282" y="9"/>
                    <a:pt x="239" y="28"/>
                  </a:cubicBezTo>
                  <a:cubicBezTo>
                    <a:pt x="72" y="99"/>
                    <a:pt x="1" y="290"/>
                    <a:pt x="72" y="444"/>
                  </a:cubicBezTo>
                  <a:cubicBezTo>
                    <a:pt x="572" y="1611"/>
                    <a:pt x="1024" y="2814"/>
                    <a:pt x="1405" y="4016"/>
                  </a:cubicBezTo>
                  <a:cubicBezTo>
                    <a:pt x="1441" y="4159"/>
                    <a:pt x="1572" y="4243"/>
                    <a:pt x="1703" y="4243"/>
                  </a:cubicBezTo>
                  <a:cubicBezTo>
                    <a:pt x="1739" y="4243"/>
                    <a:pt x="1775" y="4243"/>
                    <a:pt x="1810" y="4231"/>
                  </a:cubicBezTo>
                  <a:cubicBezTo>
                    <a:pt x="1977" y="4171"/>
                    <a:pt x="2072" y="3993"/>
                    <a:pt x="2013" y="3826"/>
                  </a:cubicBezTo>
                  <a:cubicBezTo>
                    <a:pt x="1632" y="2600"/>
                    <a:pt x="1167" y="1373"/>
                    <a:pt x="655" y="194"/>
                  </a:cubicBezTo>
                  <a:cubicBezTo>
                    <a:pt x="611" y="71"/>
                    <a:pt x="496" y="0"/>
                    <a:pt x="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25"/>
            <p:cNvSpPr/>
            <p:nvPr/>
          </p:nvSpPr>
          <p:spPr>
            <a:xfrm>
              <a:off x="5740917" y="2827220"/>
              <a:ext cx="53735" cy="139647"/>
            </a:xfrm>
            <a:custGeom>
              <a:avLst/>
              <a:gdLst/>
              <a:ahLst/>
              <a:cxnLst/>
              <a:rect l="l" t="t" r="r" b="b"/>
              <a:pathLst>
                <a:path w="1680" h="4366" extrusionOk="0">
                  <a:moveTo>
                    <a:pt x="1325" y="1"/>
                  </a:moveTo>
                  <a:cubicBezTo>
                    <a:pt x="1174" y="1"/>
                    <a:pt x="1044" y="102"/>
                    <a:pt x="1013" y="257"/>
                  </a:cubicBezTo>
                  <a:cubicBezTo>
                    <a:pt x="751" y="1496"/>
                    <a:pt x="441" y="2734"/>
                    <a:pt x="60" y="3948"/>
                  </a:cubicBezTo>
                  <a:cubicBezTo>
                    <a:pt x="1" y="4115"/>
                    <a:pt x="96" y="4294"/>
                    <a:pt x="263" y="4353"/>
                  </a:cubicBezTo>
                  <a:cubicBezTo>
                    <a:pt x="298" y="4353"/>
                    <a:pt x="334" y="4365"/>
                    <a:pt x="370" y="4365"/>
                  </a:cubicBezTo>
                  <a:cubicBezTo>
                    <a:pt x="501" y="4365"/>
                    <a:pt x="632" y="4270"/>
                    <a:pt x="667" y="4139"/>
                  </a:cubicBezTo>
                  <a:cubicBezTo>
                    <a:pt x="1060" y="2913"/>
                    <a:pt x="1382" y="1650"/>
                    <a:pt x="1644" y="388"/>
                  </a:cubicBezTo>
                  <a:cubicBezTo>
                    <a:pt x="1680" y="210"/>
                    <a:pt x="1560" y="43"/>
                    <a:pt x="1394" y="7"/>
                  </a:cubicBezTo>
                  <a:cubicBezTo>
                    <a:pt x="1371" y="3"/>
                    <a:pt x="1348" y="1"/>
                    <a:pt x="1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25"/>
            <p:cNvSpPr/>
            <p:nvPr/>
          </p:nvSpPr>
          <p:spPr>
            <a:xfrm>
              <a:off x="5643814" y="3061503"/>
              <a:ext cx="77724" cy="130787"/>
            </a:xfrm>
            <a:custGeom>
              <a:avLst/>
              <a:gdLst/>
              <a:ahLst/>
              <a:cxnLst/>
              <a:rect l="l" t="t" r="r" b="b"/>
              <a:pathLst>
                <a:path w="2430" h="4089" extrusionOk="0">
                  <a:moveTo>
                    <a:pt x="2060" y="1"/>
                  </a:moveTo>
                  <a:cubicBezTo>
                    <a:pt x="1939" y="1"/>
                    <a:pt x="1827" y="72"/>
                    <a:pt x="1775" y="195"/>
                  </a:cubicBezTo>
                  <a:cubicBezTo>
                    <a:pt x="1275" y="1350"/>
                    <a:pt x="703" y="2505"/>
                    <a:pt x="96" y="3612"/>
                  </a:cubicBezTo>
                  <a:cubicBezTo>
                    <a:pt x="1" y="3767"/>
                    <a:pt x="60" y="3958"/>
                    <a:pt x="215" y="4053"/>
                  </a:cubicBezTo>
                  <a:cubicBezTo>
                    <a:pt x="263" y="4077"/>
                    <a:pt x="322" y="4089"/>
                    <a:pt x="370" y="4089"/>
                  </a:cubicBezTo>
                  <a:cubicBezTo>
                    <a:pt x="489" y="4089"/>
                    <a:pt x="596" y="4029"/>
                    <a:pt x="655" y="3922"/>
                  </a:cubicBezTo>
                  <a:cubicBezTo>
                    <a:pt x="1275" y="2803"/>
                    <a:pt x="1858" y="1624"/>
                    <a:pt x="2358" y="445"/>
                  </a:cubicBezTo>
                  <a:cubicBezTo>
                    <a:pt x="2430" y="279"/>
                    <a:pt x="2358" y="100"/>
                    <a:pt x="2191" y="29"/>
                  </a:cubicBezTo>
                  <a:cubicBezTo>
                    <a:pt x="2148" y="10"/>
                    <a:pt x="2103" y="1"/>
                    <a:pt x="2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5"/>
            <p:cNvSpPr/>
            <p:nvPr/>
          </p:nvSpPr>
          <p:spPr>
            <a:xfrm>
              <a:off x="5117549" y="3612619"/>
              <a:ext cx="131011" cy="80442"/>
            </a:xfrm>
            <a:custGeom>
              <a:avLst/>
              <a:gdLst/>
              <a:ahLst/>
              <a:cxnLst/>
              <a:rect l="l" t="t" r="r" b="b"/>
              <a:pathLst>
                <a:path w="4096" h="2515" extrusionOk="0">
                  <a:moveTo>
                    <a:pt x="3727" y="0"/>
                  </a:moveTo>
                  <a:cubicBezTo>
                    <a:pt x="3669" y="0"/>
                    <a:pt x="3611" y="16"/>
                    <a:pt x="3560" y="50"/>
                  </a:cubicBezTo>
                  <a:cubicBezTo>
                    <a:pt x="2489" y="716"/>
                    <a:pt x="1369" y="1336"/>
                    <a:pt x="226" y="1895"/>
                  </a:cubicBezTo>
                  <a:cubicBezTo>
                    <a:pt x="72" y="1978"/>
                    <a:pt x="0" y="2169"/>
                    <a:pt x="84" y="2336"/>
                  </a:cubicBezTo>
                  <a:cubicBezTo>
                    <a:pt x="143" y="2443"/>
                    <a:pt x="250" y="2514"/>
                    <a:pt x="369" y="2514"/>
                  </a:cubicBezTo>
                  <a:cubicBezTo>
                    <a:pt x="417" y="2514"/>
                    <a:pt x="465" y="2502"/>
                    <a:pt x="512" y="2479"/>
                  </a:cubicBezTo>
                  <a:cubicBezTo>
                    <a:pt x="1667" y="1907"/>
                    <a:pt x="2810" y="1276"/>
                    <a:pt x="3894" y="597"/>
                  </a:cubicBezTo>
                  <a:cubicBezTo>
                    <a:pt x="4048" y="502"/>
                    <a:pt x="4096" y="300"/>
                    <a:pt x="4001" y="145"/>
                  </a:cubicBezTo>
                  <a:cubicBezTo>
                    <a:pt x="3939" y="53"/>
                    <a:pt x="3833" y="0"/>
                    <a:pt x="3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7" name="Google Shape;617;p25"/>
          <p:cNvSpPr/>
          <p:nvPr/>
        </p:nvSpPr>
        <p:spPr>
          <a:xfrm>
            <a:off x="3053174" y="2581071"/>
            <a:ext cx="143964" cy="24021"/>
          </a:xfrm>
          <a:custGeom>
            <a:avLst/>
            <a:gdLst/>
            <a:ahLst/>
            <a:cxnLst/>
            <a:rect l="l" t="t" r="r" b="b"/>
            <a:pathLst>
              <a:path w="4501" h="751" extrusionOk="0">
                <a:moveTo>
                  <a:pt x="322" y="0"/>
                </a:moveTo>
                <a:cubicBezTo>
                  <a:pt x="143" y="0"/>
                  <a:pt x="0" y="191"/>
                  <a:pt x="0" y="369"/>
                </a:cubicBezTo>
                <a:cubicBezTo>
                  <a:pt x="0" y="548"/>
                  <a:pt x="143" y="750"/>
                  <a:pt x="322" y="750"/>
                </a:cubicBezTo>
                <a:lnTo>
                  <a:pt x="4179" y="750"/>
                </a:lnTo>
                <a:cubicBezTo>
                  <a:pt x="4358" y="750"/>
                  <a:pt x="4501" y="548"/>
                  <a:pt x="4501" y="369"/>
                </a:cubicBezTo>
                <a:cubicBezTo>
                  <a:pt x="4501" y="191"/>
                  <a:pt x="4358" y="0"/>
                  <a:pt x="4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628;p25">
            <a:extLst>
              <a:ext uri="{FF2B5EF4-FFF2-40B4-BE49-F238E27FC236}">
                <a16:creationId xmlns:a16="http://schemas.microsoft.com/office/drawing/2014/main" id="{55408FFA-22C3-B2AC-DA78-D47212487361}"/>
              </a:ext>
            </a:extLst>
          </p:cNvPr>
          <p:cNvSpPr txBox="1"/>
          <p:nvPr/>
        </p:nvSpPr>
        <p:spPr>
          <a:xfrm>
            <a:off x="3655448" y="231258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a:solidFill>
                  <a:srgbClr val="434343"/>
                </a:solidFill>
                <a:latin typeface="Fira Sans Extra Condensed Medium"/>
                <a:ea typeface="Fira Sans Extra Condensed Medium"/>
                <a:cs typeface="Fira Sans Extra Condensed Medium"/>
                <a:sym typeface="Fira Sans Extra Condensed Medium"/>
              </a:rPr>
              <a:t>VRP</a:t>
            </a:r>
            <a:endParaRPr sz="4400" b="1"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4" name="Espace réservé du numéro de diapositive 7">
            <a:extLst>
              <a:ext uri="{FF2B5EF4-FFF2-40B4-BE49-F238E27FC236}">
                <a16:creationId xmlns:a16="http://schemas.microsoft.com/office/drawing/2014/main" id="{0E40EFF8-0B16-478C-D43D-B1ADF7AFA4D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10</a:t>
            </a:fld>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4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p19"/>
          <p:cNvGrpSpPr/>
          <p:nvPr/>
        </p:nvGrpSpPr>
        <p:grpSpPr>
          <a:xfrm>
            <a:off x="1650925" y="2578007"/>
            <a:ext cx="5842149" cy="2565450"/>
            <a:chOff x="1650925" y="2578007"/>
            <a:chExt cx="5842149" cy="2565450"/>
          </a:xfrm>
        </p:grpSpPr>
        <p:sp>
          <p:nvSpPr>
            <p:cNvPr id="312" name="Google Shape;312;p19"/>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9"/>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9"/>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5" name="Google Shape;315;p19"/>
            <p:cNvGrpSpPr/>
            <p:nvPr/>
          </p:nvGrpSpPr>
          <p:grpSpPr>
            <a:xfrm>
              <a:off x="4430982" y="2804419"/>
              <a:ext cx="282125" cy="2336724"/>
              <a:chOff x="4430982" y="2804419"/>
              <a:chExt cx="282125" cy="2336724"/>
            </a:xfrm>
          </p:grpSpPr>
          <p:sp>
            <p:nvSpPr>
              <p:cNvPr id="316" name="Google Shape;316;p19"/>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9"/>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9"/>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19"/>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 name="Google Shape;243;p17">
            <a:extLst>
              <a:ext uri="{FF2B5EF4-FFF2-40B4-BE49-F238E27FC236}">
                <a16:creationId xmlns:a16="http://schemas.microsoft.com/office/drawing/2014/main" id="{93A025C3-FF84-5967-F1C7-B4B6F8F1EA0C}"/>
              </a:ext>
            </a:extLst>
          </p:cNvPr>
          <p:cNvSpPr txBox="1">
            <a:spLocks noGrp="1"/>
          </p:cNvSpPr>
          <p:nvPr>
            <p:ph type="title"/>
          </p:nvPr>
        </p:nvSpPr>
        <p:spPr>
          <a:xfrm>
            <a:off x="3506983" y="1617549"/>
            <a:ext cx="2130032" cy="554827"/>
          </a:xfrm>
          <a:prstGeom prst="rect">
            <a:avLst/>
          </a:prstGeom>
        </p:spPr>
        <p:txBody>
          <a:bodyPr spcFirstLastPara="1" wrap="square" lIns="91425" tIns="91425" rIns="91425" bIns="91425" anchor="ctr" anchorCtr="0">
            <a:noAutofit/>
          </a:bodyPr>
          <a:lstStyle/>
          <a:p>
            <a:pPr lvl="1" algn="ctr"/>
            <a:r>
              <a:rPr lang="en-US" sz="2000" dirty="0">
                <a:solidFill>
                  <a:srgbClr val="434343"/>
                </a:solidFill>
                <a:latin typeface="Fira Sans Extra Condensed Medium"/>
                <a:ea typeface="Fira Sans Extra Condensed Medium"/>
                <a:cs typeface="Fira Sans Extra Condensed Medium"/>
                <a:sym typeface="Fira Sans Extra Condensed Medium"/>
              </a:rPr>
              <a:t>Formulation</a:t>
            </a:r>
            <a:br>
              <a:rPr lang="en-US" sz="2000" dirty="0">
                <a:solidFill>
                  <a:srgbClr val="434343"/>
                </a:solidFill>
                <a:latin typeface="Fira Sans Extra Condensed Medium"/>
                <a:ea typeface="Fira Sans Extra Condensed Medium"/>
                <a:cs typeface="Fira Sans Extra Condensed Medium"/>
                <a:sym typeface="Fira Sans Extra Condensed Medium"/>
              </a:rPr>
            </a:br>
            <a:r>
              <a:rPr lang="en-US" sz="2000" dirty="0">
                <a:solidFill>
                  <a:srgbClr val="434343"/>
                </a:solidFill>
                <a:latin typeface="Fira Sans Extra Condensed Medium"/>
                <a:ea typeface="Fira Sans Extra Condensed Medium"/>
                <a:cs typeface="Fira Sans Extra Condensed Medium"/>
                <a:sym typeface="Fira Sans Extra Condensed Medium"/>
              </a:rPr>
              <a:t>&amp;</a:t>
            </a:r>
            <a:br>
              <a:rPr lang="en-US" sz="2000" dirty="0">
                <a:solidFill>
                  <a:srgbClr val="434343"/>
                </a:solidFill>
                <a:latin typeface="Fira Sans Extra Condensed Medium"/>
                <a:ea typeface="Fira Sans Extra Condensed Medium"/>
                <a:cs typeface="Fira Sans Extra Condensed Medium"/>
                <a:sym typeface="Fira Sans Extra Condensed Medium"/>
              </a:rPr>
            </a:br>
            <a:r>
              <a:rPr lang="en-US" sz="2000" dirty="0" err="1">
                <a:solidFill>
                  <a:srgbClr val="434343"/>
                </a:solidFill>
                <a:latin typeface="Fira Sans Extra Condensed Medium"/>
                <a:ea typeface="Fira Sans Extra Condensed Medium"/>
                <a:cs typeface="Fira Sans Extra Condensed Medium"/>
                <a:sym typeface="Fira Sans Extra Condensed Medium"/>
              </a:rPr>
              <a:t>Méthodes</a:t>
            </a:r>
            <a:r>
              <a:rPr lang="en-US" sz="2000" dirty="0">
                <a:solidFill>
                  <a:srgbClr val="434343"/>
                </a:solidFill>
                <a:latin typeface="Fira Sans Extra Condensed Medium"/>
                <a:ea typeface="Fira Sans Extra Condensed Medium"/>
                <a:cs typeface="Fira Sans Extra Condensed Medium"/>
                <a:sym typeface="Fira Sans Extra Condensed Medium"/>
              </a:rPr>
              <a:t> de</a:t>
            </a:r>
            <a:br>
              <a:rPr lang="en-US" sz="2000" dirty="0">
                <a:solidFill>
                  <a:srgbClr val="434343"/>
                </a:solidFill>
                <a:latin typeface="Fira Sans Extra Condensed Medium"/>
                <a:ea typeface="Fira Sans Extra Condensed Medium"/>
                <a:cs typeface="Fira Sans Extra Condensed Medium"/>
                <a:sym typeface="Fira Sans Extra Condensed Medium"/>
              </a:rPr>
            </a:br>
            <a:r>
              <a:rPr lang="en-US" sz="2000" dirty="0" err="1">
                <a:solidFill>
                  <a:srgbClr val="434343"/>
                </a:solidFill>
                <a:latin typeface="Fira Sans Extra Condensed Medium"/>
                <a:ea typeface="Fira Sans Extra Condensed Medium"/>
                <a:cs typeface="Fira Sans Extra Condensed Medium"/>
                <a:sym typeface="Fira Sans Extra Condensed Medium"/>
              </a:rPr>
              <a:t>Résolution</a:t>
            </a:r>
            <a:r>
              <a:rPr lang="en-US" sz="2000" dirty="0">
                <a:solidFill>
                  <a:srgbClr val="434343"/>
                </a:solidFill>
                <a:latin typeface="Fira Sans Extra Condensed Medium"/>
                <a:ea typeface="Fira Sans Extra Condensed Medium"/>
                <a:cs typeface="Fira Sans Extra Condensed Medium"/>
                <a:sym typeface="Fira Sans Extra Condensed Medium"/>
              </a:rPr>
              <a:t/>
            </a:r>
            <a:br>
              <a:rPr lang="en-US" sz="2000" dirty="0">
                <a:solidFill>
                  <a:srgbClr val="434343"/>
                </a:solidFill>
                <a:latin typeface="Fira Sans Extra Condensed Medium"/>
                <a:ea typeface="Fira Sans Extra Condensed Medium"/>
                <a:cs typeface="Fira Sans Extra Condensed Medium"/>
                <a:sym typeface="Fira Sans Extra Condensed Medium"/>
              </a:rPr>
            </a:br>
            <a:r>
              <a:rPr lang="en-US" sz="2000" dirty="0">
                <a:solidFill>
                  <a:srgbClr val="434343"/>
                </a:solidFill>
                <a:latin typeface="Fira Sans Extra Condensed Medium"/>
                <a:ea typeface="Fira Sans Extra Condensed Medium"/>
                <a:cs typeface="Fira Sans Extra Condensed Medium"/>
                <a:sym typeface="Fira Sans Extra Condensed Medium"/>
              </a:rPr>
              <a:t/>
            </a:r>
            <a:br>
              <a:rPr lang="en-US" sz="2000" dirty="0">
                <a:solidFill>
                  <a:srgbClr val="434343"/>
                </a:solidFill>
                <a:latin typeface="Fira Sans Extra Condensed Medium"/>
                <a:ea typeface="Fira Sans Extra Condensed Medium"/>
                <a:cs typeface="Fira Sans Extra Condensed Medium"/>
                <a:sym typeface="Fira Sans Extra Condensed Medium"/>
              </a:rPr>
            </a:br>
            <a:endParaRPr sz="2000" dirty="0"/>
          </a:p>
        </p:txBody>
      </p:sp>
      <p:sp>
        <p:nvSpPr>
          <p:cNvPr id="4" name="Google Shape;549;p24">
            <a:extLst>
              <a:ext uri="{FF2B5EF4-FFF2-40B4-BE49-F238E27FC236}">
                <a16:creationId xmlns:a16="http://schemas.microsoft.com/office/drawing/2014/main" id="{58333F68-98EB-3DA7-BAD3-A0DBAE8F1A00}"/>
              </a:ext>
            </a:extLst>
          </p:cNvPr>
          <p:cNvSpPr/>
          <p:nvPr/>
        </p:nvSpPr>
        <p:spPr>
          <a:xfrm>
            <a:off x="4286234" y="2224664"/>
            <a:ext cx="606056" cy="1022693"/>
          </a:xfrm>
          <a:custGeom>
            <a:avLst/>
            <a:gdLst/>
            <a:ahLst/>
            <a:cxnLst/>
            <a:rect l="l" t="t" r="r" b="b"/>
            <a:pathLst>
              <a:path w="19658" h="33172" extrusionOk="0">
                <a:moveTo>
                  <a:pt x="9835" y="1"/>
                </a:moveTo>
                <a:cubicBezTo>
                  <a:pt x="4406" y="1"/>
                  <a:pt x="1" y="4394"/>
                  <a:pt x="1" y="9823"/>
                </a:cubicBezTo>
                <a:cubicBezTo>
                  <a:pt x="1" y="14598"/>
                  <a:pt x="3394" y="18610"/>
                  <a:pt x="7906" y="19503"/>
                </a:cubicBezTo>
                <a:lnTo>
                  <a:pt x="9407" y="33172"/>
                </a:lnTo>
                <a:lnTo>
                  <a:pt x="10252" y="33172"/>
                </a:lnTo>
                <a:lnTo>
                  <a:pt x="11752" y="19503"/>
                </a:lnTo>
                <a:cubicBezTo>
                  <a:pt x="16265" y="18610"/>
                  <a:pt x="19658" y="14598"/>
                  <a:pt x="19658" y="9823"/>
                </a:cubicBezTo>
                <a:cubicBezTo>
                  <a:pt x="19658" y="4394"/>
                  <a:pt x="15253" y="1"/>
                  <a:pt x="9835" y="1"/>
                </a:cubicBezTo>
                <a:close/>
              </a:path>
            </a:pathLst>
          </a:custGeom>
          <a:solidFill>
            <a:schemeClr val="accent2"/>
          </a:solidFill>
          <a:ln>
            <a:noFill/>
          </a:ln>
        </p:spPr>
        <p:txBody>
          <a:bodyPr spcFirstLastPara="1" wrap="square" lIns="91425" tIns="137150" rIns="91425" bIns="91425" anchor="t" anchorCtr="0">
            <a:noAutofit/>
          </a:bodyPr>
          <a:lstStyle/>
          <a:p>
            <a:pPr marL="0" lvl="0" indent="0" algn="ctr" rtl="0">
              <a:spcBef>
                <a:spcPts val="0"/>
              </a:spcBef>
              <a:spcAft>
                <a:spcPts val="0"/>
              </a:spcAft>
              <a:buNone/>
            </a:pPr>
            <a:r>
              <a:rPr lang="en" sz="2200" dirty="0">
                <a:solidFill>
                  <a:srgbClr val="FFFFFF"/>
                </a:solidFill>
                <a:latin typeface="Fira Sans Extra Condensed"/>
                <a:ea typeface="Fira Sans Extra Condensed"/>
                <a:cs typeface="Fira Sans Extra Condensed"/>
                <a:sym typeface="Fira Sans Extra Condensed"/>
              </a:rPr>
              <a:t>02</a:t>
            </a:r>
            <a:endParaRPr sz="2200" dirty="0">
              <a:solidFill>
                <a:srgbClr val="FFFFFF"/>
              </a:solidFill>
              <a:latin typeface="Fira Sans Extra Condensed"/>
              <a:ea typeface="Fira Sans Extra Condensed"/>
              <a:cs typeface="Fira Sans Extra Condensed"/>
              <a:sym typeface="Fira Sans Extra Condensed"/>
            </a:endParaRPr>
          </a:p>
        </p:txBody>
      </p:sp>
      <p:sp>
        <p:nvSpPr>
          <p:cNvPr id="6" name="Espace réservé du numéro de diapositive 7">
            <a:extLst>
              <a:ext uri="{FF2B5EF4-FFF2-40B4-BE49-F238E27FC236}">
                <a16:creationId xmlns:a16="http://schemas.microsoft.com/office/drawing/2014/main" id="{2AE57FDB-CBA9-2514-CC12-F6247C7F42DF}"/>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11</a:t>
            </a:fld>
            <a:endParaRPr lang="fr-CA" dirty="0"/>
          </a:p>
        </p:txBody>
      </p:sp>
    </p:spTree>
    <p:extLst>
      <p:ext uri="{BB962C8B-B14F-4D97-AF65-F5344CB8AC3E}">
        <p14:creationId xmlns:p14="http://schemas.microsoft.com/office/powerpoint/2010/main" val="158206645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154;p34">
            <a:extLst>
              <a:ext uri="{FF2B5EF4-FFF2-40B4-BE49-F238E27FC236}">
                <a16:creationId xmlns:a16="http://schemas.microsoft.com/office/drawing/2014/main" id="{ED35C887-546C-DD2B-B4FE-AC5059CE4B81}"/>
              </a:ext>
            </a:extLst>
          </p:cNvPr>
          <p:cNvGrpSpPr/>
          <p:nvPr/>
        </p:nvGrpSpPr>
        <p:grpSpPr>
          <a:xfrm>
            <a:off x="3191488" y="1266474"/>
            <a:ext cx="2761025" cy="3900274"/>
            <a:chOff x="3191506" y="1243225"/>
            <a:chExt cx="2761025" cy="3900274"/>
          </a:xfrm>
        </p:grpSpPr>
        <p:sp>
          <p:nvSpPr>
            <p:cNvPr id="3" name="Google Shape;1155;p34">
              <a:extLst>
                <a:ext uri="{FF2B5EF4-FFF2-40B4-BE49-F238E27FC236}">
                  <a16:creationId xmlns:a16="http://schemas.microsoft.com/office/drawing/2014/main" id="{BCA6FE47-87BE-A119-FF32-964E592769C3}"/>
                </a:ext>
              </a:extLst>
            </p:cNvPr>
            <p:cNvSpPr/>
            <p:nvPr/>
          </p:nvSpPr>
          <p:spPr>
            <a:xfrm>
              <a:off x="3191506" y="1243225"/>
              <a:ext cx="2761025" cy="3900230"/>
            </a:xfrm>
            <a:custGeom>
              <a:avLst/>
              <a:gdLst/>
              <a:ahLst/>
              <a:cxnLst/>
              <a:rect l="l" t="t" r="r" b="b"/>
              <a:pathLst>
                <a:path w="103681" h="146460" extrusionOk="0">
                  <a:moveTo>
                    <a:pt x="100049" y="81511"/>
                  </a:moveTo>
                  <a:cubicBezTo>
                    <a:pt x="97823" y="79284"/>
                    <a:pt x="94715" y="77844"/>
                    <a:pt x="91322" y="77844"/>
                  </a:cubicBezTo>
                  <a:lnTo>
                    <a:pt x="12324" y="77844"/>
                  </a:lnTo>
                  <a:cubicBezTo>
                    <a:pt x="11955" y="77844"/>
                    <a:pt x="11586" y="77713"/>
                    <a:pt x="11324" y="77451"/>
                  </a:cubicBezTo>
                  <a:cubicBezTo>
                    <a:pt x="11050" y="77189"/>
                    <a:pt x="10895" y="76856"/>
                    <a:pt x="10895" y="76463"/>
                  </a:cubicBezTo>
                  <a:cubicBezTo>
                    <a:pt x="10895" y="76058"/>
                    <a:pt x="11050" y="75713"/>
                    <a:pt x="11324" y="75451"/>
                  </a:cubicBezTo>
                  <a:cubicBezTo>
                    <a:pt x="11586" y="75189"/>
                    <a:pt x="11955" y="75022"/>
                    <a:pt x="12324" y="75022"/>
                  </a:cubicBezTo>
                  <a:lnTo>
                    <a:pt x="78844" y="75022"/>
                  </a:lnTo>
                  <a:cubicBezTo>
                    <a:pt x="82237" y="75022"/>
                    <a:pt x="85309" y="73629"/>
                    <a:pt x="87560" y="71402"/>
                  </a:cubicBezTo>
                  <a:cubicBezTo>
                    <a:pt x="89786" y="69176"/>
                    <a:pt x="91167" y="66080"/>
                    <a:pt x="91167" y="62687"/>
                  </a:cubicBezTo>
                  <a:cubicBezTo>
                    <a:pt x="91167" y="59294"/>
                    <a:pt x="89786" y="56186"/>
                    <a:pt x="87560" y="53960"/>
                  </a:cubicBezTo>
                  <a:cubicBezTo>
                    <a:pt x="85309" y="51710"/>
                    <a:pt x="82237" y="50317"/>
                    <a:pt x="78844" y="50317"/>
                  </a:cubicBezTo>
                  <a:lnTo>
                    <a:pt x="41375" y="50317"/>
                  </a:lnTo>
                  <a:cubicBezTo>
                    <a:pt x="40970" y="50317"/>
                    <a:pt x="40601" y="50174"/>
                    <a:pt x="40339" y="49900"/>
                  </a:cubicBezTo>
                  <a:cubicBezTo>
                    <a:pt x="40101" y="49638"/>
                    <a:pt x="39911" y="49269"/>
                    <a:pt x="39911" y="48900"/>
                  </a:cubicBezTo>
                  <a:cubicBezTo>
                    <a:pt x="39911" y="48507"/>
                    <a:pt x="40101" y="48162"/>
                    <a:pt x="40339" y="47923"/>
                  </a:cubicBezTo>
                  <a:cubicBezTo>
                    <a:pt x="40601" y="47650"/>
                    <a:pt x="40970" y="47483"/>
                    <a:pt x="41375" y="47483"/>
                  </a:cubicBezTo>
                  <a:lnTo>
                    <a:pt x="53853" y="47483"/>
                  </a:lnTo>
                  <a:cubicBezTo>
                    <a:pt x="57246" y="47483"/>
                    <a:pt x="60389" y="46090"/>
                    <a:pt x="62616" y="43863"/>
                  </a:cubicBezTo>
                  <a:cubicBezTo>
                    <a:pt x="64831" y="41613"/>
                    <a:pt x="66271" y="38517"/>
                    <a:pt x="66271" y="35124"/>
                  </a:cubicBezTo>
                  <a:lnTo>
                    <a:pt x="66271" y="13705"/>
                  </a:lnTo>
                  <a:lnTo>
                    <a:pt x="70605" y="13705"/>
                  </a:lnTo>
                  <a:lnTo>
                    <a:pt x="60747" y="1"/>
                  </a:lnTo>
                  <a:lnTo>
                    <a:pt x="50888" y="13705"/>
                  </a:lnTo>
                  <a:lnTo>
                    <a:pt x="55270" y="13705"/>
                  </a:lnTo>
                  <a:lnTo>
                    <a:pt x="55270" y="35124"/>
                  </a:lnTo>
                  <a:cubicBezTo>
                    <a:pt x="55270" y="35505"/>
                    <a:pt x="55115" y="35898"/>
                    <a:pt x="54853" y="36172"/>
                  </a:cubicBezTo>
                  <a:cubicBezTo>
                    <a:pt x="54591" y="36434"/>
                    <a:pt x="54258" y="36624"/>
                    <a:pt x="53853" y="36624"/>
                  </a:cubicBezTo>
                  <a:lnTo>
                    <a:pt x="41375" y="36624"/>
                  </a:lnTo>
                  <a:cubicBezTo>
                    <a:pt x="37958" y="36624"/>
                    <a:pt x="34874" y="37970"/>
                    <a:pt x="32660" y="40220"/>
                  </a:cubicBezTo>
                  <a:cubicBezTo>
                    <a:pt x="30398" y="42447"/>
                    <a:pt x="29028" y="45506"/>
                    <a:pt x="29028" y="48924"/>
                  </a:cubicBezTo>
                  <a:cubicBezTo>
                    <a:pt x="29028" y="52317"/>
                    <a:pt x="30398" y="55389"/>
                    <a:pt x="32660" y="57615"/>
                  </a:cubicBezTo>
                  <a:cubicBezTo>
                    <a:pt x="34874" y="59842"/>
                    <a:pt x="37958" y="61175"/>
                    <a:pt x="41375" y="61175"/>
                  </a:cubicBezTo>
                  <a:lnTo>
                    <a:pt x="78844" y="61175"/>
                  </a:lnTo>
                  <a:cubicBezTo>
                    <a:pt x="79213" y="61175"/>
                    <a:pt x="79582" y="61389"/>
                    <a:pt x="79856" y="61651"/>
                  </a:cubicBezTo>
                  <a:cubicBezTo>
                    <a:pt x="80118" y="61925"/>
                    <a:pt x="80273" y="62282"/>
                    <a:pt x="80273" y="62675"/>
                  </a:cubicBezTo>
                  <a:cubicBezTo>
                    <a:pt x="80273" y="63080"/>
                    <a:pt x="80118" y="63449"/>
                    <a:pt x="79856" y="63711"/>
                  </a:cubicBezTo>
                  <a:cubicBezTo>
                    <a:pt x="79582" y="63973"/>
                    <a:pt x="79213" y="64163"/>
                    <a:pt x="78844" y="64163"/>
                  </a:cubicBezTo>
                  <a:lnTo>
                    <a:pt x="12324" y="64163"/>
                  </a:lnTo>
                  <a:cubicBezTo>
                    <a:pt x="8931" y="64163"/>
                    <a:pt x="5859" y="65545"/>
                    <a:pt x="3609" y="67771"/>
                  </a:cubicBezTo>
                  <a:cubicBezTo>
                    <a:pt x="1382" y="69998"/>
                    <a:pt x="1" y="73093"/>
                    <a:pt x="1" y="76475"/>
                  </a:cubicBezTo>
                  <a:cubicBezTo>
                    <a:pt x="1" y="79868"/>
                    <a:pt x="1382" y="82987"/>
                    <a:pt x="3609" y="85214"/>
                  </a:cubicBezTo>
                  <a:cubicBezTo>
                    <a:pt x="5859" y="87440"/>
                    <a:pt x="8931" y="88857"/>
                    <a:pt x="12324" y="88857"/>
                  </a:cubicBezTo>
                  <a:lnTo>
                    <a:pt x="91322" y="88857"/>
                  </a:lnTo>
                  <a:cubicBezTo>
                    <a:pt x="91727" y="88857"/>
                    <a:pt x="92072" y="89000"/>
                    <a:pt x="92334" y="89262"/>
                  </a:cubicBezTo>
                  <a:cubicBezTo>
                    <a:pt x="92596" y="89536"/>
                    <a:pt x="92763" y="89869"/>
                    <a:pt x="92763" y="90262"/>
                  </a:cubicBezTo>
                  <a:cubicBezTo>
                    <a:pt x="92763" y="90655"/>
                    <a:pt x="92596" y="91000"/>
                    <a:pt x="92334" y="91262"/>
                  </a:cubicBezTo>
                  <a:cubicBezTo>
                    <a:pt x="92072" y="91536"/>
                    <a:pt x="91727" y="91691"/>
                    <a:pt x="91322" y="91691"/>
                  </a:cubicBezTo>
                  <a:lnTo>
                    <a:pt x="28862" y="91691"/>
                  </a:lnTo>
                  <a:cubicBezTo>
                    <a:pt x="25468" y="91691"/>
                    <a:pt x="22397" y="93096"/>
                    <a:pt x="20146" y="95322"/>
                  </a:cubicBezTo>
                  <a:cubicBezTo>
                    <a:pt x="17920" y="97549"/>
                    <a:pt x="16539" y="100644"/>
                    <a:pt x="16539" y="104037"/>
                  </a:cubicBezTo>
                  <a:cubicBezTo>
                    <a:pt x="16539" y="107431"/>
                    <a:pt x="17920" y="110538"/>
                    <a:pt x="20146" y="112753"/>
                  </a:cubicBezTo>
                  <a:cubicBezTo>
                    <a:pt x="22397" y="114979"/>
                    <a:pt x="25468" y="116396"/>
                    <a:pt x="28862" y="116396"/>
                  </a:cubicBezTo>
                  <a:lnTo>
                    <a:pt x="66343" y="116396"/>
                  </a:lnTo>
                  <a:cubicBezTo>
                    <a:pt x="66736" y="116396"/>
                    <a:pt x="67105" y="116551"/>
                    <a:pt x="67367" y="116813"/>
                  </a:cubicBezTo>
                  <a:cubicBezTo>
                    <a:pt x="67605" y="117075"/>
                    <a:pt x="67795" y="117420"/>
                    <a:pt x="67795" y="117813"/>
                  </a:cubicBezTo>
                  <a:cubicBezTo>
                    <a:pt x="67795" y="118218"/>
                    <a:pt x="67605" y="118551"/>
                    <a:pt x="67367" y="118813"/>
                  </a:cubicBezTo>
                  <a:cubicBezTo>
                    <a:pt x="67105" y="119075"/>
                    <a:pt x="66736" y="119218"/>
                    <a:pt x="66343" y="119218"/>
                  </a:cubicBezTo>
                  <a:lnTo>
                    <a:pt x="53853" y="119218"/>
                  </a:lnTo>
                  <a:cubicBezTo>
                    <a:pt x="50460" y="119218"/>
                    <a:pt x="47400" y="120635"/>
                    <a:pt x="45173" y="122861"/>
                  </a:cubicBezTo>
                  <a:cubicBezTo>
                    <a:pt x="42947" y="125088"/>
                    <a:pt x="41578" y="128195"/>
                    <a:pt x="41578" y="131588"/>
                  </a:cubicBezTo>
                  <a:lnTo>
                    <a:pt x="41578" y="146459"/>
                  </a:lnTo>
                  <a:lnTo>
                    <a:pt x="52436" y="146459"/>
                  </a:lnTo>
                  <a:lnTo>
                    <a:pt x="52436" y="131588"/>
                  </a:lnTo>
                  <a:cubicBezTo>
                    <a:pt x="52436" y="131196"/>
                    <a:pt x="52591" y="130815"/>
                    <a:pt x="52853" y="130553"/>
                  </a:cubicBezTo>
                  <a:cubicBezTo>
                    <a:pt x="53115" y="130279"/>
                    <a:pt x="53460" y="130088"/>
                    <a:pt x="53853" y="130088"/>
                  </a:cubicBezTo>
                  <a:lnTo>
                    <a:pt x="66343" y="130088"/>
                  </a:lnTo>
                  <a:cubicBezTo>
                    <a:pt x="69760" y="130088"/>
                    <a:pt x="72832" y="128719"/>
                    <a:pt x="75058" y="126493"/>
                  </a:cubicBezTo>
                  <a:cubicBezTo>
                    <a:pt x="77308" y="124266"/>
                    <a:pt x="78689" y="121182"/>
                    <a:pt x="78689" y="117789"/>
                  </a:cubicBezTo>
                  <a:cubicBezTo>
                    <a:pt x="78689" y="114396"/>
                    <a:pt x="77308" y="111348"/>
                    <a:pt x="75058" y="109121"/>
                  </a:cubicBezTo>
                  <a:cubicBezTo>
                    <a:pt x="72832" y="106895"/>
                    <a:pt x="69760" y="105526"/>
                    <a:pt x="66343" y="105526"/>
                  </a:cubicBezTo>
                  <a:lnTo>
                    <a:pt x="28862" y="105526"/>
                  </a:lnTo>
                  <a:cubicBezTo>
                    <a:pt x="28493" y="105526"/>
                    <a:pt x="28124" y="105335"/>
                    <a:pt x="27862" y="105073"/>
                  </a:cubicBezTo>
                  <a:cubicBezTo>
                    <a:pt x="27588" y="104811"/>
                    <a:pt x="27433" y="104442"/>
                    <a:pt x="27433" y="104049"/>
                  </a:cubicBezTo>
                  <a:cubicBezTo>
                    <a:pt x="27433" y="103656"/>
                    <a:pt x="27588" y="103275"/>
                    <a:pt x="27862" y="103014"/>
                  </a:cubicBezTo>
                  <a:cubicBezTo>
                    <a:pt x="28124" y="102740"/>
                    <a:pt x="28493" y="102549"/>
                    <a:pt x="28862" y="102549"/>
                  </a:cubicBezTo>
                  <a:lnTo>
                    <a:pt x="91322" y="102549"/>
                  </a:lnTo>
                  <a:cubicBezTo>
                    <a:pt x="94715" y="102549"/>
                    <a:pt x="97823" y="101168"/>
                    <a:pt x="100049" y="98942"/>
                  </a:cubicBezTo>
                  <a:cubicBezTo>
                    <a:pt x="102276" y="96715"/>
                    <a:pt x="103681" y="93619"/>
                    <a:pt x="103681" y="90226"/>
                  </a:cubicBezTo>
                  <a:cubicBezTo>
                    <a:pt x="103681" y="86833"/>
                    <a:pt x="102276" y="83737"/>
                    <a:pt x="100049" y="815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56;p34">
              <a:extLst>
                <a:ext uri="{FF2B5EF4-FFF2-40B4-BE49-F238E27FC236}">
                  <a16:creationId xmlns:a16="http://schemas.microsoft.com/office/drawing/2014/main" id="{82A440AB-16EE-8765-CCF3-B5B7286B9D2B}"/>
                </a:ext>
              </a:extLst>
            </p:cNvPr>
            <p:cNvSpPr/>
            <p:nvPr/>
          </p:nvSpPr>
          <p:spPr>
            <a:xfrm>
              <a:off x="4235621" y="2350114"/>
              <a:ext cx="74857" cy="31104"/>
            </a:xfrm>
            <a:custGeom>
              <a:avLst/>
              <a:gdLst/>
              <a:ahLst/>
              <a:cxnLst/>
              <a:rect l="l" t="t" r="r" b="b"/>
              <a:pathLst>
                <a:path w="2811" h="1168" extrusionOk="0">
                  <a:moveTo>
                    <a:pt x="2810" y="905"/>
                  </a:moveTo>
                  <a:lnTo>
                    <a:pt x="2810" y="0"/>
                  </a:lnTo>
                  <a:cubicBezTo>
                    <a:pt x="1774" y="0"/>
                    <a:pt x="977" y="0"/>
                    <a:pt x="0" y="322"/>
                  </a:cubicBezTo>
                  <a:lnTo>
                    <a:pt x="250" y="1167"/>
                  </a:lnTo>
                  <a:cubicBezTo>
                    <a:pt x="1179" y="905"/>
                    <a:pt x="1917" y="905"/>
                    <a:pt x="2810" y="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57;p34">
              <a:extLst>
                <a:ext uri="{FF2B5EF4-FFF2-40B4-BE49-F238E27FC236}">
                  <a16:creationId xmlns:a16="http://schemas.microsoft.com/office/drawing/2014/main" id="{EC8596B2-1C78-7E0E-8E76-ACFBD0EB7D42}"/>
                </a:ext>
              </a:extLst>
            </p:cNvPr>
            <p:cNvSpPr/>
            <p:nvPr/>
          </p:nvSpPr>
          <p:spPr>
            <a:xfrm>
              <a:off x="4358013" y="2349155"/>
              <a:ext cx="75469" cy="23807"/>
            </a:xfrm>
            <a:custGeom>
              <a:avLst/>
              <a:gdLst/>
              <a:ahLst/>
              <a:cxnLst/>
              <a:rect l="l" t="t" r="r" b="b"/>
              <a:pathLst>
                <a:path w="2834" h="894" extrusionOk="0">
                  <a:moveTo>
                    <a:pt x="0" y="1"/>
                  </a:moveTo>
                  <a:lnTo>
                    <a:pt x="2834" y="1"/>
                  </a:lnTo>
                  <a:lnTo>
                    <a:pt x="2834"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58;p34">
              <a:extLst>
                <a:ext uri="{FF2B5EF4-FFF2-40B4-BE49-F238E27FC236}">
                  <a16:creationId xmlns:a16="http://schemas.microsoft.com/office/drawing/2014/main" id="{07C04743-50E8-0E4D-26A8-3A73E673B9BF}"/>
                </a:ext>
              </a:extLst>
            </p:cNvPr>
            <p:cNvSpPr/>
            <p:nvPr/>
          </p:nvSpPr>
          <p:spPr>
            <a:xfrm>
              <a:off x="4005430" y="3082527"/>
              <a:ext cx="75176" cy="23807"/>
            </a:xfrm>
            <a:custGeom>
              <a:avLst/>
              <a:gdLst/>
              <a:ahLst/>
              <a:cxnLst/>
              <a:rect l="l" t="t" r="r" b="b"/>
              <a:pathLst>
                <a:path w="2823"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9;p34">
              <a:extLst>
                <a:ext uri="{FF2B5EF4-FFF2-40B4-BE49-F238E27FC236}">
                  <a16:creationId xmlns:a16="http://schemas.microsoft.com/office/drawing/2014/main" id="{4B664EC1-EBD1-EAE0-57AE-BA45C1D265E4}"/>
                </a:ext>
              </a:extLst>
            </p:cNvPr>
            <p:cNvSpPr/>
            <p:nvPr/>
          </p:nvSpPr>
          <p:spPr>
            <a:xfrm>
              <a:off x="4481017" y="2349155"/>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60;p34">
              <a:extLst>
                <a:ext uri="{FF2B5EF4-FFF2-40B4-BE49-F238E27FC236}">
                  <a16:creationId xmlns:a16="http://schemas.microsoft.com/office/drawing/2014/main" id="{67E6C8F4-E1BA-5CD2-28B5-F16DCC7A731D}"/>
                </a:ext>
              </a:extLst>
            </p:cNvPr>
            <p:cNvSpPr/>
            <p:nvPr/>
          </p:nvSpPr>
          <p:spPr>
            <a:xfrm>
              <a:off x="4133840" y="2379913"/>
              <a:ext cx="68519" cy="66309"/>
            </a:xfrm>
            <a:custGeom>
              <a:avLst/>
              <a:gdLst/>
              <a:ahLst/>
              <a:cxnLst/>
              <a:rect l="l" t="t" r="r" b="b"/>
              <a:pathLst>
                <a:path w="2573" h="2490" extrusionOk="0">
                  <a:moveTo>
                    <a:pt x="2572" y="763"/>
                  </a:moveTo>
                  <a:lnTo>
                    <a:pt x="2096" y="1"/>
                  </a:lnTo>
                  <a:cubicBezTo>
                    <a:pt x="1274" y="525"/>
                    <a:pt x="560" y="1191"/>
                    <a:pt x="0" y="1989"/>
                  </a:cubicBezTo>
                  <a:lnTo>
                    <a:pt x="739" y="2489"/>
                  </a:lnTo>
                  <a:cubicBezTo>
                    <a:pt x="1215" y="1799"/>
                    <a:pt x="1858" y="1215"/>
                    <a:pt x="2572" y="7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1;p34">
              <a:extLst>
                <a:ext uri="{FF2B5EF4-FFF2-40B4-BE49-F238E27FC236}">
                  <a16:creationId xmlns:a16="http://schemas.microsoft.com/office/drawing/2014/main" id="{34890470-65E3-7E2D-42AA-890F6D27B3C2}"/>
                </a:ext>
              </a:extLst>
            </p:cNvPr>
            <p:cNvSpPr/>
            <p:nvPr/>
          </p:nvSpPr>
          <p:spPr>
            <a:xfrm>
              <a:off x="4096425" y="2477886"/>
              <a:ext cx="35205" cy="75496"/>
            </a:xfrm>
            <a:custGeom>
              <a:avLst/>
              <a:gdLst/>
              <a:ahLst/>
              <a:cxnLst/>
              <a:rect l="l" t="t" r="r" b="b"/>
              <a:pathLst>
                <a:path w="1322" h="2835" extrusionOk="0">
                  <a:moveTo>
                    <a:pt x="893" y="2549"/>
                  </a:moveTo>
                  <a:cubicBezTo>
                    <a:pt x="893" y="1775"/>
                    <a:pt x="1060" y="1037"/>
                    <a:pt x="1322" y="322"/>
                  </a:cubicBezTo>
                  <a:lnTo>
                    <a:pt x="465" y="1"/>
                  </a:lnTo>
                  <a:cubicBezTo>
                    <a:pt x="143" y="822"/>
                    <a:pt x="0" y="1644"/>
                    <a:pt x="0" y="2549"/>
                  </a:cubicBezTo>
                  <a:lnTo>
                    <a:pt x="0" y="2834"/>
                  </a:lnTo>
                  <a:lnTo>
                    <a:pt x="893" y="28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2;p34">
              <a:extLst>
                <a:ext uri="{FF2B5EF4-FFF2-40B4-BE49-F238E27FC236}">
                  <a16:creationId xmlns:a16="http://schemas.microsoft.com/office/drawing/2014/main" id="{868EAF83-008A-9A25-2E80-E8DD8E50027C}"/>
                </a:ext>
              </a:extLst>
            </p:cNvPr>
            <p:cNvSpPr/>
            <p:nvPr/>
          </p:nvSpPr>
          <p:spPr>
            <a:xfrm>
              <a:off x="4710889" y="2282579"/>
              <a:ext cx="70090" cy="65670"/>
            </a:xfrm>
            <a:custGeom>
              <a:avLst/>
              <a:gdLst/>
              <a:ahLst/>
              <a:cxnLst/>
              <a:rect l="l" t="t" r="r" b="b"/>
              <a:pathLst>
                <a:path w="2632" h="2466" extrusionOk="0">
                  <a:moveTo>
                    <a:pt x="2632" y="548"/>
                  </a:moveTo>
                  <a:lnTo>
                    <a:pt x="1918" y="0"/>
                  </a:lnTo>
                  <a:cubicBezTo>
                    <a:pt x="1406" y="655"/>
                    <a:pt x="727" y="1239"/>
                    <a:pt x="1" y="1667"/>
                  </a:cubicBezTo>
                  <a:lnTo>
                    <a:pt x="489" y="2465"/>
                  </a:lnTo>
                  <a:cubicBezTo>
                    <a:pt x="1310" y="1953"/>
                    <a:pt x="2049" y="1322"/>
                    <a:pt x="2632" y="5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3;p34">
              <a:extLst>
                <a:ext uri="{FF2B5EF4-FFF2-40B4-BE49-F238E27FC236}">
                  <a16:creationId xmlns:a16="http://schemas.microsoft.com/office/drawing/2014/main" id="{C1E630D1-78C7-E8E3-81D8-2F1290EC2D08}"/>
                </a:ext>
              </a:extLst>
            </p:cNvPr>
            <p:cNvSpPr/>
            <p:nvPr/>
          </p:nvSpPr>
          <p:spPr>
            <a:xfrm>
              <a:off x="4798076" y="1936971"/>
              <a:ext cx="23807" cy="71368"/>
            </a:xfrm>
            <a:custGeom>
              <a:avLst/>
              <a:gdLst/>
              <a:ahLst/>
              <a:cxnLst/>
              <a:rect l="l" t="t" r="r" b="b"/>
              <a:pathLst>
                <a:path w="894" h="2680" extrusionOk="0">
                  <a:moveTo>
                    <a:pt x="1" y="1"/>
                  </a:moveTo>
                  <a:lnTo>
                    <a:pt x="894" y="1"/>
                  </a:lnTo>
                  <a:lnTo>
                    <a:pt x="894" y="2680"/>
                  </a:lnTo>
                  <a:lnTo>
                    <a:pt x="1" y="26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64;p34">
              <a:extLst>
                <a:ext uri="{FF2B5EF4-FFF2-40B4-BE49-F238E27FC236}">
                  <a16:creationId xmlns:a16="http://schemas.microsoft.com/office/drawing/2014/main" id="{D0C13D89-AEA5-DB08-68DD-8121C8A122F1}"/>
                </a:ext>
              </a:extLst>
            </p:cNvPr>
            <p:cNvSpPr/>
            <p:nvPr/>
          </p:nvSpPr>
          <p:spPr>
            <a:xfrm>
              <a:off x="4798076" y="1814259"/>
              <a:ext cx="23807" cy="75176"/>
            </a:xfrm>
            <a:custGeom>
              <a:avLst/>
              <a:gdLst/>
              <a:ahLst/>
              <a:cxnLst/>
              <a:rect l="l" t="t" r="r" b="b"/>
              <a:pathLst>
                <a:path w="894" h="2823" extrusionOk="0">
                  <a:moveTo>
                    <a:pt x="1" y="1"/>
                  </a:moveTo>
                  <a:lnTo>
                    <a:pt x="894" y="1"/>
                  </a:lnTo>
                  <a:lnTo>
                    <a:pt x="894" y="2823"/>
                  </a:lnTo>
                  <a:lnTo>
                    <a:pt x="1" y="282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5;p34">
              <a:extLst>
                <a:ext uri="{FF2B5EF4-FFF2-40B4-BE49-F238E27FC236}">
                  <a16:creationId xmlns:a16="http://schemas.microsoft.com/office/drawing/2014/main" id="{A888E435-FCF4-72E6-25F4-C595A53D9C9E}"/>
                </a:ext>
              </a:extLst>
            </p:cNvPr>
            <p:cNvSpPr/>
            <p:nvPr/>
          </p:nvSpPr>
          <p:spPr>
            <a:xfrm>
              <a:off x="4798076" y="2055875"/>
              <a:ext cx="23807" cy="71368"/>
            </a:xfrm>
            <a:custGeom>
              <a:avLst/>
              <a:gdLst/>
              <a:ahLst/>
              <a:cxnLst/>
              <a:rect l="l" t="t" r="r" b="b"/>
              <a:pathLst>
                <a:path w="894" h="2680" extrusionOk="0">
                  <a:moveTo>
                    <a:pt x="1" y="1"/>
                  </a:moveTo>
                  <a:lnTo>
                    <a:pt x="894" y="1"/>
                  </a:lnTo>
                  <a:lnTo>
                    <a:pt x="894" y="2679"/>
                  </a:lnTo>
                  <a:lnTo>
                    <a:pt x="1" y="26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66;p34">
              <a:extLst>
                <a:ext uri="{FF2B5EF4-FFF2-40B4-BE49-F238E27FC236}">
                  <a16:creationId xmlns:a16="http://schemas.microsoft.com/office/drawing/2014/main" id="{9EE13561-11E6-D17F-F6C5-542A2B27B891}"/>
                </a:ext>
              </a:extLst>
            </p:cNvPr>
            <p:cNvSpPr/>
            <p:nvPr/>
          </p:nvSpPr>
          <p:spPr>
            <a:xfrm>
              <a:off x="3886526" y="308252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67;p34">
              <a:extLst>
                <a:ext uri="{FF2B5EF4-FFF2-40B4-BE49-F238E27FC236}">
                  <a16:creationId xmlns:a16="http://schemas.microsoft.com/office/drawing/2014/main" id="{92D9386C-F5DA-5B3C-5092-01A0AA083CC3}"/>
                </a:ext>
              </a:extLst>
            </p:cNvPr>
            <p:cNvSpPr/>
            <p:nvPr/>
          </p:nvSpPr>
          <p:spPr>
            <a:xfrm>
              <a:off x="4599601" y="2343776"/>
              <a:ext cx="75496" cy="31104"/>
            </a:xfrm>
            <a:custGeom>
              <a:avLst/>
              <a:gdLst/>
              <a:ahLst/>
              <a:cxnLst/>
              <a:rect l="l" t="t" r="r" b="b"/>
              <a:pathLst>
                <a:path w="2835" h="1168" extrusionOk="0">
                  <a:moveTo>
                    <a:pt x="2834" y="905"/>
                  </a:moveTo>
                  <a:lnTo>
                    <a:pt x="2620" y="0"/>
                  </a:lnTo>
                  <a:cubicBezTo>
                    <a:pt x="1691" y="262"/>
                    <a:pt x="1048" y="238"/>
                    <a:pt x="1" y="238"/>
                  </a:cubicBezTo>
                  <a:lnTo>
                    <a:pt x="1" y="1143"/>
                  </a:lnTo>
                  <a:cubicBezTo>
                    <a:pt x="1048" y="1143"/>
                    <a:pt x="1834" y="1167"/>
                    <a:pt x="2834" y="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68;p34">
              <a:extLst>
                <a:ext uri="{FF2B5EF4-FFF2-40B4-BE49-F238E27FC236}">
                  <a16:creationId xmlns:a16="http://schemas.microsoft.com/office/drawing/2014/main" id="{653CD080-7871-5B7B-D739-ACB0F41CFA0D}"/>
                </a:ext>
              </a:extLst>
            </p:cNvPr>
            <p:cNvSpPr/>
            <p:nvPr/>
          </p:nvSpPr>
          <p:spPr>
            <a:xfrm>
              <a:off x="4784761" y="2178588"/>
              <a:ext cx="37122" cy="74218"/>
            </a:xfrm>
            <a:custGeom>
              <a:avLst/>
              <a:gdLst/>
              <a:ahLst/>
              <a:cxnLst/>
              <a:rect l="l" t="t" r="r" b="b"/>
              <a:pathLst>
                <a:path w="1394" h="2787" extrusionOk="0">
                  <a:moveTo>
                    <a:pt x="1394" y="0"/>
                  </a:moveTo>
                  <a:lnTo>
                    <a:pt x="1394" y="12"/>
                  </a:lnTo>
                  <a:lnTo>
                    <a:pt x="501" y="12"/>
                  </a:lnTo>
                  <a:lnTo>
                    <a:pt x="501" y="0"/>
                  </a:lnTo>
                  <a:cubicBezTo>
                    <a:pt x="501" y="822"/>
                    <a:pt x="322" y="1643"/>
                    <a:pt x="1" y="2441"/>
                  </a:cubicBezTo>
                  <a:lnTo>
                    <a:pt x="822" y="2786"/>
                  </a:lnTo>
                  <a:cubicBezTo>
                    <a:pt x="1203" y="1881"/>
                    <a:pt x="1394" y="965"/>
                    <a:pt x="1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69;p34">
              <a:extLst>
                <a:ext uri="{FF2B5EF4-FFF2-40B4-BE49-F238E27FC236}">
                  <a16:creationId xmlns:a16="http://schemas.microsoft.com/office/drawing/2014/main" id="{CB80EAF2-572A-770B-411C-975FAD1F7E01}"/>
                </a:ext>
              </a:extLst>
            </p:cNvPr>
            <p:cNvSpPr/>
            <p:nvPr/>
          </p:nvSpPr>
          <p:spPr>
            <a:xfrm>
              <a:off x="3818992" y="3834301"/>
              <a:ext cx="72620" cy="61542"/>
            </a:xfrm>
            <a:custGeom>
              <a:avLst/>
              <a:gdLst/>
              <a:ahLst/>
              <a:cxnLst/>
              <a:rect l="l" t="t" r="r" b="b"/>
              <a:pathLst>
                <a:path w="2727" h="2311" extrusionOk="0">
                  <a:moveTo>
                    <a:pt x="2727" y="846"/>
                  </a:moveTo>
                  <a:lnTo>
                    <a:pt x="2358" y="1"/>
                  </a:lnTo>
                  <a:cubicBezTo>
                    <a:pt x="1453" y="405"/>
                    <a:pt x="691" y="953"/>
                    <a:pt x="0" y="1667"/>
                  </a:cubicBezTo>
                  <a:lnTo>
                    <a:pt x="667" y="2310"/>
                  </a:lnTo>
                  <a:cubicBezTo>
                    <a:pt x="1251" y="1667"/>
                    <a:pt x="1941" y="1191"/>
                    <a:pt x="2727" y="8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70;p34">
              <a:extLst>
                <a:ext uri="{FF2B5EF4-FFF2-40B4-BE49-F238E27FC236}">
                  <a16:creationId xmlns:a16="http://schemas.microsoft.com/office/drawing/2014/main" id="{B237809D-FAC5-0DBC-5B0B-EF8A044F4C0F}"/>
                </a:ext>
              </a:extLst>
            </p:cNvPr>
            <p:cNvSpPr/>
            <p:nvPr/>
          </p:nvSpPr>
          <p:spPr>
            <a:xfrm>
              <a:off x="3712152" y="3450957"/>
              <a:ext cx="75150" cy="23807"/>
            </a:xfrm>
            <a:custGeom>
              <a:avLst/>
              <a:gdLst/>
              <a:ahLst/>
              <a:cxnLst/>
              <a:rect l="l" t="t" r="r" b="b"/>
              <a:pathLst>
                <a:path w="2822"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1;p34">
              <a:extLst>
                <a:ext uri="{FF2B5EF4-FFF2-40B4-BE49-F238E27FC236}">
                  <a16:creationId xmlns:a16="http://schemas.microsoft.com/office/drawing/2014/main" id="{B2DCE9F9-93A9-D12C-2706-02212EC9C7CE}"/>
                </a:ext>
              </a:extLst>
            </p:cNvPr>
            <p:cNvSpPr/>
            <p:nvPr/>
          </p:nvSpPr>
          <p:spPr>
            <a:xfrm>
              <a:off x="3470217" y="3444619"/>
              <a:ext cx="75176" cy="31104"/>
            </a:xfrm>
            <a:custGeom>
              <a:avLst/>
              <a:gdLst/>
              <a:ahLst/>
              <a:cxnLst/>
              <a:rect l="l" t="t" r="r" b="b"/>
              <a:pathLst>
                <a:path w="2823" h="1168" extrusionOk="0">
                  <a:moveTo>
                    <a:pt x="227" y="1"/>
                  </a:moveTo>
                  <a:lnTo>
                    <a:pt x="1" y="882"/>
                  </a:lnTo>
                  <a:cubicBezTo>
                    <a:pt x="1036" y="1168"/>
                    <a:pt x="1632" y="1144"/>
                    <a:pt x="2822" y="1144"/>
                  </a:cubicBezTo>
                  <a:lnTo>
                    <a:pt x="2822" y="251"/>
                  </a:lnTo>
                  <a:cubicBezTo>
                    <a:pt x="1787" y="251"/>
                    <a:pt x="1155" y="275"/>
                    <a:pt x="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2;p34">
              <a:extLst>
                <a:ext uri="{FF2B5EF4-FFF2-40B4-BE49-F238E27FC236}">
                  <a16:creationId xmlns:a16="http://schemas.microsoft.com/office/drawing/2014/main" id="{D9EF4CDB-3D37-6E59-4604-6F97BD10EDFA}"/>
                </a:ext>
              </a:extLst>
            </p:cNvPr>
            <p:cNvSpPr/>
            <p:nvPr/>
          </p:nvSpPr>
          <p:spPr>
            <a:xfrm>
              <a:off x="3766051" y="3920556"/>
              <a:ext cx="43780" cy="75469"/>
            </a:xfrm>
            <a:custGeom>
              <a:avLst/>
              <a:gdLst/>
              <a:ahLst/>
              <a:cxnLst/>
              <a:rect l="l" t="t" r="r" b="b"/>
              <a:pathLst>
                <a:path w="1644" h="2834" extrusionOk="0">
                  <a:moveTo>
                    <a:pt x="1643" y="417"/>
                  </a:moveTo>
                  <a:lnTo>
                    <a:pt x="845" y="0"/>
                  </a:lnTo>
                  <a:cubicBezTo>
                    <a:pt x="369" y="845"/>
                    <a:pt x="107" y="1774"/>
                    <a:pt x="0" y="2727"/>
                  </a:cubicBezTo>
                  <a:lnTo>
                    <a:pt x="905" y="2834"/>
                  </a:lnTo>
                  <a:cubicBezTo>
                    <a:pt x="976" y="1988"/>
                    <a:pt x="1250" y="1191"/>
                    <a:pt x="1643" y="4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3;p34">
              <a:extLst>
                <a:ext uri="{FF2B5EF4-FFF2-40B4-BE49-F238E27FC236}">
                  <a16:creationId xmlns:a16="http://schemas.microsoft.com/office/drawing/2014/main" id="{1B0EC2ED-DD4B-EF5D-2247-68FDE2A1E54F}"/>
                </a:ext>
              </a:extLst>
            </p:cNvPr>
            <p:cNvSpPr/>
            <p:nvPr/>
          </p:nvSpPr>
          <p:spPr>
            <a:xfrm>
              <a:off x="3593248" y="345095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74;p34">
              <a:extLst>
                <a:ext uri="{FF2B5EF4-FFF2-40B4-BE49-F238E27FC236}">
                  <a16:creationId xmlns:a16="http://schemas.microsoft.com/office/drawing/2014/main" id="{F3668520-C6A4-D624-41F2-AE4B4ACE303B}"/>
                </a:ext>
              </a:extLst>
            </p:cNvPr>
            <p:cNvSpPr/>
            <p:nvPr/>
          </p:nvSpPr>
          <p:spPr>
            <a:xfrm>
              <a:off x="3826928" y="4138366"/>
              <a:ext cx="73259" cy="58693"/>
            </a:xfrm>
            <a:custGeom>
              <a:avLst/>
              <a:gdLst/>
              <a:ahLst/>
              <a:cxnLst/>
              <a:rect l="l" t="t" r="r" b="b"/>
              <a:pathLst>
                <a:path w="2751" h="2204" extrusionOk="0">
                  <a:moveTo>
                    <a:pt x="0" y="667"/>
                  </a:moveTo>
                  <a:cubicBezTo>
                    <a:pt x="714" y="1334"/>
                    <a:pt x="1536" y="1858"/>
                    <a:pt x="2429" y="2203"/>
                  </a:cubicBezTo>
                  <a:lnTo>
                    <a:pt x="2750" y="1358"/>
                  </a:lnTo>
                  <a:cubicBezTo>
                    <a:pt x="1953" y="1036"/>
                    <a:pt x="1238" y="584"/>
                    <a:pt x="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75;p34">
              <a:extLst>
                <a:ext uri="{FF2B5EF4-FFF2-40B4-BE49-F238E27FC236}">
                  <a16:creationId xmlns:a16="http://schemas.microsoft.com/office/drawing/2014/main" id="{2EFA40AD-DE31-E4A7-C3DD-CE5AC33FA06A}"/>
                </a:ext>
              </a:extLst>
            </p:cNvPr>
            <p:cNvSpPr/>
            <p:nvPr/>
          </p:nvSpPr>
          <p:spPr>
            <a:xfrm>
              <a:off x="3767622" y="4041032"/>
              <a:ext cx="47268" cy="75496"/>
            </a:xfrm>
            <a:custGeom>
              <a:avLst/>
              <a:gdLst/>
              <a:ahLst/>
              <a:cxnLst/>
              <a:rect l="l" t="t" r="r" b="b"/>
              <a:pathLst>
                <a:path w="1775" h="2835" extrusionOk="0">
                  <a:moveTo>
                    <a:pt x="1" y="131"/>
                  </a:moveTo>
                  <a:cubicBezTo>
                    <a:pt x="155" y="1096"/>
                    <a:pt x="501" y="2013"/>
                    <a:pt x="1001" y="2834"/>
                  </a:cubicBezTo>
                  <a:lnTo>
                    <a:pt x="1775" y="2358"/>
                  </a:lnTo>
                  <a:cubicBezTo>
                    <a:pt x="1322" y="1620"/>
                    <a:pt x="1025" y="822"/>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6;p34">
              <a:extLst>
                <a:ext uri="{FF2B5EF4-FFF2-40B4-BE49-F238E27FC236}">
                  <a16:creationId xmlns:a16="http://schemas.microsoft.com/office/drawing/2014/main" id="{41F9AAC3-4DDF-88B4-C87B-7FEF8FFC1662}"/>
                </a:ext>
              </a:extLst>
            </p:cNvPr>
            <p:cNvSpPr/>
            <p:nvPr/>
          </p:nvSpPr>
          <p:spPr>
            <a:xfrm>
              <a:off x="3644618" y="308252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7;p34">
              <a:extLst>
                <a:ext uri="{FF2B5EF4-FFF2-40B4-BE49-F238E27FC236}">
                  <a16:creationId xmlns:a16="http://schemas.microsoft.com/office/drawing/2014/main" id="{11FDBCC2-83EF-F63E-8B70-454A5F028C1B}"/>
                </a:ext>
              </a:extLst>
            </p:cNvPr>
            <p:cNvSpPr/>
            <p:nvPr/>
          </p:nvSpPr>
          <p:spPr>
            <a:xfrm>
              <a:off x="3521906" y="3082527"/>
              <a:ext cx="75150" cy="23807"/>
            </a:xfrm>
            <a:custGeom>
              <a:avLst/>
              <a:gdLst/>
              <a:ahLst/>
              <a:cxnLst/>
              <a:rect l="l" t="t" r="r" b="b"/>
              <a:pathLst>
                <a:path w="2822"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8;p34">
              <a:extLst>
                <a:ext uri="{FF2B5EF4-FFF2-40B4-BE49-F238E27FC236}">
                  <a16:creationId xmlns:a16="http://schemas.microsoft.com/office/drawing/2014/main" id="{80543656-D1E3-4224-0A3D-713A6189BC62}"/>
                </a:ext>
              </a:extLst>
            </p:cNvPr>
            <p:cNvSpPr/>
            <p:nvPr/>
          </p:nvSpPr>
          <p:spPr>
            <a:xfrm>
              <a:off x="4798076" y="1695381"/>
              <a:ext cx="23807" cy="71368"/>
            </a:xfrm>
            <a:custGeom>
              <a:avLst/>
              <a:gdLst/>
              <a:ahLst/>
              <a:cxnLst/>
              <a:rect l="l" t="t" r="r" b="b"/>
              <a:pathLst>
                <a:path w="894" h="2680" extrusionOk="0">
                  <a:moveTo>
                    <a:pt x="1" y="0"/>
                  </a:moveTo>
                  <a:lnTo>
                    <a:pt x="894" y="0"/>
                  </a:lnTo>
                  <a:lnTo>
                    <a:pt x="894" y="2679"/>
                  </a:lnTo>
                  <a:lnTo>
                    <a:pt x="1" y="26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9;p34">
              <a:extLst>
                <a:ext uri="{FF2B5EF4-FFF2-40B4-BE49-F238E27FC236}">
                  <a16:creationId xmlns:a16="http://schemas.microsoft.com/office/drawing/2014/main" id="{16BA9D6E-0FAE-E452-5A72-5D4265213166}"/>
                </a:ext>
              </a:extLst>
            </p:cNvPr>
            <p:cNvSpPr/>
            <p:nvPr/>
          </p:nvSpPr>
          <p:spPr>
            <a:xfrm>
              <a:off x="3403322" y="3089824"/>
              <a:ext cx="75469" cy="52355"/>
            </a:xfrm>
            <a:custGeom>
              <a:avLst/>
              <a:gdLst/>
              <a:ahLst/>
              <a:cxnLst/>
              <a:rect l="l" t="t" r="r" b="b"/>
              <a:pathLst>
                <a:path w="2834" h="1966" extrusionOk="0">
                  <a:moveTo>
                    <a:pt x="2834" y="870"/>
                  </a:moveTo>
                  <a:lnTo>
                    <a:pt x="2596" y="1"/>
                  </a:lnTo>
                  <a:cubicBezTo>
                    <a:pt x="1667" y="239"/>
                    <a:pt x="774" y="667"/>
                    <a:pt x="0" y="1251"/>
                  </a:cubicBezTo>
                  <a:lnTo>
                    <a:pt x="560" y="1965"/>
                  </a:lnTo>
                  <a:cubicBezTo>
                    <a:pt x="1215" y="1453"/>
                    <a:pt x="2013" y="1084"/>
                    <a:pt x="2834" y="8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0;p34">
              <a:extLst>
                <a:ext uri="{FF2B5EF4-FFF2-40B4-BE49-F238E27FC236}">
                  <a16:creationId xmlns:a16="http://schemas.microsoft.com/office/drawing/2014/main" id="{78CCA386-E964-0DD9-9540-19FE9954154B}"/>
                </a:ext>
              </a:extLst>
            </p:cNvPr>
            <p:cNvSpPr/>
            <p:nvPr/>
          </p:nvSpPr>
          <p:spPr>
            <a:xfrm>
              <a:off x="3364628" y="3382811"/>
              <a:ext cx="69158" cy="65643"/>
            </a:xfrm>
            <a:custGeom>
              <a:avLst/>
              <a:gdLst/>
              <a:ahLst/>
              <a:cxnLst/>
              <a:rect l="l" t="t" r="r" b="b"/>
              <a:pathLst>
                <a:path w="2597" h="2465" extrusionOk="0">
                  <a:moveTo>
                    <a:pt x="715" y="0"/>
                  </a:moveTo>
                  <a:lnTo>
                    <a:pt x="1" y="548"/>
                  </a:lnTo>
                  <a:cubicBezTo>
                    <a:pt x="584" y="1322"/>
                    <a:pt x="1299" y="1988"/>
                    <a:pt x="2144" y="2465"/>
                  </a:cubicBezTo>
                  <a:lnTo>
                    <a:pt x="2596" y="1691"/>
                  </a:lnTo>
                  <a:cubicBezTo>
                    <a:pt x="1882" y="1238"/>
                    <a:pt x="1215" y="679"/>
                    <a:pt x="7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1;p34">
              <a:extLst>
                <a:ext uri="{FF2B5EF4-FFF2-40B4-BE49-F238E27FC236}">
                  <a16:creationId xmlns:a16="http://schemas.microsoft.com/office/drawing/2014/main" id="{1CB0E750-FE24-D25A-CF50-80EDC5C49F58}"/>
                </a:ext>
              </a:extLst>
            </p:cNvPr>
            <p:cNvSpPr/>
            <p:nvPr/>
          </p:nvSpPr>
          <p:spPr>
            <a:xfrm>
              <a:off x="3323725" y="3276582"/>
              <a:ext cx="36190" cy="76428"/>
            </a:xfrm>
            <a:custGeom>
              <a:avLst/>
              <a:gdLst/>
              <a:ahLst/>
              <a:cxnLst/>
              <a:rect l="l" t="t" r="r" b="b"/>
              <a:pathLst>
                <a:path w="1359" h="2870" extrusionOk="0">
                  <a:moveTo>
                    <a:pt x="894" y="0"/>
                  </a:moveTo>
                  <a:lnTo>
                    <a:pt x="1" y="0"/>
                  </a:lnTo>
                  <a:lnTo>
                    <a:pt x="1" y="120"/>
                  </a:lnTo>
                  <a:cubicBezTo>
                    <a:pt x="1" y="1072"/>
                    <a:pt x="191" y="2001"/>
                    <a:pt x="560" y="2870"/>
                  </a:cubicBezTo>
                  <a:lnTo>
                    <a:pt x="1358" y="2525"/>
                  </a:lnTo>
                  <a:cubicBezTo>
                    <a:pt x="1049" y="1763"/>
                    <a:pt x="894" y="941"/>
                    <a:pt x="894" y="1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82;p34">
              <a:extLst>
                <a:ext uri="{FF2B5EF4-FFF2-40B4-BE49-F238E27FC236}">
                  <a16:creationId xmlns:a16="http://schemas.microsoft.com/office/drawing/2014/main" id="{56052E2D-28C2-426B-FAF5-E3C8653A63C8}"/>
                </a:ext>
              </a:extLst>
            </p:cNvPr>
            <p:cNvSpPr/>
            <p:nvPr/>
          </p:nvSpPr>
          <p:spPr>
            <a:xfrm>
              <a:off x="3331980" y="3158317"/>
              <a:ext cx="53606" cy="74857"/>
            </a:xfrm>
            <a:custGeom>
              <a:avLst/>
              <a:gdLst/>
              <a:ahLst/>
              <a:cxnLst/>
              <a:rect l="l" t="t" r="r" b="b"/>
              <a:pathLst>
                <a:path w="2013" h="2811" extrusionOk="0">
                  <a:moveTo>
                    <a:pt x="2013" y="584"/>
                  </a:moveTo>
                  <a:lnTo>
                    <a:pt x="1298" y="0"/>
                  </a:lnTo>
                  <a:cubicBezTo>
                    <a:pt x="691" y="762"/>
                    <a:pt x="274" y="1644"/>
                    <a:pt x="0" y="2572"/>
                  </a:cubicBezTo>
                  <a:lnTo>
                    <a:pt x="882" y="2810"/>
                  </a:lnTo>
                  <a:cubicBezTo>
                    <a:pt x="1096" y="1989"/>
                    <a:pt x="1489" y="1239"/>
                    <a:pt x="2013" y="5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3;p34">
              <a:extLst>
                <a:ext uri="{FF2B5EF4-FFF2-40B4-BE49-F238E27FC236}">
                  <a16:creationId xmlns:a16="http://schemas.microsoft.com/office/drawing/2014/main" id="{BA79A7AD-2B35-28BB-52BF-027E7957C7BA}"/>
                </a:ext>
              </a:extLst>
            </p:cNvPr>
            <p:cNvSpPr/>
            <p:nvPr/>
          </p:nvSpPr>
          <p:spPr>
            <a:xfrm>
              <a:off x="3763495" y="3082527"/>
              <a:ext cx="75496" cy="23807"/>
            </a:xfrm>
            <a:custGeom>
              <a:avLst/>
              <a:gdLst/>
              <a:ahLst/>
              <a:cxnLst/>
              <a:rect l="l" t="t" r="r" b="b"/>
              <a:pathLst>
                <a:path w="2835" h="894" extrusionOk="0">
                  <a:moveTo>
                    <a:pt x="1" y="1"/>
                  </a:moveTo>
                  <a:lnTo>
                    <a:pt x="2835" y="1"/>
                  </a:lnTo>
                  <a:lnTo>
                    <a:pt x="2835"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84;p34">
              <a:extLst>
                <a:ext uri="{FF2B5EF4-FFF2-40B4-BE49-F238E27FC236}">
                  <a16:creationId xmlns:a16="http://schemas.microsoft.com/office/drawing/2014/main" id="{5995C7FA-5C35-317D-37A7-3C2E0E29C00D}"/>
                </a:ext>
              </a:extLst>
            </p:cNvPr>
            <p:cNvSpPr/>
            <p:nvPr/>
          </p:nvSpPr>
          <p:spPr>
            <a:xfrm>
              <a:off x="5091380" y="3082527"/>
              <a:ext cx="75150" cy="23807"/>
            </a:xfrm>
            <a:custGeom>
              <a:avLst/>
              <a:gdLst/>
              <a:ahLst/>
              <a:cxnLst/>
              <a:rect l="l" t="t" r="r" b="b"/>
              <a:pathLst>
                <a:path w="2822"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5;p34">
              <a:extLst>
                <a:ext uri="{FF2B5EF4-FFF2-40B4-BE49-F238E27FC236}">
                  <a16:creationId xmlns:a16="http://schemas.microsoft.com/office/drawing/2014/main" id="{F0A072BC-7C8B-8411-982D-5C39737A69C7}"/>
                </a:ext>
              </a:extLst>
            </p:cNvPr>
            <p:cNvSpPr/>
            <p:nvPr/>
          </p:nvSpPr>
          <p:spPr>
            <a:xfrm>
              <a:off x="4972477" y="308252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86;p34">
              <a:extLst>
                <a:ext uri="{FF2B5EF4-FFF2-40B4-BE49-F238E27FC236}">
                  <a16:creationId xmlns:a16="http://schemas.microsoft.com/office/drawing/2014/main" id="{99DB2230-72D2-2D6E-1612-1DCDB279E183}"/>
                </a:ext>
              </a:extLst>
            </p:cNvPr>
            <p:cNvSpPr/>
            <p:nvPr/>
          </p:nvSpPr>
          <p:spPr>
            <a:xfrm>
              <a:off x="5039691" y="345095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87;p34">
              <a:extLst>
                <a:ext uri="{FF2B5EF4-FFF2-40B4-BE49-F238E27FC236}">
                  <a16:creationId xmlns:a16="http://schemas.microsoft.com/office/drawing/2014/main" id="{7363141D-0799-5977-BCE2-93E424315007}"/>
                </a:ext>
              </a:extLst>
            </p:cNvPr>
            <p:cNvSpPr/>
            <p:nvPr/>
          </p:nvSpPr>
          <p:spPr>
            <a:xfrm>
              <a:off x="4798076" y="1572349"/>
              <a:ext cx="23807" cy="75496"/>
            </a:xfrm>
            <a:custGeom>
              <a:avLst/>
              <a:gdLst/>
              <a:ahLst/>
              <a:cxnLst/>
              <a:rect l="l" t="t" r="r" b="b"/>
              <a:pathLst>
                <a:path w="894" h="2835" extrusionOk="0">
                  <a:moveTo>
                    <a:pt x="1" y="1"/>
                  </a:moveTo>
                  <a:lnTo>
                    <a:pt x="894" y="1"/>
                  </a:lnTo>
                  <a:lnTo>
                    <a:pt x="894" y="2834"/>
                  </a:lnTo>
                  <a:lnTo>
                    <a:pt x="1" y="28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8;p34">
              <a:extLst>
                <a:ext uri="{FF2B5EF4-FFF2-40B4-BE49-F238E27FC236}">
                  <a16:creationId xmlns:a16="http://schemas.microsoft.com/office/drawing/2014/main" id="{93859141-3BB1-37DF-EEB6-5633D22289C0}"/>
                </a:ext>
              </a:extLst>
            </p:cNvPr>
            <p:cNvSpPr/>
            <p:nvPr/>
          </p:nvSpPr>
          <p:spPr>
            <a:xfrm>
              <a:off x="4853573" y="3082527"/>
              <a:ext cx="71368" cy="23807"/>
            </a:xfrm>
            <a:custGeom>
              <a:avLst/>
              <a:gdLst/>
              <a:ahLst/>
              <a:cxnLst/>
              <a:rect l="l" t="t" r="r" b="b"/>
              <a:pathLst>
                <a:path w="2680" h="894" extrusionOk="0">
                  <a:moveTo>
                    <a:pt x="1" y="1"/>
                  </a:moveTo>
                  <a:lnTo>
                    <a:pt x="2679" y="1"/>
                  </a:lnTo>
                  <a:lnTo>
                    <a:pt x="2679"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9;p34">
              <a:extLst>
                <a:ext uri="{FF2B5EF4-FFF2-40B4-BE49-F238E27FC236}">
                  <a16:creationId xmlns:a16="http://schemas.microsoft.com/office/drawing/2014/main" id="{BDD5405C-06DE-1561-6B14-1FE76CA231FC}"/>
                </a:ext>
              </a:extLst>
            </p:cNvPr>
            <p:cNvSpPr/>
            <p:nvPr/>
          </p:nvSpPr>
          <p:spPr>
            <a:xfrm>
              <a:off x="4904943" y="2717905"/>
              <a:ext cx="75469" cy="23807"/>
            </a:xfrm>
            <a:custGeom>
              <a:avLst/>
              <a:gdLst/>
              <a:ahLst/>
              <a:cxnLst/>
              <a:rect l="l" t="t" r="r" b="b"/>
              <a:pathLst>
                <a:path w="2834" h="894" extrusionOk="0">
                  <a:moveTo>
                    <a:pt x="0" y="1"/>
                  </a:moveTo>
                  <a:lnTo>
                    <a:pt x="2834" y="1"/>
                  </a:lnTo>
                  <a:lnTo>
                    <a:pt x="2834"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0;p34">
              <a:extLst>
                <a:ext uri="{FF2B5EF4-FFF2-40B4-BE49-F238E27FC236}">
                  <a16:creationId xmlns:a16="http://schemas.microsoft.com/office/drawing/2014/main" id="{4067939D-933F-9F41-26CA-D084DDF45135}"/>
                </a:ext>
              </a:extLst>
            </p:cNvPr>
            <p:cNvSpPr/>
            <p:nvPr/>
          </p:nvSpPr>
          <p:spPr>
            <a:xfrm>
              <a:off x="5743579" y="3506775"/>
              <a:ext cx="59944" cy="72940"/>
            </a:xfrm>
            <a:custGeom>
              <a:avLst/>
              <a:gdLst/>
              <a:ahLst/>
              <a:cxnLst/>
              <a:rect l="l" t="t" r="r" b="b"/>
              <a:pathLst>
                <a:path w="2251" h="2739" extrusionOk="0">
                  <a:moveTo>
                    <a:pt x="2251" y="2394"/>
                  </a:moveTo>
                  <a:cubicBezTo>
                    <a:pt x="1882" y="1489"/>
                    <a:pt x="1322" y="691"/>
                    <a:pt x="631" y="0"/>
                  </a:cubicBezTo>
                  <a:lnTo>
                    <a:pt x="0" y="667"/>
                  </a:lnTo>
                  <a:cubicBezTo>
                    <a:pt x="608" y="1251"/>
                    <a:pt x="1084" y="1965"/>
                    <a:pt x="1405" y="27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1;p34">
              <a:extLst>
                <a:ext uri="{FF2B5EF4-FFF2-40B4-BE49-F238E27FC236}">
                  <a16:creationId xmlns:a16="http://schemas.microsoft.com/office/drawing/2014/main" id="{CFEEE171-3555-D52B-B18F-2C5CD52EA076}"/>
                </a:ext>
              </a:extLst>
            </p:cNvPr>
            <p:cNvSpPr/>
            <p:nvPr/>
          </p:nvSpPr>
          <p:spPr>
            <a:xfrm>
              <a:off x="5331398" y="3050837"/>
              <a:ext cx="74857" cy="51689"/>
            </a:xfrm>
            <a:custGeom>
              <a:avLst/>
              <a:gdLst/>
              <a:ahLst/>
              <a:cxnLst/>
              <a:rect l="l" t="t" r="r" b="b"/>
              <a:pathLst>
                <a:path w="2811" h="1941" extrusionOk="0">
                  <a:moveTo>
                    <a:pt x="215" y="1941"/>
                  </a:moveTo>
                  <a:cubicBezTo>
                    <a:pt x="1143" y="1703"/>
                    <a:pt x="2036" y="1310"/>
                    <a:pt x="2810" y="727"/>
                  </a:cubicBezTo>
                  <a:lnTo>
                    <a:pt x="2274" y="0"/>
                  </a:lnTo>
                  <a:cubicBezTo>
                    <a:pt x="1596" y="488"/>
                    <a:pt x="822" y="857"/>
                    <a:pt x="0" y="10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92;p34">
              <a:extLst>
                <a:ext uri="{FF2B5EF4-FFF2-40B4-BE49-F238E27FC236}">
                  <a16:creationId xmlns:a16="http://schemas.microsoft.com/office/drawing/2014/main" id="{4DFB3861-9BFF-FD8E-7887-123F3A3DE3DD}"/>
                </a:ext>
              </a:extLst>
            </p:cNvPr>
            <p:cNvSpPr/>
            <p:nvPr/>
          </p:nvSpPr>
          <p:spPr>
            <a:xfrm>
              <a:off x="5378000" y="2744535"/>
              <a:ext cx="69131" cy="65670"/>
            </a:xfrm>
            <a:custGeom>
              <a:avLst/>
              <a:gdLst/>
              <a:ahLst/>
              <a:cxnLst/>
              <a:rect l="l" t="t" r="r" b="b"/>
              <a:pathLst>
                <a:path w="2596" h="2466" extrusionOk="0">
                  <a:moveTo>
                    <a:pt x="1882" y="2465"/>
                  </a:moveTo>
                  <a:lnTo>
                    <a:pt x="2596" y="1918"/>
                  </a:lnTo>
                  <a:cubicBezTo>
                    <a:pt x="2013" y="1144"/>
                    <a:pt x="1298" y="489"/>
                    <a:pt x="477" y="1"/>
                  </a:cubicBezTo>
                  <a:lnTo>
                    <a:pt x="0" y="775"/>
                  </a:lnTo>
                  <a:cubicBezTo>
                    <a:pt x="739" y="1203"/>
                    <a:pt x="1346" y="1787"/>
                    <a:pt x="1882" y="24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3;p34">
              <a:extLst>
                <a:ext uri="{FF2B5EF4-FFF2-40B4-BE49-F238E27FC236}">
                  <a16:creationId xmlns:a16="http://schemas.microsoft.com/office/drawing/2014/main" id="{2C5D07E0-CC6E-111A-2D3F-B8C4FC61D82E}"/>
                </a:ext>
              </a:extLst>
            </p:cNvPr>
            <p:cNvSpPr/>
            <p:nvPr/>
          </p:nvSpPr>
          <p:spPr>
            <a:xfrm>
              <a:off x="4786039" y="2717905"/>
              <a:ext cx="71368" cy="23807"/>
            </a:xfrm>
            <a:custGeom>
              <a:avLst/>
              <a:gdLst/>
              <a:ahLst/>
              <a:cxnLst/>
              <a:rect l="l" t="t" r="r" b="b"/>
              <a:pathLst>
                <a:path w="2680" h="894" extrusionOk="0">
                  <a:moveTo>
                    <a:pt x="1" y="1"/>
                  </a:moveTo>
                  <a:lnTo>
                    <a:pt x="2679" y="1"/>
                  </a:lnTo>
                  <a:lnTo>
                    <a:pt x="2679"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94;p34">
              <a:extLst>
                <a:ext uri="{FF2B5EF4-FFF2-40B4-BE49-F238E27FC236}">
                  <a16:creationId xmlns:a16="http://schemas.microsoft.com/office/drawing/2014/main" id="{ED66CFE9-1D53-FAB2-5E2A-EF0B6F9B0B3B}"/>
                </a:ext>
              </a:extLst>
            </p:cNvPr>
            <p:cNvSpPr/>
            <p:nvPr/>
          </p:nvSpPr>
          <p:spPr>
            <a:xfrm>
              <a:off x="5269562" y="2716334"/>
              <a:ext cx="75176" cy="31077"/>
            </a:xfrm>
            <a:custGeom>
              <a:avLst/>
              <a:gdLst/>
              <a:ahLst/>
              <a:cxnLst/>
              <a:rect l="l" t="t" r="r" b="b"/>
              <a:pathLst>
                <a:path w="2823" h="1167" extrusionOk="0">
                  <a:moveTo>
                    <a:pt x="2537" y="1167"/>
                  </a:moveTo>
                  <a:lnTo>
                    <a:pt x="2822" y="298"/>
                  </a:lnTo>
                  <a:cubicBezTo>
                    <a:pt x="1786" y="0"/>
                    <a:pt x="1048" y="36"/>
                    <a:pt x="1" y="36"/>
                  </a:cubicBezTo>
                  <a:lnTo>
                    <a:pt x="1" y="929"/>
                  </a:lnTo>
                  <a:cubicBezTo>
                    <a:pt x="894" y="929"/>
                    <a:pt x="1608" y="905"/>
                    <a:pt x="2537" y="11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5;p34">
              <a:extLst>
                <a:ext uri="{FF2B5EF4-FFF2-40B4-BE49-F238E27FC236}">
                  <a16:creationId xmlns:a16="http://schemas.microsoft.com/office/drawing/2014/main" id="{3B042156-8F36-AB7C-10AB-9E9FD9A5F517}"/>
                </a:ext>
              </a:extLst>
            </p:cNvPr>
            <p:cNvSpPr/>
            <p:nvPr/>
          </p:nvSpPr>
          <p:spPr>
            <a:xfrm>
              <a:off x="5146851" y="2717905"/>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6;p34">
              <a:extLst>
                <a:ext uri="{FF2B5EF4-FFF2-40B4-BE49-F238E27FC236}">
                  <a16:creationId xmlns:a16="http://schemas.microsoft.com/office/drawing/2014/main" id="{72771609-E03B-C1C6-5FC7-8A5BFAA9202B}"/>
                </a:ext>
              </a:extLst>
            </p:cNvPr>
            <p:cNvSpPr/>
            <p:nvPr/>
          </p:nvSpPr>
          <p:spPr>
            <a:xfrm>
              <a:off x="5214065" y="308252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7;p34">
              <a:extLst>
                <a:ext uri="{FF2B5EF4-FFF2-40B4-BE49-F238E27FC236}">
                  <a16:creationId xmlns:a16="http://schemas.microsoft.com/office/drawing/2014/main" id="{080552D2-2237-3954-DD95-D781717D2497}"/>
                </a:ext>
              </a:extLst>
            </p:cNvPr>
            <p:cNvSpPr/>
            <p:nvPr/>
          </p:nvSpPr>
          <p:spPr>
            <a:xfrm>
              <a:off x="5027947" y="2717905"/>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8;p34">
              <a:extLst>
                <a:ext uri="{FF2B5EF4-FFF2-40B4-BE49-F238E27FC236}">
                  <a16:creationId xmlns:a16="http://schemas.microsoft.com/office/drawing/2014/main" id="{EA696555-068A-6C3E-ED67-C0439086201F}"/>
                </a:ext>
              </a:extLst>
            </p:cNvPr>
            <p:cNvSpPr/>
            <p:nvPr/>
          </p:nvSpPr>
          <p:spPr>
            <a:xfrm>
              <a:off x="4544424" y="2717905"/>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9;p34">
              <a:extLst>
                <a:ext uri="{FF2B5EF4-FFF2-40B4-BE49-F238E27FC236}">
                  <a16:creationId xmlns:a16="http://schemas.microsoft.com/office/drawing/2014/main" id="{BF45A1C7-49E8-3234-E014-357F89BFE6A4}"/>
                </a:ext>
              </a:extLst>
            </p:cNvPr>
            <p:cNvSpPr/>
            <p:nvPr/>
          </p:nvSpPr>
          <p:spPr>
            <a:xfrm>
              <a:off x="4488953" y="3082527"/>
              <a:ext cx="75176" cy="23807"/>
            </a:xfrm>
            <a:custGeom>
              <a:avLst/>
              <a:gdLst/>
              <a:ahLst/>
              <a:cxnLst/>
              <a:rect l="l" t="t" r="r" b="b"/>
              <a:pathLst>
                <a:path w="2823"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00;p34">
              <a:extLst>
                <a:ext uri="{FF2B5EF4-FFF2-40B4-BE49-F238E27FC236}">
                  <a16:creationId xmlns:a16="http://schemas.microsoft.com/office/drawing/2014/main" id="{48B062AB-A1F4-4EC5-6A53-B3673364CBAD}"/>
                </a:ext>
              </a:extLst>
            </p:cNvPr>
            <p:cNvSpPr/>
            <p:nvPr/>
          </p:nvSpPr>
          <p:spPr>
            <a:xfrm>
              <a:off x="4437264"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01;p34">
              <a:extLst>
                <a:ext uri="{FF2B5EF4-FFF2-40B4-BE49-F238E27FC236}">
                  <a16:creationId xmlns:a16="http://schemas.microsoft.com/office/drawing/2014/main" id="{4DD68C5E-C46C-9C1B-4C8B-E2FF341EEAB8}"/>
                </a:ext>
              </a:extLst>
            </p:cNvPr>
            <p:cNvSpPr/>
            <p:nvPr/>
          </p:nvSpPr>
          <p:spPr>
            <a:xfrm>
              <a:off x="4663327" y="2717905"/>
              <a:ext cx="75176" cy="23807"/>
            </a:xfrm>
            <a:custGeom>
              <a:avLst/>
              <a:gdLst/>
              <a:ahLst/>
              <a:cxnLst/>
              <a:rect l="l" t="t" r="r" b="b"/>
              <a:pathLst>
                <a:path w="2823" h="894" extrusionOk="0">
                  <a:moveTo>
                    <a:pt x="1" y="1"/>
                  </a:moveTo>
                  <a:lnTo>
                    <a:pt x="2823" y="1"/>
                  </a:lnTo>
                  <a:lnTo>
                    <a:pt x="2823"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02;p34">
              <a:extLst>
                <a:ext uri="{FF2B5EF4-FFF2-40B4-BE49-F238E27FC236}">
                  <a16:creationId xmlns:a16="http://schemas.microsoft.com/office/drawing/2014/main" id="{2FE16838-936C-AEE9-D19F-DAA674106C01}"/>
                </a:ext>
              </a:extLst>
            </p:cNvPr>
            <p:cNvSpPr/>
            <p:nvPr/>
          </p:nvSpPr>
          <p:spPr>
            <a:xfrm>
              <a:off x="4421419" y="2717905"/>
              <a:ext cx="75469" cy="23807"/>
            </a:xfrm>
            <a:custGeom>
              <a:avLst/>
              <a:gdLst/>
              <a:ahLst/>
              <a:cxnLst/>
              <a:rect l="l" t="t" r="r" b="b"/>
              <a:pathLst>
                <a:path w="2834" h="894" extrusionOk="0">
                  <a:moveTo>
                    <a:pt x="0" y="1"/>
                  </a:moveTo>
                  <a:lnTo>
                    <a:pt x="2834" y="1"/>
                  </a:lnTo>
                  <a:lnTo>
                    <a:pt x="2834"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03;p34">
              <a:extLst>
                <a:ext uri="{FF2B5EF4-FFF2-40B4-BE49-F238E27FC236}">
                  <a16:creationId xmlns:a16="http://schemas.microsoft.com/office/drawing/2014/main" id="{4E4AE662-9F65-BC98-76D8-9396800E12BC}"/>
                </a:ext>
              </a:extLst>
            </p:cNvPr>
            <p:cNvSpPr/>
            <p:nvPr/>
          </p:nvSpPr>
          <p:spPr>
            <a:xfrm>
              <a:off x="4730542" y="308252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04;p34">
              <a:extLst>
                <a:ext uri="{FF2B5EF4-FFF2-40B4-BE49-F238E27FC236}">
                  <a16:creationId xmlns:a16="http://schemas.microsoft.com/office/drawing/2014/main" id="{03976EDE-183E-A902-8760-C1CD4D6F9265}"/>
                </a:ext>
              </a:extLst>
            </p:cNvPr>
            <p:cNvSpPr/>
            <p:nvPr/>
          </p:nvSpPr>
          <p:spPr>
            <a:xfrm>
              <a:off x="4302515" y="2717905"/>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05;p34">
              <a:extLst>
                <a:ext uri="{FF2B5EF4-FFF2-40B4-BE49-F238E27FC236}">
                  <a16:creationId xmlns:a16="http://schemas.microsoft.com/office/drawing/2014/main" id="{960C7FFF-8C1A-0056-4726-D221B5B10583}"/>
                </a:ext>
              </a:extLst>
            </p:cNvPr>
            <p:cNvSpPr/>
            <p:nvPr/>
          </p:nvSpPr>
          <p:spPr>
            <a:xfrm>
              <a:off x="4181721" y="2686215"/>
              <a:ext cx="74830" cy="50757"/>
            </a:xfrm>
            <a:custGeom>
              <a:avLst/>
              <a:gdLst/>
              <a:ahLst/>
              <a:cxnLst/>
              <a:rect l="l" t="t" r="r" b="b"/>
              <a:pathLst>
                <a:path w="2810" h="1906" extrusionOk="0">
                  <a:moveTo>
                    <a:pt x="2810" y="1000"/>
                  </a:moveTo>
                  <a:cubicBezTo>
                    <a:pt x="1989" y="822"/>
                    <a:pt x="1227" y="500"/>
                    <a:pt x="500" y="0"/>
                  </a:cubicBezTo>
                  <a:lnTo>
                    <a:pt x="0" y="738"/>
                  </a:lnTo>
                  <a:cubicBezTo>
                    <a:pt x="798" y="1298"/>
                    <a:pt x="1667" y="1691"/>
                    <a:pt x="2631" y="1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06;p34">
              <a:extLst>
                <a:ext uri="{FF2B5EF4-FFF2-40B4-BE49-F238E27FC236}">
                  <a16:creationId xmlns:a16="http://schemas.microsoft.com/office/drawing/2014/main" id="{C343B9A2-9776-CA11-26D3-67A7DE5F18F5}"/>
                </a:ext>
              </a:extLst>
            </p:cNvPr>
            <p:cNvSpPr/>
            <p:nvPr/>
          </p:nvSpPr>
          <p:spPr>
            <a:xfrm>
              <a:off x="4106251" y="2596471"/>
              <a:ext cx="55816" cy="74857"/>
            </a:xfrm>
            <a:custGeom>
              <a:avLst/>
              <a:gdLst/>
              <a:ahLst/>
              <a:cxnLst/>
              <a:rect l="l" t="t" r="r" b="b"/>
              <a:pathLst>
                <a:path w="2096" h="2811" extrusionOk="0">
                  <a:moveTo>
                    <a:pt x="2096" y="2227"/>
                  </a:moveTo>
                  <a:cubicBezTo>
                    <a:pt x="1536" y="1560"/>
                    <a:pt x="1144" y="822"/>
                    <a:pt x="870" y="1"/>
                  </a:cubicBezTo>
                  <a:lnTo>
                    <a:pt x="1" y="298"/>
                  </a:lnTo>
                  <a:cubicBezTo>
                    <a:pt x="286" y="1215"/>
                    <a:pt x="774" y="2072"/>
                    <a:pt x="1405" y="28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07;p34">
              <a:extLst>
                <a:ext uri="{FF2B5EF4-FFF2-40B4-BE49-F238E27FC236}">
                  <a16:creationId xmlns:a16="http://schemas.microsoft.com/office/drawing/2014/main" id="{2B25A205-5ABC-AB4E-C20B-9AD329B395CD}"/>
                </a:ext>
              </a:extLst>
            </p:cNvPr>
            <p:cNvSpPr/>
            <p:nvPr/>
          </p:nvSpPr>
          <p:spPr>
            <a:xfrm>
              <a:off x="4370050" y="3082527"/>
              <a:ext cx="71368" cy="23807"/>
            </a:xfrm>
            <a:custGeom>
              <a:avLst/>
              <a:gdLst/>
              <a:ahLst/>
              <a:cxnLst/>
              <a:rect l="l" t="t" r="r" b="b"/>
              <a:pathLst>
                <a:path w="2680" h="894" extrusionOk="0">
                  <a:moveTo>
                    <a:pt x="1" y="1"/>
                  </a:moveTo>
                  <a:lnTo>
                    <a:pt x="2679" y="1"/>
                  </a:lnTo>
                  <a:lnTo>
                    <a:pt x="2679"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08;p34">
              <a:extLst>
                <a:ext uri="{FF2B5EF4-FFF2-40B4-BE49-F238E27FC236}">
                  <a16:creationId xmlns:a16="http://schemas.microsoft.com/office/drawing/2014/main" id="{5CE373E6-0CA9-4BE7-A811-92C9FAD1012D}"/>
                </a:ext>
              </a:extLst>
            </p:cNvPr>
            <p:cNvSpPr/>
            <p:nvPr/>
          </p:nvSpPr>
          <p:spPr>
            <a:xfrm>
              <a:off x="4247018" y="308252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9;p34">
              <a:extLst>
                <a:ext uri="{FF2B5EF4-FFF2-40B4-BE49-F238E27FC236}">
                  <a16:creationId xmlns:a16="http://schemas.microsoft.com/office/drawing/2014/main" id="{88CFCCC5-4B9E-5829-BDDC-7A4BB7DF459F}"/>
                </a:ext>
              </a:extLst>
            </p:cNvPr>
            <p:cNvSpPr/>
            <p:nvPr/>
          </p:nvSpPr>
          <p:spPr>
            <a:xfrm>
              <a:off x="4128141" y="308252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10;p34">
              <a:extLst>
                <a:ext uri="{FF2B5EF4-FFF2-40B4-BE49-F238E27FC236}">
                  <a16:creationId xmlns:a16="http://schemas.microsoft.com/office/drawing/2014/main" id="{89F53341-0532-4720-8708-0DB240AC1F9D}"/>
                </a:ext>
              </a:extLst>
            </p:cNvPr>
            <p:cNvSpPr/>
            <p:nvPr/>
          </p:nvSpPr>
          <p:spPr>
            <a:xfrm>
              <a:off x="4611665" y="308252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11;p34">
              <a:extLst>
                <a:ext uri="{FF2B5EF4-FFF2-40B4-BE49-F238E27FC236}">
                  <a16:creationId xmlns:a16="http://schemas.microsoft.com/office/drawing/2014/main" id="{77A5DB8A-AC75-210A-2366-B65344212C99}"/>
                </a:ext>
              </a:extLst>
            </p:cNvPr>
            <p:cNvSpPr/>
            <p:nvPr/>
          </p:nvSpPr>
          <p:spPr>
            <a:xfrm>
              <a:off x="5022887" y="4199882"/>
              <a:ext cx="73579" cy="59305"/>
            </a:xfrm>
            <a:custGeom>
              <a:avLst/>
              <a:gdLst/>
              <a:ahLst/>
              <a:cxnLst/>
              <a:rect l="l" t="t" r="r" b="b"/>
              <a:pathLst>
                <a:path w="2763" h="2227" extrusionOk="0">
                  <a:moveTo>
                    <a:pt x="0" y="822"/>
                  </a:moveTo>
                  <a:cubicBezTo>
                    <a:pt x="798" y="1167"/>
                    <a:pt x="1513" y="1643"/>
                    <a:pt x="2120" y="2227"/>
                  </a:cubicBezTo>
                  <a:lnTo>
                    <a:pt x="2763" y="1596"/>
                  </a:lnTo>
                  <a:cubicBezTo>
                    <a:pt x="2072" y="905"/>
                    <a:pt x="1251" y="369"/>
                    <a:pt x="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12;p34">
              <a:extLst>
                <a:ext uri="{FF2B5EF4-FFF2-40B4-BE49-F238E27FC236}">
                  <a16:creationId xmlns:a16="http://schemas.microsoft.com/office/drawing/2014/main" id="{1F90FD2D-8F61-2A96-B600-01C1221DAF51}"/>
                </a:ext>
              </a:extLst>
            </p:cNvPr>
            <p:cNvSpPr/>
            <p:nvPr/>
          </p:nvSpPr>
          <p:spPr>
            <a:xfrm>
              <a:off x="5022248" y="4502668"/>
              <a:ext cx="73579" cy="59332"/>
            </a:xfrm>
            <a:custGeom>
              <a:avLst/>
              <a:gdLst/>
              <a:ahLst/>
              <a:cxnLst/>
              <a:rect l="l" t="t" r="r" b="b"/>
              <a:pathLst>
                <a:path w="2763" h="2228" extrusionOk="0">
                  <a:moveTo>
                    <a:pt x="1" y="1382"/>
                  </a:moveTo>
                  <a:lnTo>
                    <a:pt x="346" y="2227"/>
                  </a:lnTo>
                  <a:cubicBezTo>
                    <a:pt x="1251" y="1858"/>
                    <a:pt x="2037" y="1322"/>
                    <a:pt x="2763" y="632"/>
                  </a:cubicBezTo>
                  <a:lnTo>
                    <a:pt x="2120" y="1"/>
                  </a:lnTo>
                  <a:cubicBezTo>
                    <a:pt x="1489" y="608"/>
                    <a:pt x="798" y="1060"/>
                    <a:pt x="1" y="138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13;p34">
              <a:extLst>
                <a:ext uri="{FF2B5EF4-FFF2-40B4-BE49-F238E27FC236}">
                  <a16:creationId xmlns:a16="http://schemas.microsoft.com/office/drawing/2014/main" id="{855AB75C-47B9-7CD7-B483-605DC4A28561}"/>
                </a:ext>
              </a:extLst>
            </p:cNvPr>
            <p:cNvSpPr/>
            <p:nvPr/>
          </p:nvSpPr>
          <p:spPr>
            <a:xfrm>
              <a:off x="4920787"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14;p34">
              <a:extLst>
                <a:ext uri="{FF2B5EF4-FFF2-40B4-BE49-F238E27FC236}">
                  <a16:creationId xmlns:a16="http://schemas.microsoft.com/office/drawing/2014/main" id="{CAE14A37-5F45-1960-F1FF-FF91E97FB8C8}"/>
                </a:ext>
              </a:extLst>
            </p:cNvPr>
            <p:cNvSpPr/>
            <p:nvPr/>
          </p:nvSpPr>
          <p:spPr>
            <a:xfrm>
              <a:off x="5138942" y="3819707"/>
              <a:ext cx="75150" cy="23807"/>
            </a:xfrm>
            <a:custGeom>
              <a:avLst/>
              <a:gdLst/>
              <a:ahLst/>
              <a:cxnLst/>
              <a:rect l="l" t="t" r="r" b="b"/>
              <a:pathLst>
                <a:path w="2822" h="894" extrusionOk="0">
                  <a:moveTo>
                    <a:pt x="0" y="1"/>
                  </a:moveTo>
                  <a:lnTo>
                    <a:pt x="2822" y="1"/>
                  </a:lnTo>
                  <a:lnTo>
                    <a:pt x="2822"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15;p34">
              <a:extLst>
                <a:ext uri="{FF2B5EF4-FFF2-40B4-BE49-F238E27FC236}">
                  <a16:creationId xmlns:a16="http://schemas.microsoft.com/office/drawing/2014/main" id="{54424B18-22A7-E4B4-C25F-3BEBC3E2923C}"/>
                </a:ext>
              </a:extLst>
            </p:cNvPr>
            <p:cNvSpPr/>
            <p:nvPr/>
          </p:nvSpPr>
          <p:spPr>
            <a:xfrm>
              <a:off x="5106266" y="4403763"/>
              <a:ext cx="46017" cy="75789"/>
            </a:xfrm>
            <a:custGeom>
              <a:avLst/>
              <a:gdLst/>
              <a:ahLst/>
              <a:cxnLst/>
              <a:rect l="l" t="t" r="r" b="b"/>
              <a:pathLst>
                <a:path w="1728" h="2846" extrusionOk="0">
                  <a:moveTo>
                    <a:pt x="1" y="2393"/>
                  </a:moveTo>
                  <a:lnTo>
                    <a:pt x="763" y="2846"/>
                  </a:lnTo>
                  <a:cubicBezTo>
                    <a:pt x="1275" y="1988"/>
                    <a:pt x="1584" y="1095"/>
                    <a:pt x="1727" y="107"/>
                  </a:cubicBezTo>
                  <a:lnTo>
                    <a:pt x="822" y="0"/>
                  </a:lnTo>
                  <a:cubicBezTo>
                    <a:pt x="715" y="857"/>
                    <a:pt x="429" y="1643"/>
                    <a:pt x="1" y="2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16;p34">
              <a:extLst>
                <a:ext uri="{FF2B5EF4-FFF2-40B4-BE49-F238E27FC236}">
                  <a16:creationId xmlns:a16="http://schemas.microsoft.com/office/drawing/2014/main" id="{9D862F33-C4E5-7792-30CF-04F69DF45695}"/>
                </a:ext>
              </a:extLst>
            </p:cNvPr>
            <p:cNvSpPr/>
            <p:nvPr/>
          </p:nvSpPr>
          <p:spPr>
            <a:xfrm>
              <a:off x="5106906" y="4283261"/>
              <a:ext cx="45378" cy="75496"/>
            </a:xfrm>
            <a:custGeom>
              <a:avLst/>
              <a:gdLst/>
              <a:ahLst/>
              <a:cxnLst/>
              <a:rect l="l" t="t" r="r" b="b"/>
              <a:pathLst>
                <a:path w="1704" h="2835" extrusionOk="0">
                  <a:moveTo>
                    <a:pt x="1" y="453"/>
                  </a:moveTo>
                  <a:cubicBezTo>
                    <a:pt x="429" y="1168"/>
                    <a:pt x="691" y="1989"/>
                    <a:pt x="798" y="2834"/>
                  </a:cubicBezTo>
                  <a:lnTo>
                    <a:pt x="1703" y="2727"/>
                  </a:lnTo>
                  <a:cubicBezTo>
                    <a:pt x="1560" y="1751"/>
                    <a:pt x="1275" y="822"/>
                    <a:pt x="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7;p34">
              <a:extLst>
                <a:ext uri="{FF2B5EF4-FFF2-40B4-BE49-F238E27FC236}">
                  <a16:creationId xmlns:a16="http://schemas.microsoft.com/office/drawing/2014/main" id="{DE02A39F-2EF5-0397-62BB-C3B2891EC081}"/>
                </a:ext>
              </a:extLst>
            </p:cNvPr>
            <p:cNvSpPr/>
            <p:nvPr/>
          </p:nvSpPr>
          <p:spPr>
            <a:xfrm>
              <a:off x="5020038"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8;p34">
              <a:extLst>
                <a:ext uri="{FF2B5EF4-FFF2-40B4-BE49-F238E27FC236}">
                  <a16:creationId xmlns:a16="http://schemas.microsoft.com/office/drawing/2014/main" id="{B3C8093B-6213-327B-44E1-57EFC1C986A3}"/>
                </a:ext>
              </a:extLst>
            </p:cNvPr>
            <p:cNvSpPr/>
            <p:nvPr/>
          </p:nvSpPr>
          <p:spPr>
            <a:xfrm>
              <a:off x="4786039" y="4184330"/>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9;p34">
              <a:extLst>
                <a:ext uri="{FF2B5EF4-FFF2-40B4-BE49-F238E27FC236}">
                  <a16:creationId xmlns:a16="http://schemas.microsoft.com/office/drawing/2014/main" id="{8A7CA923-FFB2-2A33-5C2D-D9F5B9B0B78F}"/>
                </a:ext>
              </a:extLst>
            </p:cNvPr>
            <p:cNvSpPr/>
            <p:nvPr/>
          </p:nvSpPr>
          <p:spPr>
            <a:xfrm>
              <a:off x="4786039" y="4552786"/>
              <a:ext cx="71368" cy="23781"/>
            </a:xfrm>
            <a:custGeom>
              <a:avLst/>
              <a:gdLst/>
              <a:ahLst/>
              <a:cxnLst/>
              <a:rect l="l" t="t" r="r" b="b"/>
              <a:pathLst>
                <a:path w="2680" h="893" extrusionOk="0">
                  <a:moveTo>
                    <a:pt x="1" y="0"/>
                  </a:moveTo>
                  <a:lnTo>
                    <a:pt x="2679" y="0"/>
                  </a:lnTo>
                  <a:lnTo>
                    <a:pt x="2679" y="893"/>
                  </a:lnTo>
                  <a:lnTo>
                    <a:pt x="1" y="8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20;p34">
              <a:extLst>
                <a:ext uri="{FF2B5EF4-FFF2-40B4-BE49-F238E27FC236}">
                  <a16:creationId xmlns:a16="http://schemas.microsoft.com/office/drawing/2014/main" id="{AF609DEE-DA77-9B0B-5B30-A26E36E0A10E}"/>
                </a:ext>
              </a:extLst>
            </p:cNvPr>
            <p:cNvSpPr/>
            <p:nvPr/>
          </p:nvSpPr>
          <p:spPr>
            <a:xfrm>
              <a:off x="4801884"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21;p34">
              <a:extLst>
                <a:ext uri="{FF2B5EF4-FFF2-40B4-BE49-F238E27FC236}">
                  <a16:creationId xmlns:a16="http://schemas.microsoft.com/office/drawing/2014/main" id="{AA5383C1-932A-30E3-F53B-AC00EB7C60CB}"/>
                </a:ext>
              </a:extLst>
            </p:cNvPr>
            <p:cNvSpPr/>
            <p:nvPr/>
          </p:nvSpPr>
          <p:spPr>
            <a:xfrm>
              <a:off x="4909070" y="4550550"/>
              <a:ext cx="72620" cy="26976"/>
            </a:xfrm>
            <a:custGeom>
              <a:avLst/>
              <a:gdLst/>
              <a:ahLst/>
              <a:cxnLst/>
              <a:rect l="l" t="t" r="r" b="b"/>
              <a:pathLst>
                <a:path w="2727" h="1013" extrusionOk="0">
                  <a:moveTo>
                    <a:pt x="0" y="60"/>
                  </a:moveTo>
                  <a:lnTo>
                    <a:pt x="0" y="953"/>
                  </a:lnTo>
                  <a:cubicBezTo>
                    <a:pt x="893" y="953"/>
                    <a:pt x="1834" y="1013"/>
                    <a:pt x="2727" y="906"/>
                  </a:cubicBezTo>
                  <a:lnTo>
                    <a:pt x="2631" y="1"/>
                  </a:lnTo>
                  <a:cubicBezTo>
                    <a:pt x="1786" y="108"/>
                    <a:pt x="738" y="60"/>
                    <a:pt x="0" y="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22;p34">
              <a:extLst>
                <a:ext uri="{FF2B5EF4-FFF2-40B4-BE49-F238E27FC236}">
                  <a16:creationId xmlns:a16="http://schemas.microsoft.com/office/drawing/2014/main" id="{0692B043-6FAF-25AF-8CDD-24A2DDB2D8EC}"/>
                </a:ext>
              </a:extLst>
            </p:cNvPr>
            <p:cNvSpPr/>
            <p:nvPr/>
          </p:nvSpPr>
          <p:spPr>
            <a:xfrm>
              <a:off x="4909070" y="4183717"/>
              <a:ext cx="73898" cy="26657"/>
            </a:xfrm>
            <a:custGeom>
              <a:avLst/>
              <a:gdLst/>
              <a:ahLst/>
              <a:cxnLst/>
              <a:rect l="l" t="t" r="r" b="b"/>
              <a:pathLst>
                <a:path w="2775" h="1001" extrusionOk="0">
                  <a:moveTo>
                    <a:pt x="0" y="48"/>
                  </a:moveTo>
                  <a:lnTo>
                    <a:pt x="0" y="953"/>
                  </a:lnTo>
                  <a:cubicBezTo>
                    <a:pt x="738" y="953"/>
                    <a:pt x="1822" y="905"/>
                    <a:pt x="2667" y="1000"/>
                  </a:cubicBezTo>
                  <a:lnTo>
                    <a:pt x="2774" y="107"/>
                  </a:lnTo>
                  <a:cubicBezTo>
                    <a:pt x="1869" y="0"/>
                    <a:pt x="893" y="48"/>
                    <a:pt x="0"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23;p34">
              <a:extLst>
                <a:ext uri="{FF2B5EF4-FFF2-40B4-BE49-F238E27FC236}">
                  <a16:creationId xmlns:a16="http://schemas.microsoft.com/office/drawing/2014/main" id="{1E0EAF43-932B-42DA-558D-E4812986AA52}"/>
                </a:ext>
              </a:extLst>
            </p:cNvPr>
            <p:cNvSpPr/>
            <p:nvPr/>
          </p:nvSpPr>
          <p:spPr>
            <a:xfrm>
              <a:off x="4897007" y="381970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24;p34">
              <a:extLst>
                <a:ext uri="{FF2B5EF4-FFF2-40B4-BE49-F238E27FC236}">
                  <a16:creationId xmlns:a16="http://schemas.microsoft.com/office/drawing/2014/main" id="{C4C01E15-A3FC-7F37-4109-60264CDB9364}"/>
                </a:ext>
              </a:extLst>
            </p:cNvPr>
            <p:cNvSpPr/>
            <p:nvPr/>
          </p:nvSpPr>
          <p:spPr>
            <a:xfrm>
              <a:off x="5261627" y="381970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25;p34">
              <a:extLst>
                <a:ext uri="{FF2B5EF4-FFF2-40B4-BE49-F238E27FC236}">
                  <a16:creationId xmlns:a16="http://schemas.microsoft.com/office/drawing/2014/main" id="{BD4C53CD-BD7F-A44F-1E13-D0EBD221811A}"/>
                </a:ext>
              </a:extLst>
            </p:cNvPr>
            <p:cNvSpPr/>
            <p:nvPr/>
          </p:nvSpPr>
          <p:spPr>
            <a:xfrm>
              <a:off x="5162722" y="345095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6;p34">
              <a:extLst>
                <a:ext uri="{FF2B5EF4-FFF2-40B4-BE49-F238E27FC236}">
                  <a16:creationId xmlns:a16="http://schemas.microsoft.com/office/drawing/2014/main" id="{BE7CCBC0-EF23-6AE4-BE81-3095693EF391}"/>
                </a:ext>
              </a:extLst>
            </p:cNvPr>
            <p:cNvSpPr/>
            <p:nvPr/>
          </p:nvSpPr>
          <p:spPr>
            <a:xfrm>
              <a:off x="5643396" y="3452555"/>
              <a:ext cx="75469" cy="44419"/>
            </a:xfrm>
            <a:custGeom>
              <a:avLst/>
              <a:gdLst/>
              <a:ahLst/>
              <a:cxnLst/>
              <a:rect l="l" t="t" r="r" b="b"/>
              <a:pathLst>
                <a:path w="2834" h="1668" extrusionOk="0">
                  <a:moveTo>
                    <a:pt x="0" y="905"/>
                  </a:moveTo>
                  <a:cubicBezTo>
                    <a:pt x="845" y="977"/>
                    <a:pt x="1643" y="1251"/>
                    <a:pt x="2405" y="1667"/>
                  </a:cubicBezTo>
                  <a:lnTo>
                    <a:pt x="2834" y="870"/>
                  </a:lnTo>
                  <a:cubicBezTo>
                    <a:pt x="1988" y="393"/>
                    <a:pt x="1083" y="108"/>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7;p34">
              <a:extLst>
                <a:ext uri="{FF2B5EF4-FFF2-40B4-BE49-F238E27FC236}">
                  <a16:creationId xmlns:a16="http://schemas.microsoft.com/office/drawing/2014/main" id="{C1DE72D3-061F-BBA8-2AA1-C1B7AF3021C9}"/>
                </a:ext>
              </a:extLst>
            </p:cNvPr>
            <p:cNvSpPr/>
            <p:nvPr/>
          </p:nvSpPr>
          <p:spPr>
            <a:xfrm>
              <a:off x="5523215" y="345095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28;p34">
              <a:extLst>
                <a:ext uri="{FF2B5EF4-FFF2-40B4-BE49-F238E27FC236}">
                  <a16:creationId xmlns:a16="http://schemas.microsoft.com/office/drawing/2014/main" id="{DA1EA753-06CA-74FD-4D57-8D7D2D5BCABE}"/>
                </a:ext>
              </a:extLst>
            </p:cNvPr>
            <p:cNvSpPr/>
            <p:nvPr/>
          </p:nvSpPr>
          <p:spPr>
            <a:xfrm>
              <a:off x="5622465" y="3805753"/>
              <a:ext cx="75789" cy="37761"/>
            </a:xfrm>
            <a:custGeom>
              <a:avLst/>
              <a:gdLst/>
              <a:ahLst/>
              <a:cxnLst/>
              <a:rect l="l" t="t" r="r" b="b"/>
              <a:pathLst>
                <a:path w="2846" h="1418" extrusionOk="0">
                  <a:moveTo>
                    <a:pt x="36" y="525"/>
                  </a:moveTo>
                  <a:lnTo>
                    <a:pt x="0" y="525"/>
                  </a:lnTo>
                  <a:lnTo>
                    <a:pt x="0" y="1418"/>
                  </a:lnTo>
                  <a:lnTo>
                    <a:pt x="36" y="1418"/>
                  </a:lnTo>
                  <a:cubicBezTo>
                    <a:pt x="1024" y="1418"/>
                    <a:pt x="1917" y="1203"/>
                    <a:pt x="2846" y="834"/>
                  </a:cubicBezTo>
                  <a:lnTo>
                    <a:pt x="2501" y="1"/>
                  </a:lnTo>
                  <a:cubicBezTo>
                    <a:pt x="1715" y="346"/>
                    <a:pt x="893" y="525"/>
                    <a:pt x="36" y="5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29;p34">
              <a:extLst>
                <a:ext uri="{FF2B5EF4-FFF2-40B4-BE49-F238E27FC236}">
                  <a16:creationId xmlns:a16="http://schemas.microsoft.com/office/drawing/2014/main" id="{2B2F0947-4B72-F991-CAC5-461C3FFE5CA4}"/>
                </a:ext>
              </a:extLst>
            </p:cNvPr>
            <p:cNvSpPr/>
            <p:nvPr/>
          </p:nvSpPr>
          <p:spPr>
            <a:xfrm>
              <a:off x="5728027" y="3731881"/>
              <a:ext cx="65030" cy="69478"/>
            </a:xfrm>
            <a:custGeom>
              <a:avLst/>
              <a:gdLst/>
              <a:ahLst/>
              <a:cxnLst/>
              <a:rect l="l" t="t" r="r" b="b"/>
              <a:pathLst>
                <a:path w="2442" h="2609" extrusionOk="0">
                  <a:moveTo>
                    <a:pt x="1644" y="37"/>
                  </a:moveTo>
                  <a:cubicBezTo>
                    <a:pt x="1215" y="751"/>
                    <a:pt x="668" y="1382"/>
                    <a:pt x="1" y="1882"/>
                  </a:cubicBezTo>
                  <a:lnTo>
                    <a:pt x="561" y="2608"/>
                  </a:lnTo>
                  <a:cubicBezTo>
                    <a:pt x="1323" y="2025"/>
                    <a:pt x="1966" y="1299"/>
                    <a:pt x="2442" y="453"/>
                  </a:cubicBezTo>
                  <a:lnTo>
                    <a:pt x="1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30;p34">
              <a:extLst>
                <a:ext uri="{FF2B5EF4-FFF2-40B4-BE49-F238E27FC236}">
                  <a16:creationId xmlns:a16="http://schemas.microsoft.com/office/drawing/2014/main" id="{01F5CD51-0BFE-7E55-D606-F02A8A2D879B}"/>
                </a:ext>
              </a:extLst>
            </p:cNvPr>
            <p:cNvSpPr/>
            <p:nvPr/>
          </p:nvSpPr>
          <p:spPr>
            <a:xfrm>
              <a:off x="5789543" y="3619660"/>
              <a:ext cx="30784" cy="76428"/>
            </a:xfrm>
            <a:custGeom>
              <a:avLst/>
              <a:gdLst/>
              <a:ahLst/>
              <a:cxnLst/>
              <a:rect l="l" t="t" r="r" b="b"/>
              <a:pathLst>
                <a:path w="1156" h="2870" extrusionOk="0">
                  <a:moveTo>
                    <a:pt x="1025" y="0"/>
                  </a:moveTo>
                  <a:lnTo>
                    <a:pt x="156" y="107"/>
                  </a:lnTo>
                  <a:cubicBezTo>
                    <a:pt x="263" y="964"/>
                    <a:pt x="203" y="1834"/>
                    <a:pt x="1" y="2655"/>
                  </a:cubicBezTo>
                  <a:lnTo>
                    <a:pt x="870" y="2869"/>
                  </a:lnTo>
                  <a:cubicBezTo>
                    <a:pt x="1108" y="1941"/>
                    <a:pt x="1156" y="964"/>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31;p34">
              <a:extLst>
                <a:ext uri="{FF2B5EF4-FFF2-40B4-BE49-F238E27FC236}">
                  <a16:creationId xmlns:a16="http://schemas.microsoft.com/office/drawing/2014/main" id="{5F7C0BB3-3ED2-38F0-F1D4-15CA7FA7FC27}"/>
                </a:ext>
              </a:extLst>
            </p:cNvPr>
            <p:cNvSpPr/>
            <p:nvPr/>
          </p:nvSpPr>
          <p:spPr>
            <a:xfrm>
              <a:off x="5503561"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32;p34">
              <a:extLst>
                <a:ext uri="{FF2B5EF4-FFF2-40B4-BE49-F238E27FC236}">
                  <a16:creationId xmlns:a16="http://schemas.microsoft.com/office/drawing/2014/main" id="{86218A60-01AC-7A78-6C4F-3BEC720BC760}"/>
                </a:ext>
              </a:extLst>
            </p:cNvPr>
            <p:cNvSpPr/>
            <p:nvPr/>
          </p:nvSpPr>
          <p:spPr>
            <a:xfrm>
              <a:off x="5380530" y="381970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33;p34">
              <a:extLst>
                <a:ext uri="{FF2B5EF4-FFF2-40B4-BE49-F238E27FC236}">
                  <a16:creationId xmlns:a16="http://schemas.microsoft.com/office/drawing/2014/main" id="{F63B9C47-D2AF-4CC3-5949-C2C7095A27B5}"/>
                </a:ext>
              </a:extLst>
            </p:cNvPr>
            <p:cNvSpPr/>
            <p:nvPr/>
          </p:nvSpPr>
          <p:spPr>
            <a:xfrm>
              <a:off x="5281599" y="3450957"/>
              <a:ext cx="75176" cy="23807"/>
            </a:xfrm>
            <a:custGeom>
              <a:avLst/>
              <a:gdLst/>
              <a:ahLst/>
              <a:cxnLst/>
              <a:rect l="l" t="t" r="r" b="b"/>
              <a:pathLst>
                <a:path w="2823" h="894" extrusionOk="0">
                  <a:moveTo>
                    <a:pt x="1" y="1"/>
                  </a:moveTo>
                  <a:lnTo>
                    <a:pt x="2823" y="1"/>
                  </a:lnTo>
                  <a:lnTo>
                    <a:pt x="2823"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34;p34">
              <a:extLst>
                <a:ext uri="{FF2B5EF4-FFF2-40B4-BE49-F238E27FC236}">
                  <a16:creationId xmlns:a16="http://schemas.microsoft.com/office/drawing/2014/main" id="{13AB8FE4-CB48-EAEB-1650-31397804C269}"/>
                </a:ext>
              </a:extLst>
            </p:cNvPr>
            <p:cNvSpPr/>
            <p:nvPr/>
          </p:nvSpPr>
          <p:spPr>
            <a:xfrm>
              <a:off x="4778103" y="381970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35;p34">
              <a:extLst>
                <a:ext uri="{FF2B5EF4-FFF2-40B4-BE49-F238E27FC236}">
                  <a16:creationId xmlns:a16="http://schemas.microsoft.com/office/drawing/2014/main" id="{835221F6-BD48-8EA1-5A8F-02A1148E348F}"/>
                </a:ext>
              </a:extLst>
            </p:cNvPr>
            <p:cNvSpPr/>
            <p:nvPr/>
          </p:nvSpPr>
          <p:spPr>
            <a:xfrm>
              <a:off x="5424603" y="2959841"/>
              <a:ext cx="54245" cy="74857"/>
            </a:xfrm>
            <a:custGeom>
              <a:avLst/>
              <a:gdLst/>
              <a:ahLst/>
              <a:cxnLst/>
              <a:rect l="l" t="t" r="r" b="b"/>
              <a:pathLst>
                <a:path w="2037" h="2811" extrusionOk="0">
                  <a:moveTo>
                    <a:pt x="1" y="2227"/>
                  </a:moveTo>
                  <a:lnTo>
                    <a:pt x="715" y="2810"/>
                  </a:lnTo>
                  <a:cubicBezTo>
                    <a:pt x="1322" y="2072"/>
                    <a:pt x="1775" y="1167"/>
                    <a:pt x="2037" y="238"/>
                  </a:cubicBezTo>
                  <a:lnTo>
                    <a:pt x="1168" y="0"/>
                  </a:lnTo>
                  <a:cubicBezTo>
                    <a:pt x="929" y="822"/>
                    <a:pt x="525" y="1572"/>
                    <a:pt x="1" y="22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36;p34">
              <a:extLst>
                <a:ext uri="{FF2B5EF4-FFF2-40B4-BE49-F238E27FC236}">
                  <a16:creationId xmlns:a16="http://schemas.microsoft.com/office/drawing/2014/main" id="{442DF9DC-5E2B-33E6-91F4-B78C4F299F77}"/>
                </a:ext>
              </a:extLst>
            </p:cNvPr>
            <p:cNvSpPr/>
            <p:nvPr/>
          </p:nvSpPr>
          <p:spPr>
            <a:xfrm>
              <a:off x="5404311"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7;p34">
              <a:extLst>
                <a:ext uri="{FF2B5EF4-FFF2-40B4-BE49-F238E27FC236}">
                  <a16:creationId xmlns:a16="http://schemas.microsoft.com/office/drawing/2014/main" id="{737836E2-BDAA-9BA1-7193-2606465DC8E8}"/>
                </a:ext>
              </a:extLst>
            </p:cNvPr>
            <p:cNvSpPr/>
            <p:nvPr/>
          </p:nvSpPr>
          <p:spPr>
            <a:xfrm>
              <a:off x="5450621" y="2840617"/>
              <a:ext cx="37096" cy="75496"/>
            </a:xfrm>
            <a:custGeom>
              <a:avLst/>
              <a:gdLst/>
              <a:ahLst/>
              <a:cxnLst/>
              <a:rect l="l" t="t" r="r" b="b"/>
              <a:pathLst>
                <a:path w="1393" h="2835" extrusionOk="0">
                  <a:moveTo>
                    <a:pt x="0" y="322"/>
                  </a:moveTo>
                  <a:cubicBezTo>
                    <a:pt x="310" y="1084"/>
                    <a:pt x="500" y="1882"/>
                    <a:pt x="500" y="2703"/>
                  </a:cubicBezTo>
                  <a:lnTo>
                    <a:pt x="500" y="2834"/>
                  </a:lnTo>
                  <a:lnTo>
                    <a:pt x="1393" y="2834"/>
                  </a:lnTo>
                  <a:lnTo>
                    <a:pt x="1393" y="2703"/>
                  </a:lnTo>
                  <a:cubicBezTo>
                    <a:pt x="1393" y="1751"/>
                    <a:pt x="1191" y="881"/>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38;p34">
              <a:extLst>
                <a:ext uri="{FF2B5EF4-FFF2-40B4-BE49-F238E27FC236}">
                  <a16:creationId xmlns:a16="http://schemas.microsoft.com/office/drawing/2014/main" id="{AE399B3D-0BA9-B726-5A3A-A3D9F696B911}"/>
                </a:ext>
              </a:extLst>
            </p:cNvPr>
            <p:cNvSpPr/>
            <p:nvPr/>
          </p:nvSpPr>
          <p:spPr>
            <a:xfrm>
              <a:off x="3931238" y="3816538"/>
              <a:ext cx="74218" cy="27615"/>
            </a:xfrm>
            <a:custGeom>
              <a:avLst/>
              <a:gdLst/>
              <a:ahLst/>
              <a:cxnLst/>
              <a:rect l="l" t="t" r="r" b="b"/>
              <a:pathLst>
                <a:path w="2787" h="1037" extrusionOk="0">
                  <a:moveTo>
                    <a:pt x="2786" y="965"/>
                  </a:moveTo>
                  <a:lnTo>
                    <a:pt x="2786" y="60"/>
                  </a:lnTo>
                  <a:cubicBezTo>
                    <a:pt x="1893" y="60"/>
                    <a:pt x="905" y="1"/>
                    <a:pt x="0" y="144"/>
                  </a:cubicBezTo>
                  <a:lnTo>
                    <a:pt x="131" y="1037"/>
                  </a:lnTo>
                  <a:cubicBezTo>
                    <a:pt x="977" y="906"/>
                    <a:pt x="1893" y="965"/>
                    <a:pt x="2786" y="9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39;p34">
              <a:extLst>
                <a:ext uri="{FF2B5EF4-FFF2-40B4-BE49-F238E27FC236}">
                  <a16:creationId xmlns:a16="http://schemas.microsoft.com/office/drawing/2014/main" id="{5350E0E1-2BC7-341B-FFF9-AC48A58020F8}"/>
                </a:ext>
              </a:extLst>
            </p:cNvPr>
            <p:cNvSpPr/>
            <p:nvPr/>
          </p:nvSpPr>
          <p:spPr>
            <a:xfrm>
              <a:off x="4195675" y="345095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40;p34">
              <a:extLst>
                <a:ext uri="{FF2B5EF4-FFF2-40B4-BE49-F238E27FC236}">
                  <a16:creationId xmlns:a16="http://schemas.microsoft.com/office/drawing/2014/main" id="{5BDD35A2-7FF2-B578-15DF-3552994BA36A}"/>
                </a:ext>
              </a:extLst>
            </p:cNvPr>
            <p:cNvSpPr/>
            <p:nvPr/>
          </p:nvSpPr>
          <p:spPr>
            <a:xfrm>
              <a:off x="4294580" y="381970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41;p34">
              <a:extLst>
                <a:ext uri="{FF2B5EF4-FFF2-40B4-BE49-F238E27FC236}">
                  <a16:creationId xmlns:a16="http://schemas.microsoft.com/office/drawing/2014/main" id="{E1AB6AE6-8AC2-6878-82EE-3F6E7CF8E522}"/>
                </a:ext>
              </a:extLst>
            </p:cNvPr>
            <p:cNvSpPr/>
            <p:nvPr/>
          </p:nvSpPr>
          <p:spPr>
            <a:xfrm>
              <a:off x="4679199" y="345095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42;p34">
              <a:extLst>
                <a:ext uri="{FF2B5EF4-FFF2-40B4-BE49-F238E27FC236}">
                  <a16:creationId xmlns:a16="http://schemas.microsoft.com/office/drawing/2014/main" id="{5F49C3F2-FD97-651D-1939-04C8E829B420}"/>
                </a:ext>
              </a:extLst>
            </p:cNvPr>
            <p:cNvSpPr/>
            <p:nvPr/>
          </p:nvSpPr>
          <p:spPr>
            <a:xfrm>
              <a:off x="4183612" y="4184330"/>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43;p34">
              <a:extLst>
                <a:ext uri="{FF2B5EF4-FFF2-40B4-BE49-F238E27FC236}">
                  <a16:creationId xmlns:a16="http://schemas.microsoft.com/office/drawing/2014/main" id="{FD532D72-AF4A-B2C3-9290-CEE0C0C74A20}"/>
                </a:ext>
              </a:extLst>
            </p:cNvPr>
            <p:cNvSpPr/>
            <p:nvPr/>
          </p:nvSpPr>
          <p:spPr>
            <a:xfrm>
              <a:off x="4306643" y="4184330"/>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44;p34">
              <a:extLst>
                <a:ext uri="{FF2B5EF4-FFF2-40B4-BE49-F238E27FC236}">
                  <a16:creationId xmlns:a16="http://schemas.microsoft.com/office/drawing/2014/main" id="{2B7C3043-F44A-F0E1-2275-FF8BC5152A7A}"/>
                </a:ext>
              </a:extLst>
            </p:cNvPr>
            <p:cNvSpPr/>
            <p:nvPr/>
          </p:nvSpPr>
          <p:spPr>
            <a:xfrm>
              <a:off x="4417611"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45;p34">
              <a:extLst>
                <a:ext uri="{FF2B5EF4-FFF2-40B4-BE49-F238E27FC236}">
                  <a16:creationId xmlns:a16="http://schemas.microsoft.com/office/drawing/2014/main" id="{4FC34B49-C876-3D36-28C3-6CFA1B66A63D}"/>
                </a:ext>
              </a:extLst>
            </p:cNvPr>
            <p:cNvSpPr/>
            <p:nvPr/>
          </p:nvSpPr>
          <p:spPr>
            <a:xfrm>
              <a:off x="4318360"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46;p34">
              <a:extLst>
                <a:ext uri="{FF2B5EF4-FFF2-40B4-BE49-F238E27FC236}">
                  <a16:creationId xmlns:a16="http://schemas.microsoft.com/office/drawing/2014/main" id="{82A775E9-C63E-AAF6-1190-F5E51FDDF744}"/>
                </a:ext>
              </a:extLst>
            </p:cNvPr>
            <p:cNvSpPr/>
            <p:nvPr/>
          </p:nvSpPr>
          <p:spPr>
            <a:xfrm>
              <a:off x="4076772" y="345095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47;p34">
              <a:extLst>
                <a:ext uri="{FF2B5EF4-FFF2-40B4-BE49-F238E27FC236}">
                  <a16:creationId xmlns:a16="http://schemas.microsoft.com/office/drawing/2014/main" id="{B653AA6D-8D6B-9BDA-8916-D5A808CC5F50}"/>
                </a:ext>
              </a:extLst>
            </p:cNvPr>
            <p:cNvSpPr/>
            <p:nvPr/>
          </p:nvSpPr>
          <p:spPr>
            <a:xfrm>
              <a:off x="3943275" y="4184330"/>
              <a:ext cx="73898" cy="26044"/>
            </a:xfrm>
            <a:custGeom>
              <a:avLst/>
              <a:gdLst/>
              <a:ahLst/>
              <a:cxnLst/>
              <a:rect l="l" t="t" r="r" b="b"/>
              <a:pathLst>
                <a:path w="2775" h="978" extrusionOk="0">
                  <a:moveTo>
                    <a:pt x="60" y="1"/>
                  </a:moveTo>
                  <a:lnTo>
                    <a:pt x="1" y="906"/>
                  </a:lnTo>
                  <a:cubicBezTo>
                    <a:pt x="906" y="977"/>
                    <a:pt x="1882" y="930"/>
                    <a:pt x="2775" y="930"/>
                  </a:cubicBezTo>
                  <a:lnTo>
                    <a:pt x="2775" y="25"/>
                  </a:lnTo>
                  <a:cubicBezTo>
                    <a:pt x="1882" y="25"/>
                    <a:pt x="941" y="84"/>
                    <a:pt x="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48;p34">
              <a:extLst>
                <a:ext uri="{FF2B5EF4-FFF2-40B4-BE49-F238E27FC236}">
                  <a16:creationId xmlns:a16="http://schemas.microsoft.com/office/drawing/2014/main" id="{9457256B-5D5F-8AF6-5049-629BA1599AFF}"/>
                </a:ext>
              </a:extLst>
            </p:cNvPr>
            <p:cNvSpPr/>
            <p:nvPr/>
          </p:nvSpPr>
          <p:spPr>
            <a:xfrm>
              <a:off x="3834837" y="345095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49;p34">
              <a:extLst>
                <a:ext uri="{FF2B5EF4-FFF2-40B4-BE49-F238E27FC236}">
                  <a16:creationId xmlns:a16="http://schemas.microsoft.com/office/drawing/2014/main" id="{13D88AD6-CF54-DDCE-6FFD-1DF2BC44F533}"/>
                </a:ext>
              </a:extLst>
            </p:cNvPr>
            <p:cNvSpPr/>
            <p:nvPr/>
          </p:nvSpPr>
          <p:spPr>
            <a:xfrm>
              <a:off x="3953740" y="3450957"/>
              <a:ext cx="75496" cy="23807"/>
            </a:xfrm>
            <a:custGeom>
              <a:avLst/>
              <a:gdLst/>
              <a:ahLst/>
              <a:cxnLst/>
              <a:rect l="l" t="t" r="r" b="b"/>
              <a:pathLst>
                <a:path w="2835" h="894" extrusionOk="0">
                  <a:moveTo>
                    <a:pt x="1" y="1"/>
                  </a:moveTo>
                  <a:lnTo>
                    <a:pt x="2834" y="1"/>
                  </a:lnTo>
                  <a:lnTo>
                    <a:pt x="2834"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50;p34">
              <a:extLst>
                <a:ext uri="{FF2B5EF4-FFF2-40B4-BE49-F238E27FC236}">
                  <a16:creationId xmlns:a16="http://schemas.microsoft.com/office/drawing/2014/main" id="{9EFC5101-AC63-0AD7-FEE8-3316FE6C195D}"/>
                </a:ext>
              </a:extLst>
            </p:cNvPr>
            <p:cNvSpPr/>
            <p:nvPr/>
          </p:nvSpPr>
          <p:spPr>
            <a:xfrm>
              <a:off x="4064708" y="4184330"/>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51;p34">
              <a:extLst>
                <a:ext uri="{FF2B5EF4-FFF2-40B4-BE49-F238E27FC236}">
                  <a16:creationId xmlns:a16="http://schemas.microsoft.com/office/drawing/2014/main" id="{AF77D64A-E2B1-C965-913B-CB59DBE7ADB9}"/>
                </a:ext>
              </a:extLst>
            </p:cNvPr>
            <p:cNvSpPr/>
            <p:nvPr/>
          </p:nvSpPr>
          <p:spPr>
            <a:xfrm>
              <a:off x="4052991"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52;p34">
              <a:extLst>
                <a:ext uri="{FF2B5EF4-FFF2-40B4-BE49-F238E27FC236}">
                  <a16:creationId xmlns:a16="http://schemas.microsoft.com/office/drawing/2014/main" id="{1D5F297B-2D97-0FCF-C749-94F038E52DD1}"/>
                </a:ext>
              </a:extLst>
            </p:cNvPr>
            <p:cNvSpPr/>
            <p:nvPr/>
          </p:nvSpPr>
          <p:spPr>
            <a:xfrm>
              <a:off x="4425547" y="4184330"/>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53;p34">
              <a:extLst>
                <a:ext uri="{FF2B5EF4-FFF2-40B4-BE49-F238E27FC236}">
                  <a16:creationId xmlns:a16="http://schemas.microsoft.com/office/drawing/2014/main" id="{13CC5249-CF24-D1CB-DEC3-4C231A7BE0CD}"/>
                </a:ext>
              </a:extLst>
            </p:cNvPr>
            <p:cNvSpPr/>
            <p:nvPr/>
          </p:nvSpPr>
          <p:spPr>
            <a:xfrm>
              <a:off x="4175676" y="3819707"/>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54;p34">
              <a:extLst>
                <a:ext uri="{FF2B5EF4-FFF2-40B4-BE49-F238E27FC236}">
                  <a16:creationId xmlns:a16="http://schemas.microsoft.com/office/drawing/2014/main" id="{1DE07CE7-8D2A-FF83-22E8-BABB79C3B6FA}"/>
                </a:ext>
              </a:extLst>
            </p:cNvPr>
            <p:cNvSpPr/>
            <p:nvPr/>
          </p:nvSpPr>
          <p:spPr>
            <a:xfrm>
              <a:off x="4556168" y="3450957"/>
              <a:ext cx="75496" cy="23807"/>
            </a:xfrm>
            <a:custGeom>
              <a:avLst/>
              <a:gdLst/>
              <a:ahLst/>
              <a:cxnLst/>
              <a:rect l="l" t="t" r="r" b="b"/>
              <a:pathLst>
                <a:path w="2835" h="894" extrusionOk="0">
                  <a:moveTo>
                    <a:pt x="0" y="1"/>
                  </a:moveTo>
                  <a:lnTo>
                    <a:pt x="2834" y="1"/>
                  </a:lnTo>
                  <a:lnTo>
                    <a:pt x="2834"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55;p34">
              <a:extLst>
                <a:ext uri="{FF2B5EF4-FFF2-40B4-BE49-F238E27FC236}">
                  <a16:creationId xmlns:a16="http://schemas.microsoft.com/office/drawing/2014/main" id="{9A52282D-722B-5BCC-6AD7-5C640CD31FE0}"/>
                </a:ext>
              </a:extLst>
            </p:cNvPr>
            <p:cNvSpPr/>
            <p:nvPr/>
          </p:nvSpPr>
          <p:spPr>
            <a:xfrm>
              <a:off x="4548232" y="4184330"/>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56;p34">
              <a:extLst>
                <a:ext uri="{FF2B5EF4-FFF2-40B4-BE49-F238E27FC236}">
                  <a16:creationId xmlns:a16="http://schemas.microsoft.com/office/drawing/2014/main" id="{17727032-4BD6-FA71-4566-FED2BFF299D8}"/>
                </a:ext>
              </a:extLst>
            </p:cNvPr>
            <p:cNvSpPr/>
            <p:nvPr/>
          </p:nvSpPr>
          <p:spPr>
            <a:xfrm>
              <a:off x="4659226" y="3819707"/>
              <a:ext cx="71342" cy="23807"/>
            </a:xfrm>
            <a:custGeom>
              <a:avLst/>
              <a:gdLst/>
              <a:ahLst/>
              <a:cxnLst/>
              <a:rect l="l" t="t" r="r" b="b"/>
              <a:pathLst>
                <a:path w="2679"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57;p34">
              <a:extLst>
                <a:ext uri="{FF2B5EF4-FFF2-40B4-BE49-F238E27FC236}">
                  <a16:creationId xmlns:a16="http://schemas.microsoft.com/office/drawing/2014/main" id="{34374AA2-B33D-C4ED-C6A5-8F807579F0A3}"/>
                </a:ext>
              </a:extLst>
            </p:cNvPr>
            <p:cNvSpPr/>
            <p:nvPr/>
          </p:nvSpPr>
          <p:spPr>
            <a:xfrm>
              <a:off x="4543172" y="4552147"/>
              <a:ext cx="75469" cy="40291"/>
            </a:xfrm>
            <a:custGeom>
              <a:avLst/>
              <a:gdLst/>
              <a:ahLst/>
              <a:cxnLst/>
              <a:rect l="l" t="t" r="r" b="b"/>
              <a:pathLst>
                <a:path w="2834" h="1513" extrusionOk="0">
                  <a:moveTo>
                    <a:pt x="0" y="691"/>
                  </a:moveTo>
                  <a:lnTo>
                    <a:pt x="369" y="1512"/>
                  </a:lnTo>
                  <a:lnTo>
                    <a:pt x="417" y="1477"/>
                  </a:lnTo>
                  <a:cubicBezTo>
                    <a:pt x="1191" y="1131"/>
                    <a:pt x="1989" y="953"/>
                    <a:pt x="2834" y="893"/>
                  </a:cubicBezTo>
                  <a:lnTo>
                    <a:pt x="2774" y="0"/>
                  </a:lnTo>
                  <a:cubicBezTo>
                    <a:pt x="1822" y="48"/>
                    <a:pt x="869" y="286"/>
                    <a:pt x="0" y="6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58;p34">
              <a:extLst>
                <a:ext uri="{FF2B5EF4-FFF2-40B4-BE49-F238E27FC236}">
                  <a16:creationId xmlns:a16="http://schemas.microsoft.com/office/drawing/2014/main" id="{2800A12C-C57B-5099-51E3-880DA34A779C}"/>
                </a:ext>
              </a:extLst>
            </p:cNvPr>
            <p:cNvSpPr/>
            <p:nvPr/>
          </p:nvSpPr>
          <p:spPr>
            <a:xfrm>
              <a:off x="4667135" y="4184330"/>
              <a:ext cx="71368" cy="23807"/>
            </a:xfrm>
            <a:custGeom>
              <a:avLst/>
              <a:gdLst/>
              <a:ahLst/>
              <a:cxnLst/>
              <a:rect l="l" t="t" r="r" b="b"/>
              <a:pathLst>
                <a:path w="2680" h="894" extrusionOk="0">
                  <a:moveTo>
                    <a:pt x="1" y="1"/>
                  </a:moveTo>
                  <a:lnTo>
                    <a:pt x="2680" y="1"/>
                  </a:lnTo>
                  <a:lnTo>
                    <a:pt x="2680" y="894"/>
                  </a:lnTo>
                  <a:lnTo>
                    <a:pt x="1"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59;p34">
              <a:extLst>
                <a:ext uri="{FF2B5EF4-FFF2-40B4-BE49-F238E27FC236}">
                  <a16:creationId xmlns:a16="http://schemas.microsoft.com/office/drawing/2014/main" id="{8954B5FA-5D66-0B11-3082-0C8D4D860A0B}"/>
                </a:ext>
              </a:extLst>
            </p:cNvPr>
            <p:cNvSpPr/>
            <p:nvPr/>
          </p:nvSpPr>
          <p:spPr>
            <a:xfrm>
              <a:off x="4667135" y="4552786"/>
              <a:ext cx="71368" cy="23781"/>
            </a:xfrm>
            <a:custGeom>
              <a:avLst/>
              <a:gdLst/>
              <a:ahLst/>
              <a:cxnLst/>
              <a:rect l="l" t="t" r="r" b="b"/>
              <a:pathLst>
                <a:path w="2680" h="893" extrusionOk="0">
                  <a:moveTo>
                    <a:pt x="1" y="0"/>
                  </a:moveTo>
                  <a:lnTo>
                    <a:pt x="2680" y="0"/>
                  </a:lnTo>
                  <a:lnTo>
                    <a:pt x="2680" y="893"/>
                  </a:lnTo>
                  <a:lnTo>
                    <a:pt x="1" y="8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60;p34">
              <a:extLst>
                <a:ext uri="{FF2B5EF4-FFF2-40B4-BE49-F238E27FC236}">
                  <a16:creationId xmlns:a16="http://schemas.microsoft.com/office/drawing/2014/main" id="{7076EFBA-CB26-857B-C726-FE8F081DBB52}"/>
                </a:ext>
              </a:extLst>
            </p:cNvPr>
            <p:cNvSpPr/>
            <p:nvPr/>
          </p:nvSpPr>
          <p:spPr>
            <a:xfrm>
              <a:off x="4428716" y="4707189"/>
              <a:ext cx="29826" cy="75496"/>
            </a:xfrm>
            <a:custGeom>
              <a:avLst/>
              <a:gdLst/>
              <a:ahLst/>
              <a:cxnLst/>
              <a:rect l="l" t="t" r="r" b="b"/>
              <a:pathLst>
                <a:path w="1120" h="2835" extrusionOk="0">
                  <a:moveTo>
                    <a:pt x="214" y="0"/>
                  </a:moveTo>
                  <a:cubicBezTo>
                    <a:pt x="0" y="965"/>
                    <a:pt x="60" y="1798"/>
                    <a:pt x="60" y="2834"/>
                  </a:cubicBezTo>
                  <a:lnTo>
                    <a:pt x="953" y="2834"/>
                  </a:lnTo>
                  <a:cubicBezTo>
                    <a:pt x="953" y="1798"/>
                    <a:pt x="905" y="1084"/>
                    <a:pt x="1119" y="2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61;p34">
              <a:extLst>
                <a:ext uri="{FF2B5EF4-FFF2-40B4-BE49-F238E27FC236}">
                  <a16:creationId xmlns:a16="http://schemas.microsoft.com/office/drawing/2014/main" id="{00128BBA-E1F7-5CC2-77DD-A84F01683D64}"/>
                </a:ext>
              </a:extLst>
            </p:cNvPr>
            <p:cNvSpPr/>
            <p:nvPr/>
          </p:nvSpPr>
          <p:spPr>
            <a:xfrm>
              <a:off x="4429328" y="4830194"/>
              <a:ext cx="23807" cy="71368"/>
            </a:xfrm>
            <a:custGeom>
              <a:avLst/>
              <a:gdLst/>
              <a:ahLst/>
              <a:cxnLst/>
              <a:rect l="l" t="t" r="r" b="b"/>
              <a:pathLst>
                <a:path w="894" h="2680" extrusionOk="0">
                  <a:moveTo>
                    <a:pt x="1" y="1"/>
                  </a:moveTo>
                  <a:lnTo>
                    <a:pt x="894" y="1"/>
                  </a:lnTo>
                  <a:lnTo>
                    <a:pt x="894" y="2680"/>
                  </a:lnTo>
                  <a:lnTo>
                    <a:pt x="1" y="26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62;p34">
              <a:extLst>
                <a:ext uri="{FF2B5EF4-FFF2-40B4-BE49-F238E27FC236}">
                  <a16:creationId xmlns:a16="http://schemas.microsoft.com/office/drawing/2014/main" id="{FDE3DF4D-90EF-F8E8-5EB0-45893F344824}"/>
                </a:ext>
              </a:extLst>
            </p:cNvPr>
            <p:cNvSpPr/>
            <p:nvPr/>
          </p:nvSpPr>
          <p:spPr>
            <a:xfrm>
              <a:off x="4429328" y="4949099"/>
              <a:ext cx="23807" cy="75496"/>
            </a:xfrm>
            <a:custGeom>
              <a:avLst/>
              <a:gdLst/>
              <a:ahLst/>
              <a:cxnLst/>
              <a:rect l="l" t="t" r="r" b="b"/>
              <a:pathLst>
                <a:path w="894" h="2835" extrusionOk="0">
                  <a:moveTo>
                    <a:pt x="1" y="1"/>
                  </a:moveTo>
                  <a:lnTo>
                    <a:pt x="894" y="1"/>
                  </a:lnTo>
                  <a:lnTo>
                    <a:pt x="894" y="2834"/>
                  </a:lnTo>
                  <a:lnTo>
                    <a:pt x="1" y="28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63;p34">
              <a:extLst>
                <a:ext uri="{FF2B5EF4-FFF2-40B4-BE49-F238E27FC236}">
                  <a16:creationId xmlns:a16="http://schemas.microsoft.com/office/drawing/2014/main" id="{D7E2ADCF-776D-3966-EEB0-A36C218E7A2A}"/>
                </a:ext>
              </a:extLst>
            </p:cNvPr>
            <p:cNvSpPr/>
            <p:nvPr/>
          </p:nvSpPr>
          <p:spPr>
            <a:xfrm>
              <a:off x="4452177" y="4597792"/>
              <a:ext cx="63433" cy="71368"/>
            </a:xfrm>
            <a:custGeom>
              <a:avLst/>
              <a:gdLst/>
              <a:ahLst/>
              <a:cxnLst/>
              <a:rect l="l" t="t" r="r" b="b"/>
              <a:pathLst>
                <a:path w="2382" h="2680" extrusionOk="0">
                  <a:moveTo>
                    <a:pt x="0" y="2263"/>
                  </a:moveTo>
                  <a:lnTo>
                    <a:pt x="786" y="2680"/>
                  </a:lnTo>
                  <a:cubicBezTo>
                    <a:pt x="1191" y="1918"/>
                    <a:pt x="1715" y="1251"/>
                    <a:pt x="2381" y="727"/>
                  </a:cubicBezTo>
                  <a:lnTo>
                    <a:pt x="1798" y="1"/>
                  </a:lnTo>
                  <a:cubicBezTo>
                    <a:pt x="1060" y="644"/>
                    <a:pt x="441" y="1406"/>
                    <a:pt x="0" y="22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64;p34">
              <a:extLst>
                <a:ext uri="{FF2B5EF4-FFF2-40B4-BE49-F238E27FC236}">
                  <a16:creationId xmlns:a16="http://schemas.microsoft.com/office/drawing/2014/main" id="{07A2425E-9B33-F021-A929-917C70B9E2E4}"/>
                </a:ext>
              </a:extLst>
            </p:cNvPr>
            <p:cNvSpPr/>
            <p:nvPr/>
          </p:nvSpPr>
          <p:spPr>
            <a:xfrm>
              <a:off x="4536515" y="3819707"/>
              <a:ext cx="71368" cy="23807"/>
            </a:xfrm>
            <a:custGeom>
              <a:avLst/>
              <a:gdLst/>
              <a:ahLst/>
              <a:cxnLst/>
              <a:rect l="l" t="t" r="r" b="b"/>
              <a:pathLst>
                <a:path w="2680" h="894" extrusionOk="0">
                  <a:moveTo>
                    <a:pt x="0" y="1"/>
                  </a:moveTo>
                  <a:lnTo>
                    <a:pt x="2679" y="1"/>
                  </a:lnTo>
                  <a:lnTo>
                    <a:pt x="2679" y="894"/>
                  </a:lnTo>
                  <a:lnTo>
                    <a:pt x="0" y="8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65;p34">
              <a:extLst>
                <a:ext uri="{FF2B5EF4-FFF2-40B4-BE49-F238E27FC236}">
                  <a16:creationId xmlns:a16="http://schemas.microsoft.com/office/drawing/2014/main" id="{52102976-C7D4-A67F-DCB9-148F8BD389A1}"/>
                </a:ext>
              </a:extLst>
            </p:cNvPr>
            <p:cNvSpPr/>
            <p:nvPr/>
          </p:nvSpPr>
          <p:spPr>
            <a:xfrm>
              <a:off x="4429328" y="5072131"/>
              <a:ext cx="23807" cy="71368"/>
            </a:xfrm>
            <a:custGeom>
              <a:avLst/>
              <a:gdLst/>
              <a:ahLst/>
              <a:cxnLst/>
              <a:rect l="l" t="t" r="r" b="b"/>
              <a:pathLst>
                <a:path w="894" h="2680" extrusionOk="0">
                  <a:moveTo>
                    <a:pt x="1" y="0"/>
                  </a:moveTo>
                  <a:lnTo>
                    <a:pt x="894" y="0"/>
                  </a:lnTo>
                  <a:lnTo>
                    <a:pt x="894" y="2679"/>
                  </a:lnTo>
                  <a:lnTo>
                    <a:pt x="1" y="26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66;p34">
              <a:extLst>
                <a:ext uri="{FF2B5EF4-FFF2-40B4-BE49-F238E27FC236}">
                  <a16:creationId xmlns:a16="http://schemas.microsoft.com/office/drawing/2014/main" id="{B2100FE4-E6CD-359F-6948-971531818D2A}"/>
                </a:ext>
              </a:extLst>
            </p:cNvPr>
            <p:cNvSpPr/>
            <p:nvPr/>
          </p:nvSpPr>
          <p:spPr>
            <a:xfrm>
              <a:off x="4798076" y="1453445"/>
              <a:ext cx="23807" cy="71368"/>
            </a:xfrm>
            <a:custGeom>
              <a:avLst/>
              <a:gdLst/>
              <a:ahLst/>
              <a:cxnLst/>
              <a:rect l="l" t="t" r="r" b="b"/>
              <a:pathLst>
                <a:path w="894" h="2680" extrusionOk="0">
                  <a:moveTo>
                    <a:pt x="1" y="1"/>
                  </a:moveTo>
                  <a:lnTo>
                    <a:pt x="894" y="1"/>
                  </a:lnTo>
                  <a:lnTo>
                    <a:pt x="894" y="2680"/>
                  </a:lnTo>
                  <a:lnTo>
                    <a:pt x="1" y="26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67;p34">
              <a:extLst>
                <a:ext uri="{FF2B5EF4-FFF2-40B4-BE49-F238E27FC236}">
                  <a16:creationId xmlns:a16="http://schemas.microsoft.com/office/drawing/2014/main" id="{9E92049B-1385-136A-140B-4DBCC4258C41}"/>
                </a:ext>
              </a:extLst>
            </p:cNvPr>
            <p:cNvSpPr/>
            <p:nvPr/>
          </p:nvSpPr>
          <p:spPr>
            <a:xfrm>
              <a:off x="4798076" y="1366257"/>
              <a:ext cx="23807" cy="39652"/>
            </a:xfrm>
            <a:custGeom>
              <a:avLst/>
              <a:gdLst/>
              <a:ahLst/>
              <a:cxnLst/>
              <a:rect l="l" t="t" r="r" b="b"/>
              <a:pathLst>
                <a:path w="894" h="1489" extrusionOk="0">
                  <a:moveTo>
                    <a:pt x="1" y="0"/>
                  </a:moveTo>
                  <a:lnTo>
                    <a:pt x="894" y="0"/>
                  </a:lnTo>
                  <a:lnTo>
                    <a:pt x="894" y="1489"/>
                  </a:lnTo>
                  <a:lnTo>
                    <a:pt x="1" y="148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283;p34">
            <a:extLst>
              <a:ext uri="{FF2B5EF4-FFF2-40B4-BE49-F238E27FC236}">
                <a16:creationId xmlns:a16="http://schemas.microsoft.com/office/drawing/2014/main" id="{223575CF-38CF-9E35-8B72-04484A1045F5}"/>
              </a:ext>
            </a:extLst>
          </p:cNvPr>
          <p:cNvGrpSpPr/>
          <p:nvPr/>
        </p:nvGrpSpPr>
        <p:grpSpPr>
          <a:xfrm>
            <a:off x="5729940" y="3739218"/>
            <a:ext cx="2391351" cy="429600"/>
            <a:chOff x="5769497" y="3731045"/>
            <a:chExt cx="2391351" cy="429600"/>
          </a:xfrm>
        </p:grpSpPr>
        <p:grpSp>
          <p:nvGrpSpPr>
            <p:cNvPr id="132" name="Google Shape;1284;p34">
              <a:extLst>
                <a:ext uri="{FF2B5EF4-FFF2-40B4-BE49-F238E27FC236}">
                  <a16:creationId xmlns:a16="http://schemas.microsoft.com/office/drawing/2014/main" id="{6139D9D0-18C8-3CAD-1E95-A174E80FB669}"/>
                </a:ext>
              </a:extLst>
            </p:cNvPr>
            <p:cNvGrpSpPr/>
            <p:nvPr/>
          </p:nvGrpSpPr>
          <p:grpSpPr>
            <a:xfrm>
              <a:off x="5769497" y="3847551"/>
              <a:ext cx="514625" cy="215969"/>
              <a:chOff x="7558484" y="4272476"/>
              <a:chExt cx="514625" cy="215969"/>
            </a:xfrm>
          </p:grpSpPr>
          <p:sp>
            <p:nvSpPr>
              <p:cNvPr id="138" name="Google Shape;1285;p34">
                <a:extLst>
                  <a:ext uri="{FF2B5EF4-FFF2-40B4-BE49-F238E27FC236}">
                    <a16:creationId xmlns:a16="http://schemas.microsoft.com/office/drawing/2014/main" id="{87C3AD92-0007-52E7-E0EE-56444F7F9D0D}"/>
                  </a:ext>
                </a:extLst>
              </p:cNvPr>
              <p:cNvSpPr/>
              <p:nvPr/>
            </p:nvSpPr>
            <p:spPr>
              <a:xfrm>
                <a:off x="7558484" y="4272476"/>
                <a:ext cx="514625" cy="215969"/>
              </a:xfrm>
              <a:custGeom>
                <a:avLst/>
                <a:gdLst/>
                <a:ahLst/>
                <a:cxnLst/>
                <a:rect l="l" t="t" r="r" b="b"/>
                <a:pathLst>
                  <a:path w="19325" h="8110" extrusionOk="0">
                    <a:moveTo>
                      <a:pt x="4061" y="1"/>
                    </a:moveTo>
                    <a:cubicBezTo>
                      <a:pt x="5858" y="1"/>
                      <a:pt x="7394" y="1168"/>
                      <a:pt x="7918" y="2787"/>
                    </a:cubicBezTo>
                    <a:lnTo>
                      <a:pt x="7918" y="2763"/>
                    </a:lnTo>
                    <a:lnTo>
                      <a:pt x="19324" y="4061"/>
                    </a:lnTo>
                    <a:lnTo>
                      <a:pt x="7918" y="5359"/>
                    </a:lnTo>
                    <a:lnTo>
                      <a:pt x="7918" y="5335"/>
                    </a:lnTo>
                    <a:cubicBezTo>
                      <a:pt x="7394" y="6954"/>
                      <a:pt x="5858" y="8109"/>
                      <a:pt x="4061" y="8109"/>
                    </a:cubicBezTo>
                    <a:cubicBezTo>
                      <a:pt x="1834" y="8109"/>
                      <a:pt x="1" y="6311"/>
                      <a:pt x="1" y="4061"/>
                    </a:cubicBezTo>
                    <a:cubicBezTo>
                      <a:pt x="1" y="1834"/>
                      <a:pt x="1834" y="1"/>
                      <a:pt x="40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86;p34">
                <a:extLst>
                  <a:ext uri="{FF2B5EF4-FFF2-40B4-BE49-F238E27FC236}">
                    <a16:creationId xmlns:a16="http://schemas.microsoft.com/office/drawing/2014/main" id="{DF543897-6B29-A096-7895-CDFE20011527}"/>
                  </a:ext>
                </a:extLst>
              </p:cNvPr>
              <p:cNvSpPr/>
              <p:nvPr/>
            </p:nvSpPr>
            <p:spPr>
              <a:xfrm>
                <a:off x="7587964" y="4301663"/>
                <a:ext cx="157623" cy="157916"/>
              </a:xfrm>
              <a:custGeom>
                <a:avLst/>
                <a:gdLst/>
                <a:ahLst/>
                <a:cxnLst/>
                <a:rect l="l" t="t" r="r" b="b"/>
                <a:pathLst>
                  <a:path w="5919" h="5930" extrusionOk="0">
                    <a:moveTo>
                      <a:pt x="2954" y="5930"/>
                    </a:moveTo>
                    <a:cubicBezTo>
                      <a:pt x="4597" y="5930"/>
                      <a:pt x="5918" y="4608"/>
                      <a:pt x="5918" y="2965"/>
                    </a:cubicBezTo>
                    <a:cubicBezTo>
                      <a:pt x="5918" y="1346"/>
                      <a:pt x="4597" y="0"/>
                      <a:pt x="2954" y="0"/>
                    </a:cubicBezTo>
                    <a:cubicBezTo>
                      <a:pt x="1334" y="0"/>
                      <a:pt x="1" y="1346"/>
                      <a:pt x="1" y="2965"/>
                    </a:cubicBezTo>
                    <a:cubicBezTo>
                      <a:pt x="1" y="4608"/>
                      <a:pt x="1334" y="5930"/>
                      <a:pt x="2954" y="59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3" name="Google Shape;1287;p34">
              <a:extLst>
                <a:ext uri="{FF2B5EF4-FFF2-40B4-BE49-F238E27FC236}">
                  <a16:creationId xmlns:a16="http://schemas.microsoft.com/office/drawing/2014/main" id="{DF1850A5-D7FE-7E26-596A-7684B4461E71}"/>
                </a:ext>
              </a:extLst>
            </p:cNvPr>
            <p:cNvSpPr txBox="1"/>
            <p:nvPr/>
          </p:nvSpPr>
          <p:spPr>
            <a:xfrm>
              <a:off x="6276248" y="373104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rgbClr val="EC3A3B"/>
                  </a:solidFill>
                  <a:latin typeface="Fira Sans Extra Condensed SemiBold" panose="020B0604020202020204" charset="0"/>
                </a:rPr>
                <a:t>Formulation en variables de chemin </a:t>
              </a:r>
              <a:endParaRPr sz="1700" dirty="0">
                <a:solidFill>
                  <a:srgbClr val="EC3A3B"/>
                </a:solidFill>
                <a:latin typeface="Fira Sans Extra Condensed SemiBold" panose="020B0604020202020204" charset="0"/>
                <a:ea typeface="Fira Sans Extra Condensed Medium"/>
                <a:cs typeface="Fira Sans Extra Condensed Medium"/>
                <a:sym typeface="Fira Sans Extra Condensed Medium"/>
              </a:endParaRPr>
            </a:p>
          </p:txBody>
        </p:sp>
      </p:grpSp>
      <p:sp>
        <p:nvSpPr>
          <p:cNvPr id="170" name="Google Shape;1044;p32">
            <a:extLst>
              <a:ext uri="{FF2B5EF4-FFF2-40B4-BE49-F238E27FC236}">
                <a16:creationId xmlns:a16="http://schemas.microsoft.com/office/drawing/2014/main" id="{C1D5D5E5-D64D-5525-A311-8BF1F2FD2DC8}"/>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dirty="0">
                <a:solidFill>
                  <a:srgbClr val="FFC000"/>
                </a:solidFill>
                <a:latin typeface="Fira Sans Extra Condensed SemiBold"/>
              </a:rPr>
              <a:t>Les</a:t>
            </a:r>
            <a:r>
              <a:rPr lang="fr-FR" sz="2000" b="1" dirty="0">
                <a:solidFill>
                  <a:srgbClr val="FFC000"/>
                </a:solidFill>
              </a:rPr>
              <a:t> </a:t>
            </a:r>
            <a:r>
              <a:rPr lang="fr-FR" sz="2400" dirty="0">
                <a:solidFill>
                  <a:srgbClr val="FFC000"/>
                </a:solidFill>
                <a:latin typeface="Fira Sans Extra Condensed SemiBold"/>
                <a:sym typeface="Fira Sans Extra Condensed SemiBold"/>
              </a:rPr>
              <a:t>types</a:t>
            </a:r>
            <a:r>
              <a:rPr lang="fr-FR" sz="2000" b="1" dirty="0">
                <a:solidFill>
                  <a:srgbClr val="FFC000"/>
                </a:solidFill>
              </a:rPr>
              <a:t> </a:t>
            </a:r>
            <a:r>
              <a:rPr lang="fr-FR" sz="2400" dirty="0">
                <a:solidFill>
                  <a:srgbClr val="FFC000"/>
                </a:solidFill>
                <a:latin typeface="Fira Sans Extra Condensed SemiBold"/>
              </a:rPr>
              <a:t>de</a:t>
            </a:r>
            <a:r>
              <a:rPr lang="fr-FR" sz="2000" b="1" dirty="0">
                <a:solidFill>
                  <a:srgbClr val="FFC000"/>
                </a:solidFill>
              </a:rPr>
              <a:t> </a:t>
            </a:r>
            <a:r>
              <a:rPr lang="fr-FR" sz="2400" dirty="0">
                <a:solidFill>
                  <a:srgbClr val="FFC000"/>
                </a:solidFill>
                <a:latin typeface="Fira Sans Extra Condensed SemiBold"/>
              </a:rPr>
              <a:t>formulation</a:t>
            </a:r>
            <a:r>
              <a:rPr lang="fr-FR" sz="2000" b="1" dirty="0">
                <a:solidFill>
                  <a:srgbClr val="FFC000"/>
                </a:solidFill>
              </a:rPr>
              <a:t> </a:t>
            </a:r>
            <a:r>
              <a:rPr lang="fr-FR" sz="2400" dirty="0">
                <a:solidFill>
                  <a:srgbClr val="FFC000"/>
                </a:solidFill>
                <a:latin typeface="Fira Sans Extra Condensed SemiBold"/>
              </a:rPr>
              <a:t>mathématique</a:t>
            </a:r>
          </a:p>
        </p:txBody>
      </p:sp>
      <p:grpSp>
        <p:nvGrpSpPr>
          <p:cNvPr id="179" name="Google Shape;1274;p34">
            <a:extLst>
              <a:ext uri="{FF2B5EF4-FFF2-40B4-BE49-F238E27FC236}">
                <a16:creationId xmlns:a16="http://schemas.microsoft.com/office/drawing/2014/main" id="{86ABA507-FEAA-83AE-2539-D35C14E2A8BD}"/>
              </a:ext>
            </a:extLst>
          </p:cNvPr>
          <p:cNvGrpSpPr/>
          <p:nvPr/>
        </p:nvGrpSpPr>
        <p:grpSpPr>
          <a:xfrm>
            <a:off x="5475661" y="2397065"/>
            <a:ext cx="2551706" cy="624797"/>
            <a:chOff x="5424350" y="2336985"/>
            <a:chExt cx="2551706" cy="624797"/>
          </a:xfrm>
        </p:grpSpPr>
        <p:grpSp>
          <p:nvGrpSpPr>
            <p:cNvPr id="180" name="Google Shape;1275;p34">
              <a:extLst>
                <a:ext uri="{FF2B5EF4-FFF2-40B4-BE49-F238E27FC236}">
                  <a16:creationId xmlns:a16="http://schemas.microsoft.com/office/drawing/2014/main" id="{53D66E7F-7C28-48B4-50AC-C7662F4F2F76}"/>
                </a:ext>
              </a:extLst>
            </p:cNvPr>
            <p:cNvGrpSpPr/>
            <p:nvPr/>
          </p:nvGrpSpPr>
          <p:grpSpPr>
            <a:xfrm>
              <a:off x="5424350" y="2528700"/>
              <a:ext cx="514625" cy="215943"/>
              <a:chOff x="7496475" y="2804800"/>
              <a:chExt cx="514625" cy="215943"/>
            </a:xfrm>
          </p:grpSpPr>
          <p:sp>
            <p:nvSpPr>
              <p:cNvPr id="182" name="Google Shape;1276;p34">
                <a:extLst>
                  <a:ext uri="{FF2B5EF4-FFF2-40B4-BE49-F238E27FC236}">
                    <a16:creationId xmlns:a16="http://schemas.microsoft.com/office/drawing/2014/main" id="{563FA52E-6E42-9032-B745-F9448CDB30C5}"/>
                  </a:ext>
                </a:extLst>
              </p:cNvPr>
              <p:cNvSpPr/>
              <p:nvPr/>
            </p:nvSpPr>
            <p:spPr>
              <a:xfrm>
                <a:off x="7496475" y="2804800"/>
                <a:ext cx="514625" cy="215943"/>
              </a:xfrm>
              <a:custGeom>
                <a:avLst/>
                <a:gdLst/>
                <a:ahLst/>
                <a:cxnLst/>
                <a:rect l="l" t="t" r="r" b="b"/>
                <a:pathLst>
                  <a:path w="19325" h="8109" extrusionOk="0">
                    <a:moveTo>
                      <a:pt x="4084" y="0"/>
                    </a:moveTo>
                    <a:cubicBezTo>
                      <a:pt x="5882" y="0"/>
                      <a:pt x="7394" y="1167"/>
                      <a:pt x="7930" y="2774"/>
                    </a:cubicBezTo>
                    <a:lnTo>
                      <a:pt x="7930" y="2750"/>
                    </a:lnTo>
                    <a:lnTo>
                      <a:pt x="19324" y="4048"/>
                    </a:lnTo>
                    <a:lnTo>
                      <a:pt x="7930" y="5346"/>
                    </a:lnTo>
                    <a:lnTo>
                      <a:pt x="7930" y="5298"/>
                    </a:lnTo>
                    <a:cubicBezTo>
                      <a:pt x="7394" y="6941"/>
                      <a:pt x="5882" y="8108"/>
                      <a:pt x="4084" y="8108"/>
                    </a:cubicBezTo>
                    <a:cubicBezTo>
                      <a:pt x="1834" y="8108"/>
                      <a:pt x="0" y="6275"/>
                      <a:pt x="0" y="4048"/>
                    </a:cubicBezTo>
                    <a:cubicBezTo>
                      <a:pt x="0" y="1798"/>
                      <a:pt x="1834" y="0"/>
                      <a:pt x="4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77;p34">
                <a:extLst>
                  <a:ext uri="{FF2B5EF4-FFF2-40B4-BE49-F238E27FC236}">
                    <a16:creationId xmlns:a16="http://schemas.microsoft.com/office/drawing/2014/main" id="{A0912511-A2B9-F2DC-23C9-239DEE0760BC}"/>
                  </a:ext>
                </a:extLst>
              </p:cNvPr>
              <p:cNvSpPr/>
              <p:nvPr/>
            </p:nvSpPr>
            <p:spPr>
              <a:xfrm>
                <a:off x="7526274" y="2833640"/>
                <a:ext cx="157277" cy="158235"/>
              </a:xfrm>
              <a:custGeom>
                <a:avLst/>
                <a:gdLst/>
                <a:ahLst/>
                <a:cxnLst/>
                <a:rect l="l" t="t" r="r" b="b"/>
                <a:pathLst>
                  <a:path w="5906" h="5942" extrusionOk="0">
                    <a:moveTo>
                      <a:pt x="2965" y="5942"/>
                    </a:moveTo>
                    <a:cubicBezTo>
                      <a:pt x="4584" y="5942"/>
                      <a:pt x="5906" y="4584"/>
                      <a:pt x="5906" y="2965"/>
                    </a:cubicBezTo>
                    <a:cubicBezTo>
                      <a:pt x="5906" y="1322"/>
                      <a:pt x="4584" y="0"/>
                      <a:pt x="2965" y="0"/>
                    </a:cubicBezTo>
                    <a:cubicBezTo>
                      <a:pt x="1322" y="0"/>
                      <a:pt x="1" y="1322"/>
                      <a:pt x="1" y="2965"/>
                    </a:cubicBezTo>
                    <a:cubicBezTo>
                      <a:pt x="1" y="4584"/>
                      <a:pt x="1322" y="5942"/>
                      <a:pt x="2965" y="59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279;p34">
              <a:extLst>
                <a:ext uri="{FF2B5EF4-FFF2-40B4-BE49-F238E27FC236}">
                  <a16:creationId xmlns:a16="http://schemas.microsoft.com/office/drawing/2014/main" id="{944976CA-0518-F7F2-BCC9-B68B2DEC5205}"/>
                </a:ext>
              </a:extLst>
            </p:cNvPr>
            <p:cNvSpPr txBox="1"/>
            <p:nvPr/>
          </p:nvSpPr>
          <p:spPr>
            <a:xfrm>
              <a:off x="6000786" y="2336985"/>
              <a:ext cx="1975270" cy="6247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solidFill>
                    <a:srgbClr val="69E781"/>
                  </a:solidFill>
                  <a:latin typeface="Fira Sans Extra Condensed SemiBold" panose="020B0604020202020204" charset="0"/>
                </a:rPr>
                <a:t>Formulation en variables de coupe  </a:t>
              </a:r>
              <a:endParaRPr sz="1700" dirty="0">
                <a:solidFill>
                  <a:srgbClr val="69E781"/>
                </a:solidFill>
                <a:latin typeface="Fira Sans Extra Condensed SemiBold" panose="020B0604020202020204" charset="0"/>
                <a:ea typeface="Fira Sans Extra Condensed Medium"/>
                <a:cs typeface="Fira Sans Extra Condensed Medium"/>
                <a:sym typeface="Fira Sans Extra Condensed Medium"/>
              </a:endParaRPr>
            </a:p>
          </p:txBody>
        </p:sp>
      </p:grpSp>
      <p:grpSp>
        <p:nvGrpSpPr>
          <p:cNvPr id="118" name="Groupe 117">
            <a:extLst>
              <a:ext uri="{FF2B5EF4-FFF2-40B4-BE49-F238E27FC236}">
                <a16:creationId xmlns:a16="http://schemas.microsoft.com/office/drawing/2014/main" id="{7F0B967A-51CB-9B74-03DC-E76E4C221023}"/>
              </a:ext>
            </a:extLst>
          </p:cNvPr>
          <p:cNvGrpSpPr/>
          <p:nvPr/>
        </p:nvGrpSpPr>
        <p:grpSpPr>
          <a:xfrm>
            <a:off x="954302" y="4079513"/>
            <a:ext cx="2750756" cy="536174"/>
            <a:chOff x="954302" y="4079513"/>
            <a:chExt cx="2750756" cy="536174"/>
          </a:xfrm>
        </p:grpSpPr>
        <p:sp>
          <p:nvSpPr>
            <p:cNvPr id="159" name="Google Shape;1285;p34">
              <a:extLst>
                <a:ext uri="{FF2B5EF4-FFF2-40B4-BE49-F238E27FC236}">
                  <a16:creationId xmlns:a16="http://schemas.microsoft.com/office/drawing/2014/main" id="{DEFC4906-DA30-B5BB-490A-DB913FC6BF25}"/>
                </a:ext>
              </a:extLst>
            </p:cNvPr>
            <p:cNvSpPr/>
            <p:nvPr/>
          </p:nvSpPr>
          <p:spPr>
            <a:xfrm flipH="1">
              <a:off x="3190433" y="4133807"/>
              <a:ext cx="514625" cy="215969"/>
            </a:xfrm>
            <a:custGeom>
              <a:avLst/>
              <a:gdLst/>
              <a:ahLst/>
              <a:cxnLst/>
              <a:rect l="l" t="t" r="r" b="b"/>
              <a:pathLst>
                <a:path w="19325" h="8110" extrusionOk="0">
                  <a:moveTo>
                    <a:pt x="4061" y="1"/>
                  </a:moveTo>
                  <a:cubicBezTo>
                    <a:pt x="5858" y="1"/>
                    <a:pt x="7394" y="1168"/>
                    <a:pt x="7918" y="2787"/>
                  </a:cubicBezTo>
                  <a:lnTo>
                    <a:pt x="7918" y="2763"/>
                  </a:lnTo>
                  <a:lnTo>
                    <a:pt x="19324" y="4061"/>
                  </a:lnTo>
                  <a:lnTo>
                    <a:pt x="7918" y="5359"/>
                  </a:lnTo>
                  <a:lnTo>
                    <a:pt x="7918" y="5335"/>
                  </a:lnTo>
                  <a:cubicBezTo>
                    <a:pt x="7394" y="6954"/>
                    <a:pt x="5858" y="8109"/>
                    <a:pt x="4061" y="8109"/>
                  </a:cubicBezTo>
                  <a:cubicBezTo>
                    <a:pt x="1834" y="8109"/>
                    <a:pt x="1" y="6311"/>
                    <a:pt x="1" y="4061"/>
                  </a:cubicBezTo>
                  <a:cubicBezTo>
                    <a:pt x="1" y="1834"/>
                    <a:pt x="1834" y="1"/>
                    <a:pt x="40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86;p34">
              <a:extLst>
                <a:ext uri="{FF2B5EF4-FFF2-40B4-BE49-F238E27FC236}">
                  <a16:creationId xmlns:a16="http://schemas.microsoft.com/office/drawing/2014/main" id="{4A9B9C87-A5B1-8B93-8058-2C23114794CA}"/>
                </a:ext>
              </a:extLst>
            </p:cNvPr>
            <p:cNvSpPr/>
            <p:nvPr/>
          </p:nvSpPr>
          <p:spPr>
            <a:xfrm flipH="1">
              <a:off x="3516346" y="4151389"/>
              <a:ext cx="157623" cy="157916"/>
            </a:xfrm>
            <a:custGeom>
              <a:avLst/>
              <a:gdLst/>
              <a:ahLst/>
              <a:cxnLst/>
              <a:rect l="l" t="t" r="r" b="b"/>
              <a:pathLst>
                <a:path w="5919" h="5930" extrusionOk="0">
                  <a:moveTo>
                    <a:pt x="2954" y="5930"/>
                  </a:moveTo>
                  <a:cubicBezTo>
                    <a:pt x="4597" y="5930"/>
                    <a:pt x="5918" y="4608"/>
                    <a:pt x="5918" y="2965"/>
                  </a:cubicBezTo>
                  <a:cubicBezTo>
                    <a:pt x="5918" y="1346"/>
                    <a:pt x="4597" y="0"/>
                    <a:pt x="2954" y="0"/>
                  </a:cubicBezTo>
                  <a:cubicBezTo>
                    <a:pt x="1334" y="0"/>
                    <a:pt x="1" y="1346"/>
                    <a:pt x="1" y="2965"/>
                  </a:cubicBezTo>
                  <a:cubicBezTo>
                    <a:pt x="1" y="4608"/>
                    <a:pt x="1334" y="5930"/>
                    <a:pt x="2954" y="59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304;p34">
              <a:extLst>
                <a:ext uri="{FF2B5EF4-FFF2-40B4-BE49-F238E27FC236}">
                  <a16:creationId xmlns:a16="http://schemas.microsoft.com/office/drawing/2014/main" id="{9F824E25-3562-BB86-0EB3-6F63802011EA}"/>
                </a:ext>
              </a:extLst>
            </p:cNvPr>
            <p:cNvSpPr/>
            <p:nvPr/>
          </p:nvSpPr>
          <p:spPr>
            <a:xfrm>
              <a:off x="2415781" y="4229440"/>
              <a:ext cx="157623" cy="157277"/>
            </a:xfrm>
            <a:custGeom>
              <a:avLst/>
              <a:gdLst/>
              <a:ahLst/>
              <a:cxnLst/>
              <a:rect l="l" t="t" r="r" b="b"/>
              <a:pathLst>
                <a:path w="5919" h="5906" extrusionOk="0">
                  <a:moveTo>
                    <a:pt x="2942" y="5905"/>
                  </a:moveTo>
                  <a:cubicBezTo>
                    <a:pt x="4585" y="5905"/>
                    <a:pt x="5918" y="4584"/>
                    <a:pt x="5918" y="2941"/>
                  </a:cubicBezTo>
                  <a:cubicBezTo>
                    <a:pt x="5918" y="1322"/>
                    <a:pt x="4585" y="0"/>
                    <a:pt x="2942" y="0"/>
                  </a:cubicBezTo>
                  <a:cubicBezTo>
                    <a:pt x="1322" y="0"/>
                    <a:pt x="1" y="1322"/>
                    <a:pt x="1" y="2941"/>
                  </a:cubicBezTo>
                  <a:cubicBezTo>
                    <a:pt x="1" y="4584"/>
                    <a:pt x="1322" y="5905"/>
                    <a:pt x="2942" y="5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304;p34">
              <a:extLst>
                <a:ext uri="{FF2B5EF4-FFF2-40B4-BE49-F238E27FC236}">
                  <a16:creationId xmlns:a16="http://schemas.microsoft.com/office/drawing/2014/main" id="{9F6C3E50-16D2-1F21-1442-2A8F7FE9A1F1}"/>
                </a:ext>
              </a:extLst>
            </p:cNvPr>
            <p:cNvSpPr/>
            <p:nvPr/>
          </p:nvSpPr>
          <p:spPr>
            <a:xfrm>
              <a:off x="2415781" y="4231892"/>
              <a:ext cx="157623" cy="157277"/>
            </a:xfrm>
            <a:custGeom>
              <a:avLst/>
              <a:gdLst/>
              <a:ahLst/>
              <a:cxnLst/>
              <a:rect l="l" t="t" r="r" b="b"/>
              <a:pathLst>
                <a:path w="5919" h="5906" extrusionOk="0">
                  <a:moveTo>
                    <a:pt x="2942" y="5905"/>
                  </a:moveTo>
                  <a:cubicBezTo>
                    <a:pt x="4585" y="5905"/>
                    <a:pt x="5918" y="4584"/>
                    <a:pt x="5918" y="2941"/>
                  </a:cubicBezTo>
                  <a:cubicBezTo>
                    <a:pt x="5918" y="1322"/>
                    <a:pt x="4585" y="0"/>
                    <a:pt x="2942" y="0"/>
                  </a:cubicBezTo>
                  <a:cubicBezTo>
                    <a:pt x="1322" y="0"/>
                    <a:pt x="1" y="1322"/>
                    <a:pt x="1" y="2941"/>
                  </a:cubicBezTo>
                  <a:cubicBezTo>
                    <a:pt x="1" y="4584"/>
                    <a:pt x="1322" y="5905"/>
                    <a:pt x="2942" y="5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296;p34">
              <a:extLst>
                <a:ext uri="{FF2B5EF4-FFF2-40B4-BE49-F238E27FC236}">
                  <a16:creationId xmlns:a16="http://schemas.microsoft.com/office/drawing/2014/main" id="{2A8DD122-3DA0-1018-5B33-9049A5041151}"/>
                </a:ext>
              </a:extLst>
            </p:cNvPr>
            <p:cNvSpPr txBox="1"/>
            <p:nvPr/>
          </p:nvSpPr>
          <p:spPr>
            <a:xfrm>
              <a:off x="954302" y="4079513"/>
              <a:ext cx="2257242" cy="53617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rgbClr val="4949E7"/>
                  </a:solidFill>
                  <a:latin typeface="Fira Sans Extra Condensed SemiBold" panose="020B0604020202020204" charset="0"/>
                </a:rPr>
                <a:t>Formulation en variables binaires </a:t>
              </a:r>
              <a:endParaRPr sz="1700" dirty="0">
                <a:solidFill>
                  <a:srgbClr val="4949E7"/>
                </a:solidFill>
                <a:latin typeface="Fira Sans Extra Condensed SemiBold" panose="020B0604020202020204" charset="0"/>
                <a:ea typeface="Fira Sans Extra Condensed Medium"/>
                <a:cs typeface="Fira Sans Extra Condensed Medium"/>
                <a:sym typeface="Fira Sans Extra Condensed Medium"/>
              </a:endParaRPr>
            </a:p>
          </p:txBody>
        </p:sp>
      </p:grpSp>
      <p:grpSp>
        <p:nvGrpSpPr>
          <p:cNvPr id="185" name="Google Shape;1301;p34">
            <a:extLst>
              <a:ext uri="{FF2B5EF4-FFF2-40B4-BE49-F238E27FC236}">
                <a16:creationId xmlns:a16="http://schemas.microsoft.com/office/drawing/2014/main" id="{93435F1E-4C65-2D74-FA66-D10222D42260}"/>
              </a:ext>
            </a:extLst>
          </p:cNvPr>
          <p:cNvGrpSpPr/>
          <p:nvPr/>
        </p:nvGrpSpPr>
        <p:grpSpPr>
          <a:xfrm>
            <a:off x="1129829" y="3052554"/>
            <a:ext cx="2112455" cy="556009"/>
            <a:chOff x="1130585" y="3149139"/>
            <a:chExt cx="2112455" cy="556009"/>
          </a:xfrm>
        </p:grpSpPr>
        <p:grpSp>
          <p:nvGrpSpPr>
            <p:cNvPr id="186" name="Google Shape;1302;p34">
              <a:extLst>
                <a:ext uri="{FF2B5EF4-FFF2-40B4-BE49-F238E27FC236}">
                  <a16:creationId xmlns:a16="http://schemas.microsoft.com/office/drawing/2014/main" id="{7139996D-392B-208A-030D-2C48A887B5DF}"/>
                </a:ext>
              </a:extLst>
            </p:cNvPr>
            <p:cNvGrpSpPr/>
            <p:nvPr/>
          </p:nvGrpSpPr>
          <p:grpSpPr>
            <a:xfrm>
              <a:off x="2728415" y="3291525"/>
              <a:ext cx="514625" cy="215943"/>
              <a:chOff x="1568840" y="3701450"/>
              <a:chExt cx="514625" cy="215943"/>
            </a:xfrm>
          </p:grpSpPr>
          <p:sp>
            <p:nvSpPr>
              <p:cNvPr id="188" name="Google Shape;1303;p34">
                <a:extLst>
                  <a:ext uri="{FF2B5EF4-FFF2-40B4-BE49-F238E27FC236}">
                    <a16:creationId xmlns:a16="http://schemas.microsoft.com/office/drawing/2014/main" id="{4554CE02-BA09-4FAE-1A9A-A619CE300C17}"/>
                  </a:ext>
                </a:extLst>
              </p:cNvPr>
              <p:cNvSpPr/>
              <p:nvPr/>
            </p:nvSpPr>
            <p:spPr>
              <a:xfrm>
                <a:off x="1568840" y="3701450"/>
                <a:ext cx="514625" cy="215943"/>
              </a:xfrm>
              <a:custGeom>
                <a:avLst/>
                <a:gdLst/>
                <a:ahLst/>
                <a:cxnLst/>
                <a:rect l="l" t="t" r="r" b="b"/>
                <a:pathLst>
                  <a:path w="19325" h="8109" extrusionOk="0">
                    <a:moveTo>
                      <a:pt x="15241" y="1"/>
                    </a:moveTo>
                    <a:cubicBezTo>
                      <a:pt x="13443" y="1"/>
                      <a:pt x="11931" y="1168"/>
                      <a:pt x="11407" y="2811"/>
                    </a:cubicBezTo>
                    <a:lnTo>
                      <a:pt x="11407" y="2763"/>
                    </a:lnTo>
                    <a:lnTo>
                      <a:pt x="1" y="4061"/>
                    </a:lnTo>
                    <a:lnTo>
                      <a:pt x="11407" y="5382"/>
                    </a:lnTo>
                    <a:lnTo>
                      <a:pt x="11407" y="5335"/>
                    </a:lnTo>
                    <a:cubicBezTo>
                      <a:pt x="11931" y="6942"/>
                      <a:pt x="13443" y="8109"/>
                      <a:pt x="15241" y="8109"/>
                    </a:cubicBezTo>
                    <a:cubicBezTo>
                      <a:pt x="17491" y="8109"/>
                      <a:pt x="19325" y="6311"/>
                      <a:pt x="19325" y="4061"/>
                    </a:cubicBezTo>
                    <a:cubicBezTo>
                      <a:pt x="19325" y="1834"/>
                      <a:pt x="17491" y="1"/>
                      <a:pt x="15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04;p34">
                <a:extLst>
                  <a:ext uri="{FF2B5EF4-FFF2-40B4-BE49-F238E27FC236}">
                    <a16:creationId xmlns:a16="http://schemas.microsoft.com/office/drawing/2014/main" id="{6746A6D7-FD45-16A8-B7E5-AA0D46D1F602}"/>
                  </a:ext>
                </a:extLst>
              </p:cNvPr>
              <p:cNvSpPr/>
              <p:nvPr/>
            </p:nvSpPr>
            <p:spPr>
              <a:xfrm>
                <a:off x="1896364" y="3731276"/>
                <a:ext cx="157623" cy="157277"/>
              </a:xfrm>
              <a:custGeom>
                <a:avLst/>
                <a:gdLst/>
                <a:ahLst/>
                <a:cxnLst/>
                <a:rect l="l" t="t" r="r" b="b"/>
                <a:pathLst>
                  <a:path w="5919" h="5906" extrusionOk="0">
                    <a:moveTo>
                      <a:pt x="2942" y="5905"/>
                    </a:moveTo>
                    <a:cubicBezTo>
                      <a:pt x="4585" y="5905"/>
                      <a:pt x="5918" y="4584"/>
                      <a:pt x="5918" y="2941"/>
                    </a:cubicBezTo>
                    <a:cubicBezTo>
                      <a:pt x="5918" y="1322"/>
                      <a:pt x="4585" y="0"/>
                      <a:pt x="2942" y="0"/>
                    </a:cubicBezTo>
                    <a:cubicBezTo>
                      <a:pt x="1322" y="0"/>
                      <a:pt x="1" y="1322"/>
                      <a:pt x="1" y="2941"/>
                    </a:cubicBezTo>
                    <a:cubicBezTo>
                      <a:pt x="1" y="4584"/>
                      <a:pt x="1322" y="5905"/>
                      <a:pt x="2942" y="59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7" name="Google Shape;1305;p34">
              <a:extLst>
                <a:ext uri="{FF2B5EF4-FFF2-40B4-BE49-F238E27FC236}">
                  <a16:creationId xmlns:a16="http://schemas.microsoft.com/office/drawing/2014/main" id="{BE22CEC2-561F-0787-F5AF-FF364AE949C1}"/>
                </a:ext>
              </a:extLst>
            </p:cNvPr>
            <p:cNvSpPr txBox="1"/>
            <p:nvPr/>
          </p:nvSpPr>
          <p:spPr>
            <a:xfrm>
              <a:off x="1130585" y="3149139"/>
              <a:ext cx="1796161" cy="5560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400" b="1" dirty="0">
                  <a:solidFill>
                    <a:srgbClr val="FCBD24"/>
                  </a:solidFill>
                  <a:latin typeface="Fira Sans Extra Condensed SemiBold" panose="020B0604020202020204" charset="0"/>
                </a:rPr>
                <a:t>Formulation en variables de flux </a:t>
              </a:r>
              <a:endParaRPr sz="1700" dirty="0">
                <a:solidFill>
                  <a:srgbClr val="FCBD24"/>
                </a:solidFill>
                <a:latin typeface="Fira Sans Extra Condensed SemiBold" panose="020B0604020202020204" charset="0"/>
                <a:ea typeface="Fira Sans Extra Condensed Medium"/>
                <a:cs typeface="Fira Sans Extra Condensed Medium"/>
                <a:sym typeface="Fira Sans Extra Condensed Medium"/>
              </a:endParaRPr>
            </a:p>
          </p:txBody>
        </p:sp>
      </p:grpSp>
      <p:grpSp>
        <p:nvGrpSpPr>
          <p:cNvPr id="117" name="Groupe 116">
            <a:extLst>
              <a:ext uri="{FF2B5EF4-FFF2-40B4-BE49-F238E27FC236}">
                <a16:creationId xmlns:a16="http://schemas.microsoft.com/office/drawing/2014/main" id="{0CE67370-1369-D594-6040-3ADBDA268797}"/>
              </a:ext>
            </a:extLst>
          </p:cNvPr>
          <p:cNvGrpSpPr/>
          <p:nvPr/>
        </p:nvGrpSpPr>
        <p:grpSpPr>
          <a:xfrm>
            <a:off x="608907" y="2047360"/>
            <a:ext cx="3602435" cy="556009"/>
            <a:chOff x="607403" y="1982458"/>
            <a:chExt cx="3602435" cy="556009"/>
          </a:xfrm>
        </p:grpSpPr>
        <p:grpSp>
          <p:nvGrpSpPr>
            <p:cNvPr id="116" name="Groupe 115">
              <a:extLst>
                <a:ext uri="{FF2B5EF4-FFF2-40B4-BE49-F238E27FC236}">
                  <a16:creationId xmlns:a16="http://schemas.microsoft.com/office/drawing/2014/main" id="{0123ED38-3723-7393-7E7D-FA061B1FA7C9}"/>
                </a:ext>
              </a:extLst>
            </p:cNvPr>
            <p:cNvGrpSpPr/>
            <p:nvPr/>
          </p:nvGrpSpPr>
          <p:grpSpPr>
            <a:xfrm>
              <a:off x="3695533" y="2099096"/>
              <a:ext cx="514305" cy="215943"/>
              <a:chOff x="3695533" y="2099096"/>
              <a:chExt cx="514305" cy="215943"/>
            </a:xfrm>
          </p:grpSpPr>
          <p:sp>
            <p:nvSpPr>
              <p:cNvPr id="163" name="Google Shape;1294;p34">
                <a:extLst>
                  <a:ext uri="{FF2B5EF4-FFF2-40B4-BE49-F238E27FC236}">
                    <a16:creationId xmlns:a16="http://schemas.microsoft.com/office/drawing/2014/main" id="{5D8A2373-6D07-A974-79DB-5724B6EC6670}"/>
                  </a:ext>
                </a:extLst>
              </p:cNvPr>
              <p:cNvSpPr/>
              <p:nvPr/>
            </p:nvSpPr>
            <p:spPr>
              <a:xfrm>
                <a:off x="3695533" y="2099096"/>
                <a:ext cx="514305" cy="215943"/>
              </a:xfrm>
              <a:custGeom>
                <a:avLst/>
                <a:gdLst/>
                <a:ahLst/>
                <a:cxnLst/>
                <a:rect l="l" t="t" r="r" b="b"/>
                <a:pathLst>
                  <a:path w="19313" h="8109" extrusionOk="0">
                    <a:moveTo>
                      <a:pt x="15264" y="1"/>
                    </a:moveTo>
                    <a:cubicBezTo>
                      <a:pt x="13454" y="1"/>
                      <a:pt x="11919" y="1167"/>
                      <a:pt x="11395" y="2787"/>
                    </a:cubicBezTo>
                    <a:lnTo>
                      <a:pt x="11395" y="2739"/>
                    </a:lnTo>
                    <a:lnTo>
                      <a:pt x="0" y="4061"/>
                    </a:lnTo>
                    <a:lnTo>
                      <a:pt x="11395" y="5358"/>
                    </a:lnTo>
                    <a:lnTo>
                      <a:pt x="11395" y="5299"/>
                    </a:lnTo>
                    <a:cubicBezTo>
                      <a:pt x="11919" y="6942"/>
                      <a:pt x="13454" y="8109"/>
                      <a:pt x="15264" y="8109"/>
                    </a:cubicBezTo>
                    <a:cubicBezTo>
                      <a:pt x="17491" y="8109"/>
                      <a:pt x="19312" y="6287"/>
                      <a:pt x="19312" y="4061"/>
                    </a:cubicBezTo>
                    <a:cubicBezTo>
                      <a:pt x="19312" y="1810"/>
                      <a:pt x="17491" y="1"/>
                      <a:pt x="15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295;p34">
                <a:extLst>
                  <a:ext uri="{FF2B5EF4-FFF2-40B4-BE49-F238E27FC236}">
                    <a16:creationId xmlns:a16="http://schemas.microsoft.com/office/drawing/2014/main" id="{865BE7C9-F27F-A6E6-DD8D-C3F2C1EA70C2}"/>
                  </a:ext>
                </a:extLst>
              </p:cNvPr>
              <p:cNvSpPr/>
              <p:nvPr/>
            </p:nvSpPr>
            <p:spPr>
              <a:xfrm>
                <a:off x="4023057" y="2128256"/>
                <a:ext cx="157277" cy="157943"/>
              </a:xfrm>
              <a:custGeom>
                <a:avLst/>
                <a:gdLst/>
                <a:ahLst/>
                <a:cxnLst/>
                <a:rect l="l" t="t" r="r" b="b"/>
                <a:pathLst>
                  <a:path w="5906" h="5931" extrusionOk="0">
                    <a:moveTo>
                      <a:pt x="2965" y="5930"/>
                    </a:moveTo>
                    <a:cubicBezTo>
                      <a:pt x="4584" y="5930"/>
                      <a:pt x="5906" y="4585"/>
                      <a:pt x="5906" y="2966"/>
                    </a:cubicBezTo>
                    <a:cubicBezTo>
                      <a:pt x="5906" y="1323"/>
                      <a:pt x="4584" y="1"/>
                      <a:pt x="2965" y="1"/>
                    </a:cubicBezTo>
                    <a:cubicBezTo>
                      <a:pt x="1322" y="1"/>
                      <a:pt x="1" y="1323"/>
                      <a:pt x="1" y="2966"/>
                    </a:cubicBezTo>
                    <a:cubicBezTo>
                      <a:pt x="1" y="4585"/>
                      <a:pt x="1322" y="5930"/>
                      <a:pt x="2965" y="59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2" name="Google Shape;1305;p34">
              <a:extLst>
                <a:ext uri="{FF2B5EF4-FFF2-40B4-BE49-F238E27FC236}">
                  <a16:creationId xmlns:a16="http://schemas.microsoft.com/office/drawing/2014/main" id="{9C3B3D4A-EDB7-0313-C908-E7AF915A0592}"/>
                </a:ext>
              </a:extLst>
            </p:cNvPr>
            <p:cNvSpPr txBox="1"/>
            <p:nvPr/>
          </p:nvSpPr>
          <p:spPr>
            <a:xfrm>
              <a:off x="607403" y="1982458"/>
              <a:ext cx="3111285" cy="5560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solidFill>
                    <a:srgbClr val="5EB2FC"/>
                  </a:solidFill>
                  <a:latin typeface="Fira Sans Extra Condensed SemiBold" panose="020B0604020202020204" charset="0"/>
                </a:rPr>
                <a:t>Formulation en programmation linéaire en nombres entiers mixtes (PLNE) </a:t>
              </a:r>
              <a:endParaRPr sz="1700" dirty="0">
                <a:solidFill>
                  <a:srgbClr val="5EB2FC"/>
                </a:solidFill>
                <a:latin typeface="Fira Sans Extra Condensed SemiBold" panose="020B0604020202020204" charset="0"/>
                <a:ea typeface="Fira Sans Extra Condensed Medium"/>
                <a:cs typeface="Fira Sans Extra Condensed Medium"/>
                <a:sym typeface="Fira Sans Extra Condensed Medium"/>
              </a:endParaRPr>
            </a:p>
          </p:txBody>
        </p:sp>
      </p:grpSp>
      <p:sp>
        <p:nvSpPr>
          <p:cNvPr id="119" name="Espace réservé du numéro de diapositive 118">
            <a:extLst>
              <a:ext uri="{FF2B5EF4-FFF2-40B4-BE49-F238E27FC236}">
                <a16:creationId xmlns:a16="http://schemas.microsoft.com/office/drawing/2014/main" id="{29B034A2-B91F-0B6C-42A9-2A3AFA9A709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CA" smtClean="0"/>
              <a:t>12</a:t>
            </a:fld>
            <a:endParaRPr lang="fr-CA" dirty="0"/>
          </a:p>
        </p:txBody>
      </p:sp>
    </p:spTree>
    <p:extLst>
      <p:ext uri="{BB962C8B-B14F-4D97-AF65-F5344CB8AC3E}">
        <p14:creationId xmlns:p14="http://schemas.microsoft.com/office/powerpoint/2010/main" val="3318895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500"/>
                                        <p:tgtEl>
                                          <p:spTgt spid="118"/>
                                        </p:tgtEl>
                                      </p:cBhvr>
                                    </p:animEffect>
                                    <p:anim calcmode="lin" valueType="num">
                                      <p:cBhvr>
                                        <p:cTn id="13" dur="500" fill="hold"/>
                                        <p:tgtEl>
                                          <p:spTgt spid="118"/>
                                        </p:tgtEl>
                                        <p:attrNameLst>
                                          <p:attrName>ppt_x</p:attrName>
                                        </p:attrNameLst>
                                      </p:cBhvr>
                                      <p:tavLst>
                                        <p:tav tm="0">
                                          <p:val>
                                            <p:strVal val="#ppt_x"/>
                                          </p:val>
                                        </p:tav>
                                        <p:tav tm="100000">
                                          <p:val>
                                            <p:strVal val="#ppt_x"/>
                                          </p:val>
                                        </p:tav>
                                      </p:tavLst>
                                    </p:anim>
                                    <p:anim calcmode="lin" valueType="num">
                                      <p:cBhvr>
                                        <p:cTn id="14" dur="500" fill="hold"/>
                                        <p:tgtEl>
                                          <p:spTgt spid="1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fade">
                                      <p:cBhvr>
                                        <p:cTn id="18" dur="500"/>
                                        <p:tgtEl>
                                          <p:spTgt spid="131"/>
                                        </p:tgtEl>
                                      </p:cBhvr>
                                    </p:animEffect>
                                    <p:anim calcmode="lin" valueType="num">
                                      <p:cBhvr>
                                        <p:cTn id="19" dur="500" fill="hold"/>
                                        <p:tgtEl>
                                          <p:spTgt spid="131"/>
                                        </p:tgtEl>
                                        <p:attrNameLst>
                                          <p:attrName>ppt_x</p:attrName>
                                        </p:attrNameLst>
                                      </p:cBhvr>
                                      <p:tavLst>
                                        <p:tav tm="0">
                                          <p:val>
                                            <p:strVal val="#ppt_x"/>
                                          </p:val>
                                        </p:tav>
                                        <p:tav tm="100000">
                                          <p:val>
                                            <p:strVal val="#ppt_x"/>
                                          </p:val>
                                        </p:tav>
                                      </p:tavLst>
                                    </p:anim>
                                    <p:anim calcmode="lin" valueType="num">
                                      <p:cBhvr>
                                        <p:cTn id="20" dur="500" fill="hold"/>
                                        <p:tgtEl>
                                          <p:spTgt spid="13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85"/>
                                        </p:tgtEl>
                                        <p:attrNameLst>
                                          <p:attrName>style.visibility</p:attrName>
                                        </p:attrNameLst>
                                      </p:cBhvr>
                                      <p:to>
                                        <p:strVal val="visible"/>
                                      </p:to>
                                    </p:set>
                                    <p:animEffect transition="in" filter="fade">
                                      <p:cBhvr>
                                        <p:cTn id="24" dur="500"/>
                                        <p:tgtEl>
                                          <p:spTgt spid="185"/>
                                        </p:tgtEl>
                                      </p:cBhvr>
                                    </p:animEffect>
                                    <p:anim calcmode="lin" valueType="num">
                                      <p:cBhvr>
                                        <p:cTn id="25" dur="500" fill="hold"/>
                                        <p:tgtEl>
                                          <p:spTgt spid="185"/>
                                        </p:tgtEl>
                                        <p:attrNameLst>
                                          <p:attrName>ppt_x</p:attrName>
                                        </p:attrNameLst>
                                      </p:cBhvr>
                                      <p:tavLst>
                                        <p:tav tm="0">
                                          <p:val>
                                            <p:strVal val="#ppt_x"/>
                                          </p:val>
                                        </p:tav>
                                        <p:tav tm="100000">
                                          <p:val>
                                            <p:strVal val="#ppt_x"/>
                                          </p:val>
                                        </p:tav>
                                      </p:tavLst>
                                    </p:anim>
                                    <p:anim calcmode="lin" valueType="num">
                                      <p:cBhvr>
                                        <p:cTn id="26" dur="500" fill="hold"/>
                                        <p:tgtEl>
                                          <p:spTgt spid="18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79"/>
                                        </p:tgtEl>
                                        <p:attrNameLst>
                                          <p:attrName>style.visibility</p:attrName>
                                        </p:attrNameLst>
                                      </p:cBhvr>
                                      <p:to>
                                        <p:strVal val="visible"/>
                                      </p:to>
                                    </p:set>
                                    <p:animEffect transition="in" filter="fade">
                                      <p:cBhvr>
                                        <p:cTn id="30" dur="500"/>
                                        <p:tgtEl>
                                          <p:spTgt spid="179"/>
                                        </p:tgtEl>
                                      </p:cBhvr>
                                    </p:animEffect>
                                    <p:anim calcmode="lin" valueType="num">
                                      <p:cBhvr>
                                        <p:cTn id="31" dur="500" fill="hold"/>
                                        <p:tgtEl>
                                          <p:spTgt spid="179"/>
                                        </p:tgtEl>
                                        <p:attrNameLst>
                                          <p:attrName>ppt_x</p:attrName>
                                        </p:attrNameLst>
                                      </p:cBhvr>
                                      <p:tavLst>
                                        <p:tav tm="0">
                                          <p:val>
                                            <p:strVal val="#ppt_x"/>
                                          </p:val>
                                        </p:tav>
                                        <p:tav tm="100000">
                                          <p:val>
                                            <p:strVal val="#ppt_x"/>
                                          </p:val>
                                        </p:tav>
                                      </p:tavLst>
                                    </p:anim>
                                    <p:anim calcmode="lin" valueType="num">
                                      <p:cBhvr>
                                        <p:cTn id="32" dur="500" fill="hold"/>
                                        <p:tgtEl>
                                          <p:spTgt spid="17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fade">
                                      <p:cBhvr>
                                        <p:cTn id="36" dur="500"/>
                                        <p:tgtEl>
                                          <p:spTgt spid="117"/>
                                        </p:tgtEl>
                                      </p:cBhvr>
                                    </p:animEffect>
                                    <p:anim calcmode="lin" valueType="num">
                                      <p:cBhvr>
                                        <p:cTn id="37" dur="500" fill="hold"/>
                                        <p:tgtEl>
                                          <p:spTgt spid="117"/>
                                        </p:tgtEl>
                                        <p:attrNameLst>
                                          <p:attrName>ppt_x</p:attrName>
                                        </p:attrNameLst>
                                      </p:cBhvr>
                                      <p:tavLst>
                                        <p:tav tm="0">
                                          <p:val>
                                            <p:strVal val="#ppt_x"/>
                                          </p:val>
                                        </p:tav>
                                        <p:tav tm="100000">
                                          <p:val>
                                            <p:strVal val="#ppt_x"/>
                                          </p:val>
                                        </p:tav>
                                      </p:tavLst>
                                    </p:anim>
                                    <p:anim calcmode="lin" valueType="num">
                                      <p:cBhvr>
                                        <p:cTn id="38" dur="5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0275" y="323290"/>
            <a:ext cx="7723500" cy="481200"/>
          </a:xfrm>
        </p:spPr>
        <p:txBody>
          <a:bodyPr/>
          <a:lstStyle/>
          <a:p>
            <a:pPr algn="ctr"/>
            <a:r>
              <a:rPr lang="en-US" dirty="0">
                <a:solidFill>
                  <a:srgbClr val="FFBF2A"/>
                </a:solidFill>
              </a:rPr>
              <a:t>Formulation </a:t>
            </a:r>
            <a:r>
              <a:rPr lang="en-US" dirty="0" err="1">
                <a:solidFill>
                  <a:srgbClr val="FFBF2A"/>
                </a:solidFill>
              </a:rPr>
              <a:t>mathématique</a:t>
            </a:r>
            <a:r>
              <a:rPr lang="en-US" dirty="0">
                <a:solidFill>
                  <a:srgbClr val="FFBF2A"/>
                </a:solidFill>
              </a:rPr>
              <a:t> du </a:t>
            </a:r>
            <a:r>
              <a:rPr lang="fr-FR" dirty="0">
                <a:solidFill>
                  <a:srgbClr val="FFBF2A"/>
                </a:solidFill>
              </a:rPr>
              <a:t>problème</a:t>
            </a:r>
            <a:r>
              <a:rPr lang="en-US" dirty="0">
                <a:solidFill>
                  <a:srgbClr val="FFBF2A"/>
                </a:solidFill>
              </a:rPr>
              <a:t>:</a:t>
            </a:r>
            <a:endParaRPr lang="fr-FR" dirty="0">
              <a:solidFill>
                <a:srgbClr val="FFBF2A"/>
              </a:solidFill>
            </a:endParaRPr>
          </a:p>
        </p:txBody>
      </p:sp>
      <p:sp>
        <p:nvSpPr>
          <p:cNvPr id="3" name="Espace réservé du texte 2"/>
          <p:cNvSpPr>
            <a:spLocks noGrp="1"/>
          </p:cNvSpPr>
          <p:nvPr>
            <p:ph type="body" idx="1"/>
          </p:nvPr>
        </p:nvSpPr>
        <p:spPr/>
        <p:txBody>
          <a:bodyPr/>
          <a:lstStyle/>
          <a:p>
            <a:r>
              <a:rPr lang="en-US" sz="1400" dirty="0"/>
              <a:t>La </a:t>
            </a:r>
            <a:r>
              <a:rPr lang="fr-FR" sz="1400" dirty="0"/>
              <a:t>fonction</a:t>
            </a:r>
            <a:r>
              <a:rPr lang="en-US" sz="1400" dirty="0"/>
              <a:t> objective :</a:t>
            </a:r>
          </a:p>
          <a:p>
            <a:pPr marL="114300" indent="0">
              <a:buNone/>
            </a:pPr>
            <a:endParaRPr lang="en-US" sz="1400" dirty="0"/>
          </a:p>
          <a:p>
            <a:endParaRPr lang="en-US" sz="1400" dirty="0"/>
          </a:p>
          <a:p>
            <a:r>
              <a:rPr lang="en-US" sz="1400" dirty="0"/>
              <a:t>Les </a:t>
            </a:r>
            <a:r>
              <a:rPr lang="en-US" sz="1400" dirty="0" err="1"/>
              <a:t>contraintes</a:t>
            </a:r>
            <a:r>
              <a:rPr lang="en-US" sz="1400" dirty="0"/>
              <a:t> :</a:t>
            </a:r>
            <a:endParaRPr lang="fr-FR" sz="1400" dirty="0"/>
          </a:p>
        </p:txBody>
      </p:sp>
      <p:pic>
        <p:nvPicPr>
          <p:cNvPr id="7" name="Image 6"/>
          <p:cNvPicPr>
            <a:picLocks noChangeAspect="1"/>
          </p:cNvPicPr>
          <p:nvPr/>
        </p:nvPicPr>
        <p:blipFill>
          <a:blip r:embed="rId2"/>
          <a:stretch>
            <a:fillRect/>
          </a:stretch>
        </p:blipFill>
        <p:spPr>
          <a:xfrm>
            <a:off x="3507655" y="2147595"/>
            <a:ext cx="3302170" cy="2580055"/>
          </a:xfrm>
          <a:prstGeom prst="rect">
            <a:avLst/>
          </a:prstGeom>
        </p:spPr>
      </p:pic>
      <p:sp>
        <p:nvSpPr>
          <p:cNvPr id="5" name="Rectangle : coins arrondis 4">
            <a:extLst>
              <a:ext uri="{FF2B5EF4-FFF2-40B4-BE49-F238E27FC236}">
                <a16:creationId xmlns:a16="http://schemas.microsoft.com/office/drawing/2014/main" id="{4C139A93-F9EE-0F6A-0D6A-9E39DEB1A65F}"/>
              </a:ext>
            </a:extLst>
          </p:cNvPr>
          <p:cNvSpPr/>
          <p:nvPr/>
        </p:nvSpPr>
        <p:spPr>
          <a:xfrm>
            <a:off x="3808656" y="2323652"/>
            <a:ext cx="2463052" cy="437128"/>
          </a:xfrm>
          <a:prstGeom prst="roundRect">
            <a:avLst/>
          </a:prstGeom>
          <a:solidFill>
            <a:schemeClr val="accent5">
              <a:lumMod val="75000"/>
              <a:alpha val="16863"/>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 coins arrondis 5">
            <a:extLst>
              <a:ext uri="{FF2B5EF4-FFF2-40B4-BE49-F238E27FC236}">
                <a16:creationId xmlns:a16="http://schemas.microsoft.com/office/drawing/2014/main" id="{528BFB55-D399-2492-F455-279A32D09337}"/>
              </a:ext>
            </a:extLst>
          </p:cNvPr>
          <p:cNvSpPr/>
          <p:nvPr/>
        </p:nvSpPr>
        <p:spPr>
          <a:xfrm>
            <a:off x="3345628" y="2839781"/>
            <a:ext cx="3464195" cy="437128"/>
          </a:xfrm>
          <a:prstGeom prst="roundRect">
            <a:avLst/>
          </a:prstGeom>
          <a:solidFill>
            <a:srgbClr val="4949E7">
              <a:alpha val="16863"/>
            </a:srgbClr>
          </a:solidFill>
          <a:ln>
            <a:solidFill>
              <a:srgbClr val="494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Rectangle : coins arrondis 8">
            <a:extLst>
              <a:ext uri="{FF2B5EF4-FFF2-40B4-BE49-F238E27FC236}">
                <a16:creationId xmlns:a16="http://schemas.microsoft.com/office/drawing/2014/main" id="{02F15937-7AB1-3265-8A87-C8559C689FAA}"/>
              </a:ext>
            </a:extLst>
          </p:cNvPr>
          <p:cNvSpPr/>
          <p:nvPr/>
        </p:nvSpPr>
        <p:spPr>
          <a:xfrm>
            <a:off x="3808656" y="3578690"/>
            <a:ext cx="2463052" cy="437128"/>
          </a:xfrm>
          <a:prstGeom prst="roundRect">
            <a:avLst/>
          </a:prstGeom>
          <a:solidFill>
            <a:srgbClr val="EC3A3B">
              <a:alpha val="16863"/>
            </a:srgbClr>
          </a:solidFill>
          <a:ln>
            <a:solidFill>
              <a:srgbClr val="EC3A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 coins arrondis 9">
            <a:extLst>
              <a:ext uri="{FF2B5EF4-FFF2-40B4-BE49-F238E27FC236}">
                <a16:creationId xmlns:a16="http://schemas.microsoft.com/office/drawing/2014/main" id="{B108F39E-596C-6074-0EBB-494704DC2C70}"/>
              </a:ext>
            </a:extLst>
          </p:cNvPr>
          <p:cNvSpPr/>
          <p:nvPr/>
        </p:nvSpPr>
        <p:spPr>
          <a:xfrm>
            <a:off x="3808656" y="4261088"/>
            <a:ext cx="2463052" cy="437128"/>
          </a:xfrm>
          <a:prstGeom prst="roundRect">
            <a:avLst/>
          </a:prstGeom>
          <a:solidFill>
            <a:srgbClr val="69E781">
              <a:alpha val="16863"/>
            </a:srgbClr>
          </a:solidFill>
          <a:ln>
            <a:solidFill>
              <a:srgbClr val="69E7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12" name="Groupe 11">
            <a:extLst>
              <a:ext uri="{FF2B5EF4-FFF2-40B4-BE49-F238E27FC236}">
                <a16:creationId xmlns:a16="http://schemas.microsoft.com/office/drawing/2014/main" id="{6748995F-DBB6-D188-9800-A0CB99760300}"/>
              </a:ext>
            </a:extLst>
          </p:cNvPr>
          <p:cNvGrpSpPr/>
          <p:nvPr/>
        </p:nvGrpSpPr>
        <p:grpSpPr>
          <a:xfrm>
            <a:off x="3808655" y="1152475"/>
            <a:ext cx="2463053" cy="749850"/>
            <a:chOff x="3808655" y="1152475"/>
            <a:chExt cx="2463053" cy="749850"/>
          </a:xfrm>
        </p:grpSpPr>
        <p:pic>
          <p:nvPicPr>
            <p:cNvPr id="4" name="Image 3"/>
            <p:cNvPicPr/>
            <p:nvPr/>
          </p:nvPicPr>
          <p:blipFill>
            <a:blip r:embed="rId3"/>
            <a:stretch>
              <a:fillRect/>
            </a:stretch>
          </p:blipFill>
          <p:spPr>
            <a:xfrm>
              <a:off x="3883925" y="1152475"/>
              <a:ext cx="2283460" cy="633095"/>
            </a:xfrm>
            <a:prstGeom prst="rect">
              <a:avLst/>
            </a:prstGeom>
          </p:spPr>
        </p:pic>
        <p:sp>
          <p:nvSpPr>
            <p:cNvPr id="11" name="Rectangle : coins arrondis 10">
              <a:extLst>
                <a:ext uri="{FF2B5EF4-FFF2-40B4-BE49-F238E27FC236}">
                  <a16:creationId xmlns:a16="http://schemas.microsoft.com/office/drawing/2014/main" id="{E0F33673-530D-792D-2B88-2525FA77479E}"/>
                </a:ext>
              </a:extLst>
            </p:cNvPr>
            <p:cNvSpPr/>
            <p:nvPr/>
          </p:nvSpPr>
          <p:spPr>
            <a:xfrm>
              <a:off x="3808655" y="1163416"/>
              <a:ext cx="2463053" cy="738909"/>
            </a:xfrm>
            <a:prstGeom prst="roundRect">
              <a:avLst/>
            </a:prstGeom>
            <a:solidFill>
              <a:srgbClr val="FFBF2A">
                <a:alpha val="16863"/>
              </a:srgbClr>
            </a:solidFill>
            <a:ln>
              <a:solidFill>
                <a:srgbClr val="FFBF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8" name="Espace réservé du numéro de diapositive 7">
            <a:extLst>
              <a:ext uri="{FF2B5EF4-FFF2-40B4-BE49-F238E27FC236}">
                <a16:creationId xmlns:a16="http://schemas.microsoft.com/office/drawing/2014/main" id="{800A5871-8447-C464-8B81-AFBE20ABD89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CA" smtClean="0"/>
              <a:t>13</a:t>
            </a:fld>
            <a:endParaRPr lang="fr-CA" dirty="0"/>
          </a:p>
        </p:txBody>
      </p:sp>
    </p:spTree>
    <p:extLst>
      <p:ext uri="{BB962C8B-B14F-4D97-AF65-F5344CB8AC3E}">
        <p14:creationId xmlns:p14="http://schemas.microsoft.com/office/powerpoint/2010/main" val="131956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anim calcmode="lin" valueType="num">
                                      <p:cBhvr>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25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5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uiExpand="1" animBg="1"/>
      <p:bldP spid="9" grpId="0" uiExpand="1" animBg="1"/>
      <p:bldP spid="10" grpId="0" uiExpan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446384C-6EB7-8090-9389-80700A4EC6BA}"/>
              </a:ext>
            </a:extLst>
          </p:cNvPr>
          <p:cNvPicPr>
            <a:picLocks noChangeAspect="1"/>
          </p:cNvPicPr>
          <p:nvPr/>
        </p:nvPicPr>
        <p:blipFill rotWithShape="1">
          <a:blip r:embed="rId2"/>
          <a:srcRect l="6502" r="8610"/>
          <a:stretch/>
        </p:blipFill>
        <p:spPr>
          <a:xfrm>
            <a:off x="1357423" y="429435"/>
            <a:ext cx="6429155" cy="4369676"/>
          </a:xfrm>
          <a:prstGeom prst="rect">
            <a:avLst/>
          </a:prstGeom>
        </p:spPr>
      </p:pic>
      <p:sp>
        <p:nvSpPr>
          <p:cNvPr id="2" name="Rectangle 1">
            <a:extLst>
              <a:ext uri="{FF2B5EF4-FFF2-40B4-BE49-F238E27FC236}">
                <a16:creationId xmlns:a16="http://schemas.microsoft.com/office/drawing/2014/main" id="{BE37B7ED-96FB-FDB0-43C1-296BA46FF33E}"/>
              </a:ext>
            </a:extLst>
          </p:cNvPr>
          <p:cNvSpPr/>
          <p:nvPr/>
        </p:nvSpPr>
        <p:spPr>
          <a:xfrm>
            <a:off x="1258644" y="1559857"/>
            <a:ext cx="1624405" cy="2538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5">
            <a:extLst>
              <a:ext uri="{FF2B5EF4-FFF2-40B4-BE49-F238E27FC236}">
                <a16:creationId xmlns:a16="http://schemas.microsoft.com/office/drawing/2014/main" id="{EA997852-38D1-B722-D567-4A884C791730}"/>
              </a:ext>
            </a:extLst>
          </p:cNvPr>
          <p:cNvSpPr/>
          <p:nvPr/>
        </p:nvSpPr>
        <p:spPr>
          <a:xfrm>
            <a:off x="6250195" y="2140772"/>
            <a:ext cx="1624405" cy="2679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6">
            <a:extLst>
              <a:ext uri="{FF2B5EF4-FFF2-40B4-BE49-F238E27FC236}">
                <a16:creationId xmlns:a16="http://schemas.microsoft.com/office/drawing/2014/main" id="{BD773D4B-8664-76C5-E727-CC1D03BB22F7}"/>
              </a:ext>
            </a:extLst>
          </p:cNvPr>
          <p:cNvSpPr/>
          <p:nvPr/>
        </p:nvSpPr>
        <p:spPr>
          <a:xfrm>
            <a:off x="3076690" y="2140769"/>
            <a:ext cx="2796985" cy="2679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9">
            <a:extLst>
              <a:ext uri="{FF2B5EF4-FFF2-40B4-BE49-F238E27FC236}">
                <a16:creationId xmlns:a16="http://schemas.microsoft.com/office/drawing/2014/main" id="{738A895A-BFA5-A78B-A2BF-4A1FF08CD869}"/>
              </a:ext>
            </a:extLst>
          </p:cNvPr>
          <p:cNvSpPr/>
          <p:nvPr/>
        </p:nvSpPr>
        <p:spPr>
          <a:xfrm>
            <a:off x="3840481" y="1559855"/>
            <a:ext cx="3367144" cy="753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 name="Espace réservé du numéro de diapositive 3">
            <a:extLst>
              <a:ext uri="{FF2B5EF4-FFF2-40B4-BE49-F238E27FC236}">
                <a16:creationId xmlns:a16="http://schemas.microsoft.com/office/drawing/2014/main" id="{39658FFC-DC64-4AB1-AFE2-F6599EC1C26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CA" smtClean="0"/>
              <a:t>14</a:t>
            </a:fld>
            <a:endParaRPr lang="fr-CA"/>
          </a:p>
        </p:txBody>
      </p:sp>
    </p:spTree>
    <p:extLst>
      <p:ext uri="{BB962C8B-B14F-4D97-AF65-F5344CB8AC3E}">
        <p14:creationId xmlns:p14="http://schemas.microsoft.com/office/powerpoint/2010/main" val="30915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1985" y="498028"/>
            <a:ext cx="7723500" cy="481200"/>
          </a:xfrm>
        </p:spPr>
        <p:txBody>
          <a:bodyPr/>
          <a:lstStyle/>
          <a:p>
            <a:pPr algn="ctr"/>
            <a:r>
              <a:rPr lang="en-US" dirty="0" err="1"/>
              <a:t>Choix</a:t>
            </a:r>
            <a:r>
              <a:rPr lang="en-US" dirty="0"/>
              <a:t> de </a:t>
            </a:r>
            <a:r>
              <a:rPr lang="fr-FR" dirty="0"/>
              <a:t>méthode</a:t>
            </a:r>
            <a:r>
              <a:rPr lang="en-US" dirty="0"/>
              <a:t>  de resolution </a:t>
            </a:r>
            <a:endParaRPr lang="fr-FR" dirty="0"/>
          </a:p>
        </p:txBody>
      </p:sp>
      <p:sp>
        <p:nvSpPr>
          <p:cNvPr id="3" name="Espace réservé du texte 2"/>
          <p:cNvSpPr>
            <a:spLocks noGrp="1"/>
          </p:cNvSpPr>
          <p:nvPr>
            <p:ph type="body" idx="1"/>
          </p:nvPr>
        </p:nvSpPr>
        <p:spPr>
          <a:xfrm>
            <a:off x="223835" y="1368153"/>
            <a:ext cx="3999900" cy="3416400"/>
          </a:xfrm>
        </p:spPr>
        <p:txBody>
          <a:bodyPr/>
          <a:lstStyle/>
          <a:p>
            <a:r>
              <a:rPr lang="en-US" b="1" dirty="0">
                <a:solidFill>
                  <a:srgbClr val="FFBF2A"/>
                </a:solidFill>
              </a:rPr>
              <a:t>Branch and Bound :</a:t>
            </a:r>
            <a:endParaRPr lang="fr-FR" b="1" dirty="0">
              <a:solidFill>
                <a:srgbClr val="FFBF2A"/>
              </a:solidFill>
            </a:endParaRPr>
          </a:p>
        </p:txBody>
      </p:sp>
      <p:sp>
        <p:nvSpPr>
          <p:cNvPr id="4" name="Espace réservé du texte 3"/>
          <p:cNvSpPr>
            <a:spLocks noGrp="1"/>
          </p:cNvSpPr>
          <p:nvPr>
            <p:ph type="body" idx="2"/>
          </p:nvPr>
        </p:nvSpPr>
        <p:spPr>
          <a:xfrm>
            <a:off x="4718986" y="1320307"/>
            <a:ext cx="3999900" cy="3416400"/>
          </a:xfrm>
        </p:spPr>
        <p:txBody>
          <a:bodyPr/>
          <a:lstStyle/>
          <a:p>
            <a:r>
              <a:rPr lang="fr-FR" b="1" dirty="0">
                <a:solidFill>
                  <a:srgbClr val="FFBF2A"/>
                </a:solidFill>
              </a:rPr>
              <a:t>Algorithme</a:t>
            </a:r>
            <a:r>
              <a:rPr lang="en-US" b="1" dirty="0">
                <a:solidFill>
                  <a:srgbClr val="FFBF2A"/>
                </a:solidFill>
              </a:rPr>
              <a:t> </a:t>
            </a:r>
            <a:r>
              <a:rPr lang="fr-FR" b="1" dirty="0">
                <a:solidFill>
                  <a:srgbClr val="FFBF2A"/>
                </a:solidFill>
              </a:rPr>
              <a:t>génétique</a:t>
            </a:r>
            <a:r>
              <a:rPr lang="en-US" b="1" dirty="0">
                <a:solidFill>
                  <a:srgbClr val="FFBF2A"/>
                </a:solidFill>
              </a:rPr>
              <a:t> :</a:t>
            </a:r>
            <a:endParaRPr lang="fr-FR" b="1" dirty="0">
              <a:solidFill>
                <a:srgbClr val="FFBF2A"/>
              </a:solidFill>
            </a:endParaRPr>
          </a:p>
        </p:txBody>
      </p:sp>
      <p:sp>
        <p:nvSpPr>
          <p:cNvPr id="9" name="Rectangle à coins arrondis 8"/>
          <p:cNvSpPr/>
          <p:nvPr/>
        </p:nvSpPr>
        <p:spPr>
          <a:xfrm>
            <a:off x="455330" y="2098158"/>
            <a:ext cx="3273153" cy="1956391"/>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eaLnBrk="1" fontAlgn="auto" latinLnBrk="0" hangingPunct="1">
              <a:lnSpc>
                <a:spcPct val="200000"/>
              </a:lnSpc>
              <a:spcBef>
                <a:spcPts val="0"/>
              </a:spcBef>
              <a:spcAft>
                <a:spcPts val="0"/>
              </a:spcAft>
              <a:buClr>
                <a:srgbClr val="000000"/>
              </a:buClr>
              <a:buSzTx/>
              <a:buFont typeface="Wingdings" panose="05000000000000000000" pitchFamily="2" charset="2"/>
              <a:buChar char="ü"/>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Solution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optimale</a:t>
            </a: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a:p>
            <a:pPr marL="285750" marR="0" lvl="0" indent="-285750" algn="l" defTabSz="914400" eaLnBrk="1" fontAlgn="auto" latinLnBrk="0" hangingPunct="1">
              <a:lnSpc>
                <a:spcPct val="200000"/>
              </a:lnSpc>
              <a:spcBef>
                <a:spcPts val="0"/>
              </a:spcBef>
              <a:spcAft>
                <a:spcPts val="0"/>
              </a:spcAft>
              <a:buClr>
                <a:srgbClr val="000000"/>
              </a:buClr>
              <a:buSzTx/>
              <a:buFont typeface="Wingdings" panose="05000000000000000000" pitchFamily="2" charset="2"/>
              <a:buChar char="ü"/>
              <a:tabLst/>
              <a:defRPr/>
            </a:pPr>
            <a:r>
              <a:rPr kumimoji="0" lang="fr-FR" sz="1800" b="0" i="0" u="none" strike="noStrike" kern="0" cap="none" spc="0" normalizeH="0" baseline="0" noProof="0" dirty="0">
                <a:ln>
                  <a:noFill/>
                </a:ln>
                <a:solidFill>
                  <a:srgbClr val="000000"/>
                </a:solidFill>
                <a:effectLst/>
                <a:uLnTx/>
                <a:uFillTx/>
                <a:latin typeface="Arial"/>
                <a:ea typeface="+mn-ea"/>
                <a:cs typeface="+mn-cs"/>
                <a:sym typeface="Arial"/>
              </a:rPr>
              <a:t>Efficacité</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a:t>
            </a:r>
          </a:p>
          <a:p>
            <a:pPr marL="285750" marR="0" lvl="0" indent="-285750" algn="l" defTabSz="914400" rtl="0" eaLnBrk="1" fontAlgn="auto" latinLnBrk="0" hangingPunct="1">
              <a:lnSpc>
                <a:spcPct val="200000"/>
              </a:lnSpc>
              <a:spcBef>
                <a:spcPts val="0"/>
              </a:spcBef>
              <a:spcAft>
                <a:spcPts val="0"/>
              </a:spcAft>
              <a:buClr>
                <a:srgbClr val="000000"/>
              </a:buClr>
              <a:buSzTx/>
              <a:buFont typeface="Wingdings" panose="05000000000000000000" pitchFamily="2" charset="2"/>
              <a:buChar char="ü"/>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Temps de </a:t>
            </a:r>
            <a:r>
              <a:rPr kumimoji="0" lang="en-US" sz="1800" b="0" i="0" u="none" strike="noStrike" kern="0" cap="none" spc="0" normalizeH="0" baseline="0" noProof="0" dirty="0" err="1">
                <a:ln>
                  <a:noFill/>
                </a:ln>
                <a:solidFill>
                  <a:srgbClr val="000000"/>
                </a:solidFill>
                <a:effectLst/>
                <a:uLnTx/>
                <a:uFillTx/>
                <a:latin typeface="Arial"/>
                <a:ea typeface="+mn-ea"/>
                <a:cs typeface="+mn-cs"/>
                <a:sym typeface="Arial"/>
              </a:rPr>
              <a:t>calcul</a:t>
            </a:r>
            <a:r>
              <a:rPr kumimoji="0" lang="en-US" sz="1800" b="0" i="0" u="none" strike="noStrike" kern="0" cap="none" spc="0" normalizeH="0" baseline="0" noProof="0" dirty="0">
                <a:ln>
                  <a:noFill/>
                </a:ln>
                <a:solidFill>
                  <a:srgbClr val="000000"/>
                </a:solidFill>
                <a:effectLst/>
                <a:uLnTx/>
                <a:uFillTx/>
                <a:latin typeface="Arial"/>
                <a:ea typeface="+mn-ea"/>
                <a:cs typeface="+mn-cs"/>
                <a:sym typeface="Arial"/>
              </a:rPr>
              <a:t> </a:t>
            </a:r>
            <a:endParaRPr kumimoji="0" lang="fr-FR"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10" name="Rectangle à coins arrondis 9"/>
          <p:cNvSpPr/>
          <p:nvPr/>
        </p:nvSpPr>
        <p:spPr>
          <a:xfrm>
            <a:off x="5068186" y="2098158"/>
            <a:ext cx="3398082" cy="186069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Wingdings" panose="05000000000000000000" pitchFamily="2" charset="2"/>
              <a:buChar char="ü"/>
            </a:pPr>
            <a:r>
              <a:rPr lang="fr-FR" sz="1800" dirty="0">
                <a:solidFill>
                  <a:srgbClr val="000000"/>
                </a:solidFill>
                <a:latin typeface="Arial"/>
              </a:rPr>
              <a:t>adaptables </a:t>
            </a:r>
          </a:p>
          <a:p>
            <a:pPr marL="285750" indent="-285750">
              <a:lnSpc>
                <a:spcPct val="200000"/>
              </a:lnSpc>
              <a:buFont typeface="Wingdings" panose="05000000000000000000" pitchFamily="2" charset="2"/>
              <a:buChar char="ü"/>
            </a:pPr>
            <a:r>
              <a:rPr lang="fr-FR" sz="1800" dirty="0">
                <a:solidFill>
                  <a:srgbClr val="000000"/>
                </a:solidFill>
                <a:latin typeface="Arial"/>
              </a:rPr>
              <a:t>Facile à mettre en œuvre</a:t>
            </a:r>
          </a:p>
          <a:p>
            <a:pPr marL="285750" indent="-285750">
              <a:lnSpc>
                <a:spcPct val="200000"/>
              </a:lnSpc>
              <a:buFont typeface="Wingdings" panose="05000000000000000000" pitchFamily="2" charset="2"/>
              <a:buChar char="ü"/>
            </a:pPr>
            <a:r>
              <a:rPr lang="fr-FR" sz="1800" dirty="0">
                <a:solidFill>
                  <a:srgbClr val="000000"/>
                </a:solidFill>
                <a:latin typeface="Arial"/>
              </a:rPr>
              <a:t>Temps d’exécution </a:t>
            </a:r>
          </a:p>
        </p:txBody>
      </p:sp>
      <p:sp>
        <p:nvSpPr>
          <p:cNvPr id="5" name="Espace réservé du numéro de diapositive 4">
            <a:extLst>
              <a:ext uri="{FF2B5EF4-FFF2-40B4-BE49-F238E27FC236}">
                <a16:creationId xmlns:a16="http://schemas.microsoft.com/office/drawing/2014/main" id="{6774BFE7-C8CB-28A4-1748-D406BBD43A3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CA" smtClean="0"/>
              <a:t>15</a:t>
            </a:fld>
            <a:endParaRPr lang="fr-CA"/>
          </a:p>
        </p:txBody>
      </p:sp>
    </p:spTree>
    <p:extLst>
      <p:ext uri="{BB962C8B-B14F-4D97-AF65-F5344CB8AC3E}">
        <p14:creationId xmlns:p14="http://schemas.microsoft.com/office/powerpoint/2010/main" val="340222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9">
                                            <p:bg/>
                                          </p:spTgt>
                                        </p:tgtEl>
                                        <p:attrNameLst>
                                          <p:attrName>style.visibility</p:attrName>
                                        </p:attrNameLst>
                                      </p:cBhvr>
                                      <p:to>
                                        <p:strVal val="visible"/>
                                      </p:to>
                                    </p:set>
                                    <p:animEffect transition="in" filter="fade">
                                      <p:cBhvr>
                                        <p:cTn id="13" dur="250"/>
                                        <p:tgtEl>
                                          <p:spTgt spid="9">
                                            <p:bg/>
                                          </p:spTgt>
                                        </p:tgtEl>
                                      </p:cBhvr>
                                    </p:animEffect>
                                    <p:anim calcmode="lin" valueType="num">
                                      <p:cBhvr>
                                        <p:cTn id="14" dur="250" fill="hold"/>
                                        <p:tgtEl>
                                          <p:spTgt spid="9">
                                            <p:bg/>
                                          </p:spTgt>
                                        </p:tgtEl>
                                        <p:attrNameLst>
                                          <p:attrName>ppt_x</p:attrName>
                                        </p:attrNameLst>
                                      </p:cBhvr>
                                      <p:tavLst>
                                        <p:tav tm="0">
                                          <p:val>
                                            <p:strVal val="#ppt_x"/>
                                          </p:val>
                                        </p:tav>
                                        <p:tav tm="100000">
                                          <p:val>
                                            <p:strVal val="#ppt_x"/>
                                          </p:val>
                                        </p:tav>
                                      </p:tavLst>
                                    </p:anim>
                                    <p:anim calcmode="lin" valueType="num">
                                      <p:cBhvr>
                                        <p:cTn id="15" dur="250" fill="hold"/>
                                        <p:tgtEl>
                                          <p:spTgt spid="9">
                                            <p:bg/>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250"/>
                                        <p:tgtEl>
                                          <p:spTgt spid="9">
                                            <p:txEl>
                                              <p:pRg st="0" end="0"/>
                                            </p:txEl>
                                          </p:spTgt>
                                        </p:tgtEl>
                                      </p:cBhvr>
                                    </p:animEffect>
                                    <p:anim calcmode="lin" valueType="num">
                                      <p:cBhvr>
                                        <p:cTn id="20"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2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fade">
                                      <p:cBhvr>
                                        <p:cTn id="25" dur="250"/>
                                        <p:tgtEl>
                                          <p:spTgt spid="9">
                                            <p:txEl>
                                              <p:pRg st="1" end="1"/>
                                            </p:txEl>
                                          </p:spTgt>
                                        </p:tgtEl>
                                      </p:cBhvr>
                                    </p:animEffect>
                                    <p:anim calcmode="lin" valueType="num">
                                      <p:cBhvr>
                                        <p:cTn id="26" dur="2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7" dur="2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250"/>
                                        <p:tgtEl>
                                          <p:spTgt spid="9">
                                            <p:txEl>
                                              <p:pRg st="2" end="2"/>
                                            </p:txEl>
                                          </p:spTgt>
                                        </p:tgtEl>
                                      </p:cBhvr>
                                    </p:animEffect>
                                    <p:anim calcmode="lin" valueType="num">
                                      <p:cBhvr>
                                        <p:cTn id="32" dur="25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3" dur="25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250"/>
                                        <p:tgtEl>
                                          <p:spTgt spid="4">
                                            <p:txEl>
                                              <p:pRg st="0" end="0"/>
                                            </p:txEl>
                                          </p:spTgt>
                                        </p:tgtEl>
                                      </p:cBhvr>
                                    </p:animEffect>
                                    <p:anim calcmode="lin" valueType="num">
                                      <p:cBhvr>
                                        <p:cTn id="3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0" dur="2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41" fill="hold">
                            <p:stCondLst>
                              <p:cond delay="250"/>
                            </p:stCondLst>
                            <p:childTnLst>
                              <p:par>
                                <p:cTn id="42" presetID="42" presetClass="entr" presetSubtype="0" fill="hold" grpId="0" nodeType="afterEffect">
                                  <p:stCondLst>
                                    <p:cond delay="0"/>
                                  </p:stCondLst>
                                  <p:childTnLst>
                                    <p:set>
                                      <p:cBhvr>
                                        <p:cTn id="43" dur="1" fill="hold">
                                          <p:stCondLst>
                                            <p:cond delay="0"/>
                                          </p:stCondLst>
                                        </p:cTn>
                                        <p:tgtEl>
                                          <p:spTgt spid="10">
                                            <p:bg/>
                                          </p:spTgt>
                                        </p:tgtEl>
                                        <p:attrNameLst>
                                          <p:attrName>style.visibility</p:attrName>
                                        </p:attrNameLst>
                                      </p:cBhvr>
                                      <p:to>
                                        <p:strVal val="visible"/>
                                      </p:to>
                                    </p:set>
                                    <p:animEffect transition="in" filter="fade">
                                      <p:cBhvr>
                                        <p:cTn id="44" dur="250"/>
                                        <p:tgtEl>
                                          <p:spTgt spid="10">
                                            <p:bg/>
                                          </p:spTgt>
                                        </p:tgtEl>
                                      </p:cBhvr>
                                    </p:animEffect>
                                    <p:anim calcmode="lin" valueType="num">
                                      <p:cBhvr>
                                        <p:cTn id="45" dur="250" fill="hold"/>
                                        <p:tgtEl>
                                          <p:spTgt spid="10">
                                            <p:bg/>
                                          </p:spTgt>
                                        </p:tgtEl>
                                        <p:attrNameLst>
                                          <p:attrName>ppt_x</p:attrName>
                                        </p:attrNameLst>
                                      </p:cBhvr>
                                      <p:tavLst>
                                        <p:tav tm="0">
                                          <p:val>
                                            <p:strVal val="#ppt_x"/>
                                          </p:val>
                                        </p:tav>
                                        <p:tav tm="100000">
                                          <p:val>
                                            <p:strVal val="#ppt_x"/>
                                          </p:val>
                                        </p:tav>
                                      </p:tavLst>
                                    </p:anim>
                                    <p:anim calcmode="lin" valueType="num">
                                      <p:cBhvr>
                                        <p:cTn id="46" dur="250" fill="hold"/>
                                        <p:tgtEl>
                                          <p:spTgt spid="10">
                                            <p:bg/>
                                          </p:spTgt>
                                        </p:tgtEl>
                                        <p:attrNameLst>
                                          <p:attrName>ppt_y</p:attrName>
                                        </p:attrNameLst>
                                      </p:cBhvr>
                                      <p:tavLst>
                                        <p:tav tm="0">
                                          <p:val>
                                            <p:strVal val="#ppt_y+.1"/>
                                          </p:val>
                                        </p:tav>
                                        <p:tav tm="100000">
                                          <p:val>
                                            <p:strVal val="#ppt_y"/>
                                          </p:val>
                                        </p:tav>
                                      </p:tavLst>
                                    </p:anim>
                                  </p:childTnLst>
                                </p:cTn>
                              </p:par>
                            </p:childTnLst>
                          </p:cTn>
                        </p:par>
                        <p:par>
                          <p:cTn id="47" fill="hold">
                            <p:stCondLst>
                              <p:cond delay="500"/>
                            </p:stCondLst>
                            <p:childTnLst>
                              <p:par>
                                <p:cTn id="48" presetID="42" presetClass="entr" presetSubtype="0" fill="hold" grpId="0" nodeType="afterEffect">
                                  <p:stCondLst>
                                    <p:cond delay="0"/>
                                  </p:stCondLst>
                                  <p:childTnLst>
                                    <p:set>
                                      <p:cBhvr>
                                        <p:cTn id="49" dur="1" fill="hold">
                                          <p:stCondLst>
                                            <p:cond delay="0"/>
                                          </p:stCondLst>
                                        </p:cTn>
                                        <p:tgtEl>
                                          <p:spTgt spid="10">
                                            <p:txEl>
                                              <p:pRg st="0" end="0"/>
                                            </p:txEl>
                                          </p:spTgt>
                                        </p:tgtEl>
                                        <p:attrNameLst>
                                          <p:attrName>style.visibility</p:attrName>
                                        </p:attrNameLst>
                                      </p:cBhvr>
                                      <p:to>
                                        <p:strVal val="visible"/>
                                      </p:to>
                                    </p:set>
                                    <p:animEffect transition="in" filter="fade">
                                      <p:cBhvr>
                                        <p:cTn id="50" dur="250"/>
                                        <p:tgtEl>
                                          <p:spTgt spid="10">
                                            <p:txEl>
                                              <p:pRg st="0" end="0"/>
                                            </p:txEl>
                                          </p:spTgt>
                                        </p:tgtEl>
                                      </p:cBhvr>
                                    </p:animEffect>
                                    <p:anim calcmode="lin" valueType="num">
                                      <p:cBhvr>
                                        <p:cTn id="51"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52" dur="2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750"/>
                            </p:stCondLst>
                            <p:childTnLst>
                              <p:par>
                                <p:cTn id="54" presetID="42" presetClass="entr" presetSubtype="0" fill="hold" grpId="0" nodeType="afterEffect">
                                  <p:stCondLst>
                                    <p:cond delay="0"/>
                                  </p:stCondLst>
                                  <p:childTnLst>
                                    <p:set>
                                      <p:cBhvr>
                                        <p:cTn id="55" dur="1" fill="hold">
                                          <p:stCondLst>
                                            <p:cond delay="0"/>
                                          </p:stCondLst>
                                        </p:cTn>
                                        <p:tgtEl>
                                          <p:spTgt spid="10">
                                            <p:txEl>
                                              <p:pRg st="1" end="1"/>
                                            </p:txEl>
                                          </p:spTgt>
                                        </p:tgtEl>
                                        <p:attrNameLst>
                                          <p:attrName>style.visibility</p:attrName>
                                        </p:attrNameLst>
                                      </p:cBhvr>
                                      <p:to>
                                        <p:strVal val="visible"/>
                                      </p:to>
                                    </p:set>
                                    <p:animEffect transition="in" filter="fade">
                                      <p:cBhvr>
                                        <p:cTn id="56" dur="250"/>
                                        <p:tgtEl>
                                          <p:spTgt spid="10">
                                            <p:txEl>
                                              <p:pRg st="1" end="1"/>
                                            </p:txEl>
                                          </p:spTgt>
                                        </p:tgtEl>
                                      </p:cBhvr>
                                    </p:animEffect>
                                    <p:anim calcmode="lin" valueType="num">
                                      <p:cBhvr>
                                        <p:cTn id="57" dur="25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58" dur="25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42" presetClass="entr" presetSubtype="0" fill="hold" grpId="0" nodeType="afterEffect">
                                  <p:stCondLst>
                                    <p:cond delay="0"/>
                                  </p:stCondLst>
                                  <p:childTnLst>
                                    <p:set>
                                      <p:cBhvr>
                                        <p:cTn id="61" dur="1" fill="hold">
                                          <p:stCondLst>
                                            <p:cond delay="0"/>
                                          </p:stCondLst>
                                        </p:cTn>
                                        <p:tgtEl>
                                          <p:spTgt spid="10">
                                            <p:txEl>
                                              <p:pRg st="2" end="2"/>
                                            </p:txEl>
                                          </p:spTgt>
                                        </p:tgtEl>
                                        <p:attrNameLst>
                                          <p:attrName>style.visibility</p:attrName>
                                        </p:attrNameLst>
                                      </p:cBhvr>
                                      <p:to>
                                        <p:strVal val="visible"/>
                                      </p:to>
                                    </p:set>
                                    <p:animEffect transition="in" filter="fade">
                                      <p:cBhvr>
                                        <p:cTn id="62" dur="250"/>
                                        <p:tgtEl>
                                          <p:spTgt spid="10">
                                            <p:txEl>
                                              <p:pRg st="2" end="2"/>
                                            </p:txEl>
                                          </p:spTgt>
                                        </p:tgtEl>
                                      </p:cBhvr>
                                    </p:animEffect>
                                    <p:anim calcmode="lin" valueType="num">
                                      <p:cBhvr>
                                        <p:cTn id="63" dur="25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64" dur="25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animBg="1"/>
      <p:bldP spid="1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p19"/>
          <p:cNvGrpSpPr/>
          <p:nvPr/>
        </p:nvGrpSpPr>
        <p:grpSpPr>
          <a:xfrm>
            <a:off x="1650925" y="2578007"/>
            <a:ext cx="5842149" cy="2565450"/>
            <a:chOff x="1650925" y="2578007"/>
            <a:chExt cx="5842149" cy="2565450"/>
          </a:xfrm>
        </p:grpSpPr>
        <p:sp>
          <p:nvSpPr>
            <p:cNvPr id="312" name="Google Shape;312;p19"/>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9"/>
            <p:cNvGrpSpPr/>
            <p:nvPr/>
          </p:nvGrpSpPr>
          <p:grpSpPr>
            <a:xfrm>
              <a:off x="4430982" y="2804419"/>
              <a:ext cx="282125" cy="2336724"/>
              <a:chOff x="4430982" y="2804419"/>
              <a:chExt cx="282125" cy="2336724"/>
            </a:xfrm>
          </p:grpSpPr>
          <p:sp>
            <p:nvSpPr>
              <p:cNvPr id="316" name="Google Shape;316;p19"/>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43;p17">
            <a:extLst>
              <a:ext uri="{FF2B5EF4-FFF2-40B4-BE49-F238E27FC236}">
                <a16:creationId xmlns:a16="http://schemas.microsoft.com/office/drawing/2014/main" id="{93A025C3-FF84-5967-F1C7-B4B6F8F1EA0C}"/>
              </a:ext>
            </a:extLst>
          </p:cNvPr>
          <p:cNvSpPr txBox="1">
            <a:spLocks noGrp="1"/>
          </p:cNvSpPr>
          <p:nvPr>
            <p:ph type="title"/>
          </p:nvPr>
        </p:nvSpPr>
        <p:spPr>
          <a:xfrm>
            <a:off x="3514284" y="1499108"/>
            <a:ext cx="2130032" cy="5548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solidFill>
                  <a:srgbClr val="434343"/>
                </a:solidFill>
                <a:latin typeface="Fira Sans Extra Condensed Medium"/>
                <a:ea typeface="Fira Sans Extra Condensed Medium"/>
                <a:cs typeface="Fira Sans Extra Condensed Medium"/>
                <a:sym typeface="Fira Sans Extra Condensed Medium"/>
              </a:rPr>
              <a:t>Branch &amp; Bound</a:t>
            </a:r>
            <a:br>
              <a:rPr lang="fr-FR" sz="2000" dirty="0">
                <a:solidFill>
                  <a:srgbClr val="434343"/>
                </a:solidFill>
                <a:latin typeface="Fira Sans Extra Condensed Medium"/>
                <a:ea typeface="Fira Sans Extra Condensed Medium"/>
                <a:cs typeface="Fira Sans Extra Condensed Medium"/>
                <a:sym typeface="Fira Sans Extra Condensed Medium"/>
              </a:rPr>
            </a:br>
            <a:r>
              <a:rPr lang="fr-FR" sz="2000" dirty="0">
                <a:solidFill>
                  <a:srgbClr val="434343"/>
                </a:solidFill>
                <a:latin typeface="Fira Sans Extra Condensed Medium"/>
                <a:ea typeface="Fira Sans Extra Condensed Medium"/>
                <a:cs typeface="Fira Sans Extra Condensed Medium"/>
                <a:sym typeface="Fira Sans Extra Condensed Medium"/>
              </a:rPr>
              <a:t>Méthode Génétique</a:t>
            </a:r>
          </a:p>
        </p:txBody>
      </p:sp>
      <p:sp>
        <p:nvSpPr>
          <p:cNvPr id="4" name="Google Shape;549;p24">
            <a:extLst>
              <a:ext uri="{FF2B5EF4-FFF2-40B4-BE49-F238E27FC236}">
                <a16:creationId xmlns:a16="http://schemas.microsoft.com/office/drawing/2014/main" id="{58333F68-98EB-3DA7-BAD3-A0DBAE8F1A00}"/>
              </a:ext>
            </a:extLst>
          </p:cNvPr>
          <p:cNvSpPr/>
          <p:nvPr/>
        </p:nvSpPr>
        <p:spPr>
          <a:xfrm>
            <a:off x="4286234" y="2224664"/>
            <a:ext cx="606056" cy="1022693"/>
          </a:xfrm>
          <a:custGeom>
            <a:avLst/>
            <a:gdLst/>
            <a:ahLst/>
            <a:cxnLst/>
            <a:rect l="l" t="t" r="r" b="b"/>
            <a:pathLst>
              <a:path w="19658" h="33172" extrusionOk="0">
                <a:moveTo>
                  <a:pt x="9835" y="1"/>
                </a:moveTo>
                <a:cubicBezTo>
                  <a:pt x="4406" y="1"/>
                  <a:pt x="1" y="4394"/>
                  <a:pt x="1" y="9823"/>
                </a:cubicBezTo>
                <a:cubicBezTo>
                  <a:pt x="1" y="14598"/>
                  <a:pt x="3394" y="18610"/>
                  <a:pt x="7906" y="19503"/>
                </a:cubicBezTo>
                <a:lnTo>
                  <a:pt x="9407" y="33172"/>
                </a:lnTo>
                <a:lnTo>
                  <a:pt x="10252" y="33172"/>
                </a:lnTo>
                <a:lnTo>
                  <a:pt x="11752" y="19503"/>
                </a:lnTo>
                <a:cubicBezTo>
                  <a:pt x="16265" y="18610"/>
                  <a:pt x="19658" y="14598"/>
                  <a:pt x="19658" y="9823"/>
                </a:cubicBezTo>
                <a:cubicBezTo>
                  <a:pt x="19658" y="4394"/>
                  <a:pt x="15253" y="1"/>
                  <a:pt x="9835" y="1"/>
                </a:cubicBezTo>
                <a:close/>
              </a:path>
            </a:pathLst>
          </a:custGeom>
          <a:solidFill>
            <a:schemeClr val="accent6">
              <a:lumMod val="60000"/>
              <a:lumOff val="40000"/>
            </a:schemeClr>
          </a:solidFill>
          <a:ln>
            <a:noFill/>
          </a:ln>
        </p:spPr>
        <p:txBody>
          <a:bodyPr spcFirstLastPara="1" wrap="square" lIns="91425" tIns="137150" rIns="91425" bIns="91425" anchor="t" anchorCtr="0">
            <a:noAutofit/>
          </a:bodyPr>
          <a:lstStyle/>
          <a:p>
            <a:pPr marL="0" lvl="0" indent="0" algn="ctr" rtl="0">
              <a:spcBef>
                <a:spcPts val="0"/>
              </a:spcBef>
              <a:spcAft>
                <a:spcPts val="0"/>
              </a:spcAft>
              <a:buNone/>
            </a:pPr>
            <a:r>
              <a:rPr lang="en" sz="2200" dirty="0">
                <a:solidFill>
                  <a:srgbClr val="FFFFFF"/>
                </a:solidFill>
                <a:latin typeface="Fira Sans Extra Condensed"/>
                <a:ea typeface="Fira Sans Extra Condensed"/>
                <a:cs typeface="Fira Sans Extra Condensed"/>
                <a:sym typeface="Fira Sans Extra Condensed"/>
              </a:rPr>
              <a:t>02</a:t>
            </a:r>
            <a:endParaRPr sz="2200" dirty="0">
              <a:solidFill>
                <a:srgbClr val="FFFFFF"/>
              </a:solidFill>
              <a:latin typeface="Fira Sans Extra Condensed"/>
              <a:ea typeface="Fira Sans Extra Condensed"/>
              <a:cs typeface="Fira Sans Extra Condensed"/>
              <a:sym typeface="Fira Sans Extra Condensed"/>
            </a:endParaRPr>
          </a:p>
        </p:txBody>
      </p:sp>
      <p:sp>
        <p:nvSpPr>
          <p:cNvPr id="3" name="Espace réservé du numéro de diapositive 7">
            <a:extLst>
              <a:ext uri="{FF2B5EF4-FFF2-40B4-BE49-F238E27FC236}">
                <a16:creationId xmlns:a16="http://schemas.microsoft.com/office/drawing/2014/main" id="{F1117890-DBB3-0F7F-0666-52A4ED60C1D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16</a:t>
            </a:fld>
            <a:endParaRPr lang="fr-CA" dirty="0"/>
          </a:p>
        </p:txBody>
      </p:sp>
    </p:spTree>
    <p:extLst>
      <p:ext uri="{BB962C8B-B14F-4D97-AF65-F5344CB8AC3E}">
        <p14:creationId xmlns:p14="http://schemas.microsoft.com/office/powerpoint/2010/main" val="253179835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grpSp>
        <p:nvGrpSpPr>
          <p:cNvPr id="898" name="Google Shape;898;p30"/>
          <p:cNvGrpSpPr/>
          <p:nvPr/>
        </p:nvGrpSpPr>
        <p:grpSpPr>
          <a:xfrm>
            <a:off x="2883625" y="0"/>
            <a:ext cx="3376739" cy="3744638"/>
            <a:chOff x="2883625" y="0"/>
            <a:chExt cx="3376739" cy="3744638"/>
          </a:xfrm>
        </p:grpSpPr>
        <p:sp>
          <p:nvSpPr>
            <p:cNvPr id="899" name="Google Shape;899;p30"/>
            <p:cNvSpPr/>
            <p:nvPr/>
          </p:nvSpPr>
          <p:spPr>
            <a:xfrm>
              <a:off x="2883625" y="0"/>
              <a:ext cx="3376739" cy="3744638"/>
            </a:xfrm>
            <a:custGeom>
              <a:avLst/>
              <a:gdLst/>
              <a:ahLst/>
              <a:cxnLst/>
              <a:rect l="l" t="t" r="r" b="b"/>
              <a:pathLst>
                <a:path w="128957" h="143007" extrusionOk="0">
                  <a:moveTo>
                    <a:pt x="51650" y="1"/>
                  </a:moveTo>
                  <a:lnTo>
                    <a:pt x="51650" y="12633"/>
                  </a:lnTo>
                  <a:cubicBezTo>
                    <a:pt x="51650" y="14181"/>
                    <a:pt x="50590" y="15527"/>
                    <a:pt x="49090" y="15896"/>
                  </a:cubicBezTo>
                  <a:cubicBezTo>
                    <a:pt x="45780" y="16705"/>
                    <a:pt x="42541" y="17777"/>
                    <a:pt x="39374" y="19122"/>
                  </a:cubicBezTo>
                  <a:cubicBezTo>
                    <a:pt x="31707" y="22373"/>
                    <a:pt x="24801" y="27016"/>
                    <a:pt x="18884" y="32934"/>
                  </a:cubicBezTo>
                  <a:cubicBezTo>
                    <a:pt x="12966" y="38851"/>
                    <a:pt x="8311" y="45757"/>
                    <a:pt x="5072" y="53436"/>
                  </a:cubicBezTo>
                  <a:cubicBezTo>
                    <a:pt x="1703" y="61389"/>
                    <a:pt x="0" y="69831"/>
                    <a:pt x="0" y="78534"/>
                  </a:cubicBezTo>
                  <a:cubicBezTo>
                    <a:pt x="0" y="87238"/>
                    <a:pt x="1703" y="95679"/>
                    <a:pt x="5072" y="103633"/>
                  </a:cubicBezTo>
                  <a:cubicBezTo>
                    <a:pt x="8311" y="111312"/>
                    <a:pt x="12966" y="118206"/>
                    <a:pt x="18884" y="124123"/>
                  </a:cubicBezTo>
                  <a:cubicBezTo>
                    <a:pt x="24801" y="130041"/>
                    <a:pt x="31707" y="134696"/>
                    <a:pt x="39374" y="137946"/>
                  </a:cubicBezTo>
                  <a:cubicBezTo>
                    <a:pt x="47328" y="141304"/>
                    <a:pt x="55781" y="143007"/>
                    <a:pt x="64485" y="143007"/>
                  </a:cubicBezTo>
                  <a:cubicBezTo>
                    <a:pt x="73188" y="143007"/>
                    <a:pt x="81630" y="141304"/>
                    <a:pt x="89583" y="137946"/>
                  </a:cubicBezTo>
                  <a:cubicBezTo>
                    <a:pt x="97263" y="134696"/>
                    <a:pt x="104156" y="130041"/>
                    <a:pt x="110074" y="124123"/>
                  </a:cubicBezTo>
                  <a:cubicBezTo>
                    <a:pt x="115991" y="118206"/>
                    <a:pt x="120646" y="111312"/>
                    <a:pt x="123897" y="103633"/>
                  </a:cubicBezTo>
                  <a:cubicBezTo>
                    <a:pt x="127254" y="95679"/>
                    <a:pt x="128957" y="87238"/>
                    <a:pt x="128957" y="78534"/>
                  </a:cubicBezTo>
                  <a:cubicBezTo>
                    <a:pt x="128957" y="69831"/>
                    <a:pt x="127254" y="61377"/>
                    <a:pt x="123885" y="53436"/>
                  </a:cubicBezTo>
                  <a:cubicBezTo>
                    <a:pt x="120646" y="45757"/>
                    <a:pt x="115991" y="38851"/>
                    <a:pt x="110074" y="32934"/>
                  </a:cubicBezTo>
                  <a:cubicBezTo>
                    <a:pt x="104156" y="27016"/>
                    <a:pt x="97263" y="22373"/>
                    <a:pt x="89583" y="19122"/>
                  </a:cubicBezTo>
                  <a:cubicBezTo>
                    <a:pt x="86416" y="17777"/>
                    <a:pt x="83177" y="16705"/>
                    <a:pt x="79868" y="15896"/>
                  </a:cubicBezTo>
                  <a:cubicBezTo>
                    <a:pt x="78367" y="15527"/>
                    <a:pt x="77308" y="14181"/>
                    <a:pt x="77308" y="12633"/>
                  </a:cubicBezTo>
                  <a:lnTo>
                    <a:pt x="77308" y="1"/>
                  </a:lnTo>
                  <a:lnTo>
                    <a:pt x="67164" y="1"/>
                  </a:lnTo>
                  <a:lnTo>
                    <a:pt x="67164" y="14110"/>
                  </a:lnTo>
                  <a:lnTo>
                    <a:pt x="67164" y="19122"/>
                  </a:lnTo>
                  <a:cubicBezTo>
                    <a:pt x="67164" y="21944"/>
                    <a:pt x="69247" y="24325"/>
                    <a:pt x="72033" y="24718"/>
                  </a:cubicBezTo>
                  <a:cubicBezTo>
                    <a:pt x="98322" y="28385"/>
                    <a:pt x="118634" y="50924"/>
                    <a:pt x="118813" y="78165"/>
                  </a:cubicBezTo>
                  <a:cubicBezTo>
                    <a:pt x="119015" y="108348"/>
                    <a:pt x="94786" y="132803"/>
                    <a:pt x="64604" y="132874"/>
                  </a:cubicBezTo>
                  <a:cubicBezTo>
                    <a:pt x="64567" y="132874"/>
                    <a:pt x="64531" y="132874"/>
                    <a:pt x="64494" y="132874"/>
                  </a:cubicBezTo>
                  <a:cubicBezTo>
                    <a:pt x="34529" y="132874"/>
                    <a:pt x="10145" y="108502"/>
                    <a:pt x="10145" y="78534"/>
                  </a:cubicBezTo>
                  <a:cubicBezTo>
                    <a:pt x="10145" y="51126"/>
                    <a:pt x="30540" y="28385"/>
                    <a:pt x="56948" y="24706"/>
                  </a:cubicBezTo>
                  <a:cubicBezTo>
                    <a:pt x="59734" y="24325"/>
                    <a:pt x="61794" y="21932"/>
                    <a:pt x="61794" y="19122"/>
                  </a:cubicBezTo>
                  <a:lnTo>
                    <a:pt x="61794" y="14110"/>
                  </a:lnTo>
                  <a:lnTo>
                    <a:pt x="61794"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 name="Google Shape;900;p30"/>
            <p:cNvSpPr/>
            <p:nvPr/>
          </p:nvSpPr>
          <p:spPr>
            <a:xfrm>
              <a:off x="3010837" y="0"/>
              <a:ext cx="3122352" cy="3617432"/>
            </a:xfrm>
            <a:custGeom>
              <a:avLst/>
              <a:gdLst/>
              <a:ahLst/>
              <a:cxnLst/>
              <a:rect l="l" t="t" r="r" b="b"/>
              <a:pathLst>
                <a:path w="119242" h="138149" extrusionOk="0">
                  <a:moveTo>
                    <a:pt x="67163" y="1"/>
                  </a:moveTo>
                  <a:lnTo>
                    <a:pt x="67163" y="2870"/>
                  </a:lnTo>
                  <a:lnTo>
                    <a:pt x="67592" y="2870"/>
                  </a:lnTo>
                  <a:lnTo>
                    <a:pt x="67592" y="1"/>
                  </a:lnTo>
                  <a:close/>
                  <a:moveTo>
                    <a:pt x="51649" y="1"/>
                  </a:moveTo>
                  <a:lnTo>
                    <a:pt x="51649" y="4263"/>
                  </a:lnTo>
                  <a:lnTo>
                    <a:pt x="52078" y="4263"/>
                  </a:lnTo>
                  <a:lnTo>
                    <a:pt x="52078" y="1"/>
                  </a:lnTo>
                  <a:close/>
                  <a:moveTo>
                    <a:pt x="67163" y="7145"/>
                  </a:moveTo>
                  <a:lnTo>
                    <a:pt x="67163" y="11407"/>
                  </a:lnTo>
                  <a:lnTo>
                    <a:pt x="67592" y="11407"/>
                  </a:lnTo>
                  <a:lnTo>
                    <a:pt x="67592" y="7145"/>
                  </a:lnTo>
                  <a:close/>
                  <a:moveTo>
                    <a:pt x="51649" y="8538"/>
                  </a:moveTo>
                  <a:lnTo>
                    <a:pt x="51649" y="12812"/>
                  </a:lnTo>
                  <a:lnTo>
                    <a:pt x="52078" y="12812"/>
                  </a:lnTo>
                  <a:lnTo>
                    <a:pt x="52078" y="8538"/>
                  </a:lnTo>
                  <a:close/>
                  <a:moveTo>
                    <a:pt x="67163" y="15681"/>
                  </a:moveTo>
                  <a:lnTo>
                    <a:pt x="67163" y="17563"/>
                  </a:lnTo>
                  <a:cubicBezTo>
                    <a:pt x="67163" y="18444"/>
                    <a:pt x="67616" y="19265"/>
                    <a:pt x="68366" y="19753"/>
                  </a:cubicBezTo>
                  <a:lnTo>
                    <a:pt x="68592" y="19396"/>
                  </a:lnTo>
                  <a:cubicBezTo>
                    <a:pt x="67961" y="18991"/>
                    <a:pt x="67592" y="18301"/>
                    <a:pt x="67592" y="17563"/>
                  </a:cubicBezTo>
                  <a:lnTo>
                    <a:pt x="67592" y="15681"/>
                  </a:lnTo>
                  <a:close/>
                  <a:moveTo>
                    <a:pt x="51649" y="17074"/>
                  </a:moveTo>
                  <a:lnTo>
                    <a:pt x="51649" y="17563"/>
                  </a:lnTo>
                  <a:cubicBezTo>
                    <a:pt x="51649" y="18634"/>
                    <a:pt x="50887" y="19539"/>
                    <a:pt x="49840" y="19706"/>
                  </a:cubicBezTo>
                  <a:cubicBezTo>
                    <a:pt x="49697" y="19730"/>
                    <a:pt x="49554" y="19753"/>
                    <a:pt x="49411" y="19777"/>
                  </a:cubicBezTo>
                  <a:lnTo>
                    <a:pt x="49483" y="20194"/>
                  </a:lnTo>
                  <a:cubicBezTo>
                    <a:pt x="49625" y="20170"/>
                    <a:pt x="49768" y="20146"/>
                    <a:pt x="49911" y="20122"/>
                  </a:cubicBezTo>
                  <a:cubicBezTo>
                    <a:pt x="51173" y="19920"/>
                    <a:pt x="52078" y="18837"/>
                    <a:pt x="52078" y="17563"/>
                  </a:cubicBezTo>
                  <a:lnTo>
                    <a:pt x="52078" y="17074"/>
                  </a:lnTo>
                  <a:close/>
                  <a:moveTo>
                    <a:pt x="72664" y="20337"/>
                  </a:moveTo>
                  <a:lnTo>
                    <a:pt x="72569" y="20753"/>
                  </a:lnTo>
                  <a:cubicBezTo>
                    <a:pt x="73950" y="21063"/>
                    <a:pt x="75331" y="21420"/>
                    <a:pt x="76676" y="21825"/>
                  </a:cubicBezTo>
                  <a:lnTo>
                    <a:pt x="76807" y="21420"/>
                  </a:lnTo>
                  <a:cubicBezTo>
                    <a:pt x="75438" y="21015"/>
                    <a:pt x="74045" y="20646"/>
                    <a:pt x="72664" y="20337"/>
                  </a:cubicBezTo>
                  <a:close/>
                  <a:moveTo>
                    <a:pt x="45220" y="20658"/>
                  </a:moveTo>
                  <a:cubicBezTo>
                    <a:pt x="43839" y="21003"/>
                    <a:pt x="42458" y="21396"/>
                    <a:pt x="41101" y="21837"/>
                  </a:cubicBezTo>
                  <a:lnTo>
                    <a:pt x="41231" y="22242"/>
                  </a:lnTo>
                  <a:cubicBezTo>
                    <a:pt x="42577" y="21813"/>
                    <a:pt x="43958" y="21408"/>
                    <a:pt x="45327" y="21075"/>
                  </a:cubicBezTo>
                  <a:lnTo>
                    <a:pt x="45220" y="20658"/>
                  </a:lnTo>
                  <a:close/>
                  <a:moveTo>
                    <a:pt x="80855" y="22801"/>
                  </a:moveTo>
                  <a:lnTo>
                    <a:pt x="80701" y="23194"/>
                  </a:lnTo>
                  <a:cubicBezTo>
                    <a:pt x="82022" y="23706"/>
                    <a:pt x="83344" y="24254"/>
                    <a:pt x="84618" y="24861"/>
                  </a:cubicBezTo>
                  <a:lnTo>
                    <a:pt x="84796" y="24468"/>
                  </a:lnTo>
                  <a:cubicBezTo>
                    <a:pt x="83511" y="23873"/>
                    <a:pt x="82189" y="23301"/>
                    <a:pt x="80855" y="22801"/>
                  </a:cubicBezTo>
                  <a:close/>
                  <a:moveTo>
                    <a:pt x="37076" y="23313"/>
                  </a:moveTo>
                  <a:cubicBezTo>
                    <a:pt x="35767" y="23849"/>
                    <a:pt x="34445" y="24444"/>
                    <a:pt x="33171" y="25075"/>
                  </a:cubicBezTo>
                  <a:lnTo>
                    <a:pt x="33361" y="25468"/>
                  </a:lnTo>
                  <a:cubicBezTo>
                    <a:pt x="34635" y="24837"/>
                    <a:pt x="35933" y="24242"/>
                    <a:pt x="37243" y="23706"/>
                  </a:cubicBezTo>
                  <a:lnTo>
                    <a:pt x="37076" y="23313"/>
                  </a:lnTo>
                  <a:close/>
                  <a:moveTo>
                    <a:pt x="88606" y="26421"/>
                  </a:moveTo>
                  <a:lnTo>
                    <a:pt x="88404" y="26790"/>
                  </a:lnTo>
                  <a:cubicBezTo>
                    <a:pt x="89630" y="27480"/>
                    <a:pt x="90857" y="28219"/>
                    <a:pt x="92035" y="28993"/>
                  </a:cubicBezTo>
                  <a:lnTo>
                    <a:pt x="92274" y="28635"/>
                  </a:lnTo>
                  <a:cubicBezTo>
                    <a:pt x="91083" y="27861"/>
                    <a:pt x="89857" y="27111"/>
                    <a:pt x="88606" y="26421"/>
                  </a:cubicBezTo>
                  <a:close/>
                  <a:moveTo>
                    <a:pt x="29409" y="27123"/>
                  </a:moveTo>
                  <a:cubicBezTo>
                    <a:pt x="28182" y="27838"/>
                    <a:pt x="26968" y="28623"/>
                    <a:pt x="25789" y="29421"/>
                  </a:cubicBezTo>
                  <a:lnTo>
                    <a:pt x="26039" y="29778"/>
                  </a:lnTo>
                  <a:cubicBezTo>
                    <a:pt x="27194" y="28981"/>
                    <a:pt x="28408" y="28207"/>
                    <a:pt x="29623" y="27492"/>
                  </a:cubicBezTo>
                  <a:lnTo>
                    <a:pt x="29409" y="27123"/>
                  </a:lnTo>
                  <a:close/>
                  <a:moveTo>
                    <a:pt x="95762" y="31112"/>
                  </a:moveTo>
                  <a:lnTo>
                    <a:pt x="95512" y="31445"/>
                  </a:lnTo>
                  <a:cubicBezTo>
                    <a:pt x="96631" y="32302"/>
                    <a:pt x="97739" y="33219"/>
                    <a:pt x="98798" y="34148"/>
                  </a:cubicBezTo>
                  <a:lnTo>
                    <a:pt x="99072" y="33826"/>
                  </a:lnTo>
                  <a:cubicBezTo>
                    <a:pt x="98012" y="32886"/>
                    <a:pt x="96893" y="31969"/>
                    <a:pt x="95762" y="31112"/>
                  </a:cubicBezTo>
                  <a:close/>
                  <a:moveTo>
                    <a:pt x="22360" y="31981"/>
                  </a:moveTo>
                  <a:cubicBezTo>
                    <a:pt x="21253" y="32874"/>
                    <a:pt x="20157" y="33815"/>
                    <a:pt x="19110" y="34779"/>
                  </a:cubicBezTo>
                  <a:lnTo>
                    <a:pt x="19407" y="35100"/>
                  </a:lnTo>
                  <a:cubicBezTo>
                    <a:pt x="20443" y="34136"/>
                    <a:pt x="21527" y="33207"/>
                    <a:pt x="22622" y="32314"/>
                  </a:cubicBezTo>
                  <a:lnTo>
                    <a:pt x="22360" y="31981"/>
                  </a:lnTo>
                  <a:close/>
                  <a:moveTo>
                    <a:pt x="102180" y="36779"/>
                  </a:moveTo>
                  <a:lnTo>
                    <a:pt x="101882" y="37077"/>
                  </a:lnTo>
                  <a:cubicBezTo>
                    <a:pt x="102870" y="38089"/>
                    <a:pt x="103835" y="39137"/>
                    <a:pt x="104751" y="40220"/>
                  </a:cubicBezTo>
                  <a:lnTo>
                    <a:pt x="105073" y="39946"/>
                  </a:lnTo>
                  <a:cubicBezTo>
                    <a:pt x="104156" y="38863"/>
                    <a:pt x="103180" y="37791"/>
                    <a:pt x="102180" y="36779"/>
                  </a:cubicBezTo>
                  <a:close/>
                  <a:moveTo>
                    <a:pt x="16074" y="37803"/>
                  </a:moveTo>
                  <a:cubicBezTo>
                    <a:pt x="15109" y="38839"/>
                    <a:pt x="14157" y="39934"/>
                    <a:pt x="13264" y="41030"/>
                  </a:cubicBezTo>
                  <a:lnTo>
                    <a:pt x="13597" y="41304"/>
                  </a:lnTo>
                  <a:cubicBezTo>
                    <a:pt x="14478" y="40208"/>
                    <a:pt x="15419" y="39125"/>
                    <a:pt x="16383" y="38101"/>
                  </a:cubicBezTo>
                  <a:lnTo>
                    <a:pt x="16074" y="37803"/>
                  </a:lnTo>
                  <a:close/>
                  <a:moveTo>
                    <a:pt x="107728" y="43304"/>
                  </a:moveTo>
                  <a:lnTo>
                    <a:pt x="107383" y="43554"/>
                  </a:lnTo>
                  <a:cubicBezTo>
                    <a:pt x="108216" y="44697"/>
                    <a:pt x="109026" y="45876"/>
                    <a:pt x="109776" y="47078"/>
                  </a:cubicBezTo>
                  <a:lnTo>
                    <a:pt x="110133" y="46852"/>
                  </a:lnTo>
                  <a:cubicBezTo>
                    <a:pt x="109383" y="45637"/>
                    <a:pt x="108573" y="44447"/>
                    <a:pt x="107728" y="43304"/>
                  </a:cubicBezTo>
                  <a:close/>
                  <a:moveTo>
                    <a:pt x="10692" y="44459"/>
                  </a:moveTo>
                  <a:cubicBezTo>
                    <a:pt x="9870" y="45626"/>
                    <a:pt x="9097" y="46828"/>
                    <a:pt x="8370" y="48054"/>
                  </a:cubicBezTo>
                  <a:lnTo>
                    <a:pt x="8727" y="48269"/>
                  </a:lnTo>
                  <a:cubicBezTo>
                    <a:pt x="9454" y="47054"/>
                    <a:pt x="10228" y="45864"/>
                    <a:pt x="11037" y="44697"/>
                  </a:cubicBezTo>
                  <a:lnTo>
                    <a:pt x="10692" y="44459"/>
                  </a:lnTo>
                  <a:close/>
                  <a:moveTo>
                    <a:pt x="112288" y="50555"/>
                  </a:moveTo>
                  <a:lnTo>
                    <a:pt x="111907" y="50757"/>
                  </a:lnTo>
                  <a:cubicBezTo>
                    <a:pt x="112574" y="52007"/>
                    <a:pt x="113205" y="53293"/>
                    <a:pt x="113776" y="54579"/>
                  </a:cubicBezTo>
                  <a:lnTo>
                    <a:pt x="114157" y="54412"/>
                  </a:lnTo>
                  <a:cubicBezTo>
                    <a:pt x="113586" y="53103"/>
                    <a:pt x="112955" y="51805"/>
                    <a:pt x="112288" y="50555"/>
                  </a:cubicBezTo>
                  <a:close/>
                  <a:moveTo>
                    <a:pt x="6310" y="51805"/>
                  </a:moveTo>
                  <a:cubicBezTo>
                    <a:pt x="5668" y="53079"/>
                    <a:pt x="5072" y="54389"/>
                    <a:pt x="4525" y="55698"/>
                  </a:cubicBezTo>
                  <a:lnTo>
                    <a:pt x="4917" y="55865"/>
                  </a:lnTo>
                  <a:cubicBezTo>
                    <a:pt x="5465" y="54555"/>
                    <a:pt x="6060" y="53257"/>
                    <a:pt x="6691" y="51995"/>
                  </a:cubicBezTo>
                  <a:lnTo>
                    <a:pt x="6310" y="51805"/>
                  </a:lnTo>
                  <a:close/>
                  <a:moveTo>
                    <a:pt x="115753" y="58389"/>
                  </a:moveTo>
                  <a:lnTo>
                    <a:pt x="115360" y="58532"/>
                  </a:lnTo>
                  <a:cubicBezTo>
                    <a:pt x="115836" y="59865"/>
                    <a:pt x="116265" y="61223"/>
                    <a:pt x="116646" y="62592"/>
                  </a:cubicBezTo>
                  <a:lnTo>
                    <a:pt x="117062" y="62473"/>
                  </a:lnTo>
                  <a:cubicBezTo>
                    <a:pt x="116669" y="61104"/>
                    <a:pt x="116241" y="59723"/>
                    <a:pt x="115753" y="58389"/>
                  </a:cubicBezTo>
                  <a:close/>
                  <a:moveTo>
                    <a:pt x="3024" y="59711"/>
                  </a:moveTo>
                  <a:cubicBezTo>
                    <a:pt x="2584" y="61056"/>
                    <a:pt x="2179" y="62437"/>
                    <a:pt x="1822" y="63818"/>
                  </a:cubicBezTo>
                  <a:lnTo>
                    <a:pt x="2239" y="63925"/>
                  </a:lnTo>
                  <a:cubicBezTo>
                    <a:pt x="2584" y="62556"/>
                    <a:pt x="2989" y="61187"/>
                    <a:pt x="3429" y="59842"/>
                  </a:cubicBezTo>
                  <a:lnTo>
                    <a:pt x="3024" y="59711"/>
                  </a:lnTo>
                  <a:close/>
                  <a:moveTo>
                    <a:pt x="118063" y="66640"/>
                  </a:moveTo>
                  <a:lnTo>
                    <a:pt x="117646" y="66723"/>
                  </a:lnTo>
                  <a:cubicBezTo>
                    <a:pt x="117920" y="68105"/>
                    <a:pt x="118158" y="69509"/>
                    <a:pt x="118336" y="70914"/>
                  </a:cubicBezTo>
                  <a:lnTo>
                    <a:pt x="118753" y="70867"/>
                  </a:lnTo>
                  <a:cubicBezTo>
                    <a:pt x="118574" y="69450"/>
                    <a:pt x="118336" y="68033"/>
                    <a:pt x="118063" y="66640"/>
                  </a:cubicBezTo>
                  <a:close/>
                  <a:moveTo>
                    <a:pt x="929" y="68009"/>
                  </a:moveTo>
                  <a:cubicBezTo>
                    <a:pt x="679" y="69402"/>
                    <a:pt x="476" y="70831"/>
                    <a:pt x="322" y="72248"/>
                  </a:cubicBezTo>
                  <a:lnTo>
                    <a:pt x="750" y="72295"/>
                  </a:lnTo>
                  <a:cubicBezTo>
                    <a:pt x="893" y="70891"/>
                    <a:pt x="1096" y="69474"/>
                    <a:pt x="1346" y="68081"/>
                  </a:cubicBezTo>
                  <a:lnTo>
                    <a:pt x="929" y="68009"/>
                  </a:lnTo>
                  <a:close/>
                  <a:moveTo>
                    <a:pt x="119146" y="75129"/>
                  </a:moveTo>
                  <a:lnTo>
                    <a:pt x="118717" y="75153"/>
                  </a:lnTo>
                  <a:cubicBezTo>
                    <a:pt x="118789" y="76272"/>
                    <a:pt x="118813" y="77403"/>
                    <a:pt x="118813" y="78534"/>
                  </a:cubicBezTo>
                  <a:cubicBezTo>
                    <a:pt x="118813" y="78820"/>
                    <a:pt x="118813" y="79106"/>
                    <a:pt x="118813" y="79404"/>
                  </a:cubicBezTo>
                  <a:lnTo>
                    <a:pt x="119241" y="79404"/>
                  </a:lnTo>
                  <a:cubicBezTo>
                    <a:pt x="119241" y="79118"/>
                    <a:pt x="119241" y="78820"/>
                    <a:pt x="119241" y="78534"/>
                  </a:cubicBezTo>
                  <a:cubicBezTo>
                    <a:pt x="119241" y="77403"/>
                    <a:pt x="119217" y="76248"/>
                    <a:pt x="119146" y="75129"/>
                  </a:cubicBezTo>
                  <a:close/>
                  <a:moveTo>
                    <a:pt x="36" y="76522"/>
                  </a:moveTo>
                  <a:cubicBezTo>
                    <a:pt x="12" y="77189"/>
                    <a:pt x="0" y="77868"/>
                    <a:pt x="0" y="78534"/>
                  </a:cubicBezTo>
                  <a:cubicBezTo>
                    <a:pt x="0" y="78642"/>
                    <a:pt x="0" y="78749"/>
                    <a:pt x="0" y="78868"/>
                  </a:cubicBezTo>
                  <a:cubicBezTo>
                    <a:pt x="0" y="79511"/>
                    <a:pt x="12" y="80166"/>
                    <a:pt x="36" y="80808"/>
                  </a:cubicBezTo>
                  <a:lnTo>
                    <a:pt x="464" y="80785"/>
                  </a:lnTo>
                  <a:cubicBezTo>
                    <a:pt x="441" y="80154"/>
                    <a:pt x="429" y="79499"/>
                    <a:pt x="429" y="78868"/>
                  </a:cubicBezTo>
                  <a:cubicBezTo>
                    <a:pt x="429" y="78749"/>
                    <a:pt x="429" y="78642"/>
                    <a:pt x="429" y="78534"/>
                  </a:cubicBezTo>
                  <a:cubicBezTo>
                    <a:pt x="429" y="77868"/>
                    <a:pt x="441" y="77201"/>
                    <a:pt x="453" y="76534"/>
                  </a:cubicBezTo>
                  <a:lnTo>
                    <a:pt x="36" y="76522"/>
                  </a:lnTo>
                  <a:close/>
                  <a:moveTo>
                    <a:pt x="118598" y="83654"/>
                  </a:moveTo>
                  <a:cubicBezTo>
                    <a:pt x="118479" y="85059"/>
                    <a:pt x="118301" y="86476"/>
                    <a:pt x="118086" y="87869"/>
                  </a:cubicBezTo>
                  <a:lnTo>
                    <a:pt x="118503" y="87940"/>
                  </a:lnTo>
                  <a:cubicBezTo>
                    <a:pt x="118729" y="86535"/>
                    <a:pt x="118908" y="85107"/>
                    <a:pt x="119027" y="83690"/>
                  </a:cubicBezTo>
                  <a:lnTo>
                    <a:pt x="118598" y="83654"/>
                  </a:lnTo>
                  <a:close/>
                  <a:moveTo>
                    <a:pt x="774" y="85023"/>
                  </a:moveTo>
                  <a:lnTo>
                    <a:pt x="345" y="85071"/>
                  </a:lnTo>
                  <a:cubicBezTo>
                    <a:pt x="500" y="86488"/>
                    <a:pt x="715" y="87916"/>
                    <a:pt x="965" y="89309"/>
                  </a:cubicBezTo>
                  <a:lnTo>
                    <a:pt x="1381" y="89238"/>
                  </a:lnTo>
                  <a:cubicBezTo>
                    <a:pt x="1131" y="87845"/>
                    <a:pt x="929" y="86440"/>
                    <a:pt x="774" y="85023"/>
                  </a:cubicBezTo>
                  <a:close/>
                  <a:moveTo>
                    <a:pt x="117265" y="92036"/>
                  </a:moveTo>
                  <a:cubicBezTo>
                    <a:pt x="116943" y="93417"/>
                    <a:pt x="116574" y="94798"/>
                    <a:pt x="116158" y="96144"/>
                  </a:cubicBezTo>
                  <a:lnTo>
                    <a:pt x="116562" y="96275"/>
                  </a:lnTo>
                  <a:cubicBezTo>
                    <a:pt x="116979" y="94917"/>
                    <a:pt x="117360" y="93524"/>
                    <a:pt x="117682" y="92143"/>
                  </a:cubicBezTo>
                  <a:lnTo>
                    <a:pt x="117265" y="92036"/>
                  </a:lnTo>
                  <a:close/>
                  <a:moveTo>
                    <a:pt x="2298" y="93393"/>
                  </a:moveTo>
                  <a:lnTo>
                    <a:pt x="1881" y="93500"/>
                  </a:lnTo>
                  <a:cubicBezTo>
                    <a:pt x="2239" y="94870"/>
                    <a:pt x="2643" y="96251"/>
                    <a:pt x="3096" y="97608"/>
                  </a:cubicBezTo>
                  <a:lnTo>
                    <a:pt x="3501" y="97465"/>
                  </a:lnTo>
                  <a:cubicBezTo>
                    <a:pt x="3048" y="96132"/>
                    <a:pt x="2643" y="94763"/>
                    <a:pt x="2298" y="93393"/>
                  </a:cubicBezTo>
                  <a:close/>
                  <a:moveTo>
                    <a:pt x="114741" y="100156"/>
                  </a:moveTo>
                  <a:cubicBezTo>
                    <a:pt x="114229" y="101466"/>
                    <a:pt x="113657" y="102775"/>
                    <a:pt x="113050" y="104049"/>
                  </a:cubicBezTo>
                  <a:lnTo>
                    <a:pt x="113431" y="104240"/>
                  </a:lnTo>
                  <a:cubicBezTo>
                    <a:pt x="114050" y="102954"/>
                    <a:pt x="114622" y="101632"/>
                    <a:pt x="115145" y="100311"/>
                  </a:cubicBezTo>
                  <a:lnTo>
                    <a:pt x="114741" y="100156"/>
                  </a:lnTo>
                  <a:close/>
                  <a:moveTo>
                    <a:pt x="5001" y="101454"/>
                  </a:moveTo>
                  <a:lnTo>
                    <a:pt x="4608" y="101621"/>
                  </a:lnTo>
                  <a:cubicBezTo>
                    <a:pt x="5156" y="102930"/>
                    <a:pt x="5763" y="104240"/>
                    <a:pt x="6406" y="105514"/>
                  </a:cubicBezTo>
                  <a:lnTo>
                    <a:pt x="6787" y="105311"/>
                  </a:lnTo>
                  <a:cubicBezTo>
                    <a:pt x="6144" y="104049"/>
                    <a:pt x="5548" y="102752"/>
                    <a:pt x="5001" y="101454"/>
                  </a:cubicBezTo>
                  <a:close/>
                  <a:moveTo>
                    <a:pt x="111074" y="107812"/>
                  </a:moveTo>
                  <a:cubicBezTo>
                    <a:pt x="110383" y="109038"/>
                    <a:pt x="109633" y="110253"/>
                    <a:pt x="108847" y="111431"/>
                  </a:cubicBezTo>
                  <a:lnTo>
                    <a:pt x="109192" y="111669"/>
                  </a:lnTo>
                  <a:cubicBezTo>
                    <a:pt x="109990" y="110491"/>
                    <a:pt x="110740" y="109264"/>
                    <a:pt x="111455" y="108026"/>
                  </a:cubicBezTo>
                  <a:lnTo>
                    <a:pt x="111074" y="107812"/>
                  </a:lnTo>
                  <a:close/>
                  <a:moveTo>
                    <a:pt x="8846" y="109038"/>
                  </a:moveTo>
                  <a:lnTo>
                    <a:pt x="8477" y="109264"/>
                  </a:lnTo>
                  <a:cubicBezTo>
                    <a:pt x="9216" y="110479"/>
                    <a:pt x="10001" y="111681"/>
                    <a:pt x="10823" y="112848"/>
                  </a:cubicBezTo>
                  <a:lnTo>
                    <a:pt x="11168" y="112610"/>
                  </a:lnTo>
                  <a:cubicBezTo>
                    <a:pt x="10359" y="111455"/>
                    <a:pt x="9573" y="110253"/>
                    <a:pt x="8846" y="109038"/>
                  </a:cubicBezTo>
                  <a:close/>
                  <a:moveTo>
                    <a:pt x="106347" y="114872"/>
                  </a:moveTo>
                  <a:cubicBezTo>
                    <a:pt x="105490" y="115991"/>
                    <a:pt x="104561" y="117087"/>
                    <a:pt x="103620" y="118134"/>
                  </a:cubicBezTo>
                  <a:lnTo>
                    <a:pt x="103942" y="118420"/>
                  </a:lnTo>
                  <a:cubicBezTo>
                    <a:pt x="104894" y="117361"/>
                    <a:pt x="105811" y="116253"/>
                    <a:pt x="106692" y="115134"/>
                  </a:cubicBezTo>
                  <a:lnTo>
                    <a:pt x="106347" y="114872"/>
                  </a:lnTo>
                  <a:close/>
                  <a:moveTo>
                    <a:pt x="13740" y="115991"/>
                  </a:moveTo>
                  <a:lnTo>
                    <a:pt x="13407" y="116265"/>
                  </a:lnTo>
                  <a:cubicBezTo>
                    <a:pt x="14311" y="117361"/>
                    <a:pt x="15264" y="118444"/>
                    <a:pt x="16240" y="119480"/>
                  </a:cubicBezTo>
                  <a:lnTo>
                    <a:pt x="16550" y="119194"/>
                  </a:lnTo>
                  <a:cubicBezTo>
                    <a:pt x="15574" y="118158"/>
                    <a:pt x="14633" y="117087"/>
                    <a:pt x="13740" y="115991"/>
                  </a:cubicBezTo>
                  <a:close/>
                  <a:moveTo>
                    <a:pt x="100667" y="121194"/>
                  </a:moveTo>
                  <a:cubicBezTo>
                    <a:pt x="99644" y="122171"/>
                    <a:pt x="98584" y="123123"/>
                    <a:pt x="97489" y="124028"/>
                  </a:cubicBezTo>
                  <a:lnTo>
                    <a:pt x="97762" y="124361"/>
                  </a:lnTo>
                  <a:cubicBezTo>
                    <a:pt x="98858" y="123445"/>
                    <a:pt x="99929" y="122480"/>
                    <a:pt x="100953" y="121504"/>
                  </a:cubicBezTo>
                  <a:lnTo>
                    <a:pt x="100667" y="121194"/>
                  </a:lnTo>
                  <a:close/>
                  <a:moveTo>
                    <a:pt x="19574" y="122171"/>
                  </a:moveTo>
                  <a:lnTo>
                    <a:pt x="19288" y="122492"/>
                  </a:lnTo>
                  <a:cubicBezTo>
                    <a:pt x="20336" y="123445"/>
                    <a:pt x="21431" y="124385"/>
                    <a:pt x="22551" y="125266"/>
                  </a:cubicBezTo>
                  <a:lnTo>
                    <a:pt x="22813" y="124933"/>
                  </a:lnTo>
                  <a:cubicBezTo>
                    <a:pt x="21705" y="124064"/>
                    <a:pt x="20622" y="123135"/>
                    <a:pt x="19574" y="122171"/>
                  </a:cubicBezTo>
                  <a:close/>
                  <a:moveTo>
                    <a:pt x="94131" y="126636"/>
                  </a:moveTo>
                  <a:cubicBezTo>
                    <a:pt x="92988" y="127457"/>
                    <a:pt x="91797" y="128255"/>
                    <a:pt x="90595" y="128993"/>
                  </a:cubicBezTo>
                  <a:lnTo>
                    <a:pt x="90809" y="129350"/>
                  </a:lnTo>
                  <a:cubicBezTo>
                    <a:pt x="92024" y="128612"/>
                    <a:pt x="93226" y="127814"/>
                    <a:pt x="94381" y="126981"/>
                  </a:cubicBezTo>
                  <a:lnTo>
                    <a:pt x="94131" y="126636"/>
                  </a:lnTo>
                  <a:close/>
                  <a:moveTo>
                    <a:pt x="26230" y="127457"/>
                  </a:moveTo>
                  <a:lnTo>
                    <a:pt x="25991" y="127814"/>
                  </a:lnTo>
                  <a:cubicBezTo>
                    <a:pt x="27170" y="128612"/>
                    <a:pt x="28385" y="129374"/>
                    <a:pt x="29611" y="130088"/>
                  </a:cubicBezTo>
                  <a:lnTo>
                    <a:pt x="29825" y="129719"/>
                  </a:lnTo>
                  <a:cubicBezTo>
                    <a:pt x="28611" y="129017"/>
                    <a:pt x="27396" y="128255"/>
                    <a:pt x="26230" y="127457"/>
                  </a:cubicBezTo>
                  <a:close/>
                  <a:moveTo>
                    <a:pt x="86892" y="131088"/>
                  </a:moveTo>
                  <a:cubicBezTo>
                    <a:pt x="85630" y="131743"/>
                    <a:pt x="84344" y="132350"/>
                    <a:pt x="83046" y="132910"/>
                  </a:cubicBezTo>
                  <a:lnTo>
                    <a:pt x="83213" y="133303"/>
                  </a:lnTo>
                  <a:cubicBezTo>
                    <a:pt x="84523" y="132743"/>
                    <a:pt x="85820" y="132124"/>
                    <a:pt x="87082" y="131469"/>
                  </a:cubicBezTo>
                  <a:lnTo>
                    <a:pt x="86892" y="131088"/>
                  </a:lnTo>
                  <a:close/>
                  <a:moveTo>
                    <a:pt x="33576" y="131731"/>
                  </a:moveTo>
                  <a:lnTo>
                    <a:pt x="33385" y="132112"/>
                  </a:lnTo>
                  <a:cubicBezTo>
                    <a:pt x="34659" y="132731"/>
                    <a:pt x="35981" y="133327"/>
                    <a:pt x="37302" y="133851"/>
                  </a:cubicBezTo>
                  <a:lnTo>
                    <a:pt x="37457" y="133458"/>
                  </a:lnTo>
                  <a:cubicBezTo>
                    <a:pt x="36148" y="132934"/>
                    <a:pt x="34838" y="132350"/>
                    <a:pt x="33576" y="131731"/>
                  </a:cubicBezTo>
                  <a:close/>
                  <a:moveTo>
                    <a:pt x="79070" y="134458"/>
                  </a:moveTo>
                  <a:cubicBezTo>
                    <a:pt x="77736" y="134922"/>
                    <a:pt x="76379" y="135339"/>
                    <a:pt x="75010" y="135708"/>
                  </a:cubicBezTo>
                  <a:lnTo>
                    <a:pt x="75117" y="136125"/>
                  </a:lnTo>
                  <a:cubicBezTo>
                    <a:pt x="76498" y="135756"/>
                    <a:pt x="77867" y="135327"/>
                    <a:pt x="79212" y="134863"/>
                  </a:cubicBezTo>
                  <a:lnTo>
                    <a:pt x="79070" y="134458"/>
                  </a:lnTo>
                  <a:close/>
                  <a:moveTo>
                    <a:pt x="41458" y="134898"/>
                  </a:moveTo>
                  <a:lnTo>
                    <a:pt x="41327" y="135303"/>
                  </a:lnTo>
                  <a:cubicBezTo>
                    <a:pt x="42684" y="135744"/>
                    <a:pt x="44065" y="136137"/>
                    <a:pt x="45446" y="136470"/>
                  </a:cubicBezTo>
                  <a:lnTo>
                    <a:pt x="45553" y="136053"/>
                  </a:lnTo>
                  <a:cubicBezTo>
                    <a:pt x="44172" y="135720"/>
                    <a:pt x="42803" y="135327"/>
                    <a:pt x="41458" y="134898"/>
                  </a:cubicBezTo>
                  <a:close/>
                  <a:moveTo>
                    <a:pt x="70866" y="136661"/>
                  </a:moveTo>
                  <a:cubicBezTo>
                    <a:pt x="69485" y="136922"/>
                    <a:pt x="68068" y="137149"/>
                    <a:pt x="66663" y="137315"/>
                  </a:cubicBezTo>
                  <a:lnTo>
                    <a:pt x="66711" y="137732"/>
                  </a:lnTo>
                  <a:cubicBezTo>
                    <a:pt x="68128" y="137565"/>
                    <a:pt x="69556" y="137351"/>
                    <a:pt x="70949" y="137077"/>
                  </a:cubicBezTo>
                  <a:lnTo>
                    <a:pt x="70866" y="136661"/>
                  </a:lnTo>
                  <a:close/>
                  <a:moveTo>
                    <a:pt x="49709" y="136911"/>
                  </a:moveTo>
                  <a:lnTo>
                    <a:pt x="49649" y="137327"/>
                  </a:lnTo>
                  <a:cubicBezTo>
                    <a:pt x="51042" y="137565"/>
                    <a:pt x="52471" y="137744"/>
                    <a:pt x="53888" y="137887"/>
                  </a:cubicBezTo>
                  <a:lnTo>
                    <a:pt x="53935" y="137458"/>
                  </a:lnTo>
                  <a:cubicBezTo>
                    <a:pt x="52519" y="137327"/>
                    <a:pt x="51102" y="137137"/>
                    <a:pt x="49709" y="136911"/>
                  </a:cubicBezTo>
                  <a:close/>
                  <a:moveTo>
                    <a:pt x="62425" y="137661"/>
                  </a:moveTo>
                  <a:cubicBezTo>
                    <a:pt x="61770" y="137696"/>
                    <a:pt x="61103" y="137708"/>
                    <a:pt x="60436" y="137720"/>
                  </a:cubicBezTo>
                  <a:cubicBezTo>
                    <a:pt x="60162" y="137720"/>
                    <a:pt x="59889" y="137732"/>
                    <a:pt x="59615" y="137732"/>
                  </a:cubicBezTo>
                  <a:cubicBezTo>
                    <a:pt x="59138" y="137732"/>
                    <a:pt x="58650" y="137720"/>
                    <a:pt x="58174" y="137708"/>
                  </a:cubicBezTo>
                  <a:lnTo>
                    <a:pt x="58162" y="138137"/>
                  </a:lnTo>
                  <a:cubicBezTo>
                    <a:pt x="58638" y="138149"/>
                    <a:pt x="59127" y="138149"/>
                    <a:pt x="59603" y="138149"/>
                  </a:cubicBezTo>
                  <a:lnTo>
                    <a:pt x="60448" y="138149"/>
                  </a:lnTo>
                  <a:cubicBezTo>
                    <a:pt x="61115" y="138137"/>
                    <a:pt x="61782" y="138125"/>
                    <a:pt x="62448" y="138089"/>
                  </a:cubicBezTo>
                  <a:lnTo>
                    <a:pt x="62425" y="13766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 name="Google Shape;901;p30"/>
            <p:cNvSpPr/>
            <p:nvPr/>
          </p:nvSpPr>
          <p:spPr>
            <a:xfrm>
              <a:off x="2907323" y="0"/>
              <a:ext cx="3329370" cy="3720941"/>
            </a:xfrm>
            <a:custGeom>
              <a:avLst/>
              <a:gdLst/>
              <a:ahLst/>
              <a:cxnLst/>
              <a:rect l="l" t="t" r="r" b="b"/>
              <a:pathLst>
                <a:path w="127148" h="142102" extrusionOk="0">
                  <a:moveTo>
                    <a:pt x="51661" y="1"/>
                  </a:moveTo>
                  <a:lnTo>
                    <a:pt x="51661" y="12633"/>
                  </a:lnTo>
                  <a:cubicBezTo>
                    <a:pt x="51661" y="14598"/>
                    <a:pt x="50316" y="16312"/>
                    <a:pt x="48399" y="16777"/>
                  </a:cubicBezTo>
                  <a:cubicBezTo>
                    <a:pt x="45149" y="17574"/>
                    <a:pt x="41934" y="18646"/>
                    <a:pt x="38827" y="19956"/>
                  </a:cubicBezTo>
                  <a:cubicBezTo>
                    <a:pt x="31254" y="23159"/>
                    <a:pt x="24456" y="27742"/>
                    <a:pt x="18622" y="33576"/>
                  </a:cubicBezTo>
                  <a:cubicBezTo>
                    <a:pt x="12788" y="39411"/>
                    <a:pt x="8204" y="46209"/>
                    <a:pt x="5001" y="53781"/>
                  </a:cubicBezTo>
                  <a:cubicBezTo>
                    <a:pt x="1679" y="61628"/>
                    <a:pt x="0" y="69950"/>
                    <a:pt x="0" y="78534"/>
                  </a:cubicBezTo>
                  <a:cubicBezTo>
                    <a:pt x="0" y="87107"/>
                    <a:pt x="1679" y="95441"/>
                    <a:pt x="5001" y="103275"/>
                  </a:cubicBezTo>
                  <a:cubicBezTo>
                    <a:pt x="8204" y="110848"/>
                    <a:pt x="12788" y="117646"/>
                    <a:pt x="18622" y="123480"/>
                  </a:cubicBezTo>
                  <a:cubicBezTo>
                    <a:pt x="24456" y="129326"/>
                    <a:pt x="31254" y="133898"/>
                    <a:pt x="38827" y="137101"/>
                  </a:cubicBezTo>
                  <a:cubicBezTo>
                    <a:pt x="46673" y="140423"/>
                    <a:pt x="54995" y="142102"/>
                    <a:pt x="63580" y="142102"/>
                  </a:cubicBezTo>
                  <a:cubicBezTo>
                    <a:pt x="72152" y="142102"/>
                    <a:pt x="80487" y="140423"/>
                    <a:pt x="88321" y="137101"/>
                  </a:cubicBezTo>
                  <a:cubicBezTo>
                    <a:pt x="95893" y="133898"/>
                    <a:pt x="102692" y="129326"/>
                    <a:pt x="108526" y="123480"/>
                  </a:cubicBezTo>
                  <a:cubicBezTo>
                    <a:pt x="114360" y="117646"/>
                    <a:pt x="118944" y="110848"/>
                    <a:pt x="122146" y="103275"/>
                  </a:cubicBezTo>
                  <a:cubicBezTo>
                    <a:pt x="125468" y="95441"/>
                    <a:pt x="127147" y="87107"/>
                    <a:pt x="127147" y="78534"/>
                  </a:cubicBezTo>
                  <a:cubicBezTo>
                    <a:pt x="127147" y="69950"/>
                    <a:pt x="125468" y="61628"/>
                    <a:pt x="122146" y="53781"/>
                  </a:cubicBezTo>
                  <a:cubicBezTo>
                    <a:pt x="118944" y="46209"/>
                    <a:pt x="114360" y="39411"/>
                    <a:pt x="108526" y="33576"/>
                  </a:cubicBezTo>
                  <a:cubicBezTo>
                    <a:pt x="102692" y="27742"/>
                    <a:pt x="95893" y="23159"/>
                    <a:pt x="88321" y="19956"/>
                  </a:cubicBezTo>
                  <a:cubicBezTo>
                    <a:pt x="85225" y="18646"/>
                    <a:pt x="81999" y="17574"/>
                    <a:pt x="78748" y="16777"/>
                  </a:cubicBezTo>
                  <a:cubicBezTo>
                    <a:pt x="76831" y="16312"/>
                    <a:pt x="75498" y="14598"/>
                    <a:pt x="75498" y="12633"/>
                  </a:cubicBezTo>
                  <a:lnTo>
                    <a:pt x="75498" y="1"/>
                  </a:lnTo>
                  <a:lnTo>
                    <a:pt x="75176" y="1"/>
                  </a:lnTo>
                  <a:lnTo>
                    <a:pt x="75176" y="12633"/>
                  </a:lnTo>
                  <a:cubicBezTo>
                    <a:pt x="75176" y="14753"/>
                    <a:pt x="76617" y="16586"/>
                    <a:pt x="78677" y="17086"/>
                  </a:cubicBezTo>
                  <a:cubicBezTo>
                    <a:pt x="81903" y="17884"/>
                    <a:pt x="85106" y="18944"/>
                    <a:pt x="88202" y="20253"/>
                  </a:cubicBezTo>
                  <a:cubicBezTo>
                    <a:pt x="95727" y="23432"/>
                    <a:pt x="102489" y="27992"/>
                    <a:pt x="108300" y="33803"/>
                  </a:cubicBezTo>
                  <a:cubicBezTo>
                    <a:pt x="114110" y="39613"/>
                    <a:pt x="118670" y="46376"/>
                    <a:pt x="121861" y="53912"/>
                  </a:cubicBezTo>
                  <a:cubicBezTo>
                    <a:pt x="125159" y="61711"/>
                    <a:pt x="126826" y="69998"/>
                    <a:pt x="126826" y="78534"/>
                  </a:cubicBezTo>
                  <a:cubicBezTo>
                    <a:pt x="126826" y="87071"/>
                    <a:pt x="125159" y="95358"/>
                    <a:pt x="121861" y="103156"/>
                  </a:cubicBezTo>
                  <a:cubicBezTo>
                    <a:pt x="118670" y="110681"/>
                    <a:pt x="114110" y="117444"/>
                    <a:pt x="108300" y="123254"/>
                  </a:cubicBezTo>
                  <a:cubicBezTo>
                    <a:pt x="102489" y="129064"/>
                    <a:pt x="95727" y="133624"/>
                    <a:pt x="88202" y="136815"/>
                  </a:cubicBezTo>
                  <a:cubicBezTo>
                    <a:pt x="80391" y="140113"/>
                    <a:pt x="72116" y="141780"/>
                    <a:pt x="63580" y="141780"/>
                  </a:cubicBezTo>
                  <a:cubicBezTo>
                    <a:pt x="55043" y="141780"/>
                    <a:pt x="46756" y="140113"/>
                    <a:pt x="38958" y="136815"/>
                  </a:cubicBezTo>
                  <a:cubicBezTo>
                    <a:pt x="31421" y="133624"/>
                    <a:pt x="24658" y="129064"/>
                    <a:pt x="18848" y="123254"/>
                  </a:cubicBezTo>
                  <a:cubicBezTo>
                    <a:pt x="13038" y="117444"/>
                    <a:pt x="8478" y="110681"/>
                    <a:pt x="5299" y="103156"/>
                  </a:cubicBezTo>
                  <a:cubicBezTo>
                    <a:pt x="2001" y="95358"/>
                    <a:pt x="322" y="87071"/>
                    <a:pt x="322" y="78534"/>
                  </a:cubicBezTo>
                  <a:cubicBezTo>
                    <a:pt x="322" y="69998"/>
                    <a:pt x="2001" y="61711"/>
                    <a:pt x="5299" y="53912"/>
                  </a:cubicBezTo>
                  <a:cubicBezTo>
                    <a:pt x="8478" y="46376"/>
                    <a:pt x="13038" y="39613"/>
                    <a:pt x="18848" y="33803"/>
                  </a:cubicBezTo>
                  <a:cubicBezTo>
                    <a:pt x="24658" y="27992"/>
                    <a:pt x="31421" y="23432"/>
                    <a:pt x="38958" y="20253"/>
                  </a:cubicBezTo>
                  <a:cubicBezTo>
                    <a:pt x="42041" y="18944"/>
                    <a:pt x="45244" y="17884"/>
                    <a:pt x="48471" y="17086"/>
                  </a:cubicBezTo>
                  <a:cubicBezTo>
                    <a:pt x="50530" y="16586"/>
                    <a:pt x="51971" y="14753"/>
                    <a:pt x="51971" y="12633"/>
                  </a:cubicBezTo>
                  <a:lnTo>
                    <a:pt x="5197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 name="Google Shape;902;p30"/>
            <p:cNvSpPr/>
            <p:nvPr/>
          </p:nvSpPr>
          <p:spPr>
            <a:xfrm>
              <a:off x="3117152" y="0"/>
              <a:ext cx="2912531" cy="3511435"/>
            </a:xfrm>
            <a:custGeom>
              <a:avLst/>
              <a:gdLst/>
              <a:ahLst/>
              <a:cxnLst/>
              <a:rect l="l" t="t" r="r" b="b"/>
              <a:pathLst>
                <a:path w="111229" h="134101" extrusionOk="0">
                  <a:moveTo>
                    <a:pt x="51649" y="1"/>
                  </a:moveTo>
                  <a:lnTo>
                    <a:pt x="51649" y="19122"/>
                  </a:lnTo>
                  <a:cubicBezTo>
                    <a:pt x="51649" y="21313"/>
                    <a:pt x="50018" y="23194"/>
                    <a:pt x="47863" y="23492"/>
                  </a:cubicBezTo>
                  <a:cubicBezTo>
                    <a:pt x="20574" y="27302"/>
                    <a:pt x="0" y="50960"/>
                    <a:pt x="0" y="78534"/>
                  </a:cubicBezTo>
                  <a:cubicBezTo>
                    <a:pt x="0" y="93346"/>
                    <a:pt x="5787" y="107300"/>
                    <a:pt x="16288" y="117801"/>
                  </a:cubicBezTo>
                  <a:cubicBezTo>
                    <a:pt x="26789" y="128314"/>
                    <a:pt x="40743" y="134101"/>
                    <a:pt x="55567" y="134101"/>
                  </a:cubicBezTo>
                  <a:lnTo>
                    <a:pt x="55686" y="134101"/>
                  </a:lnTo>
                  <a:cubicBezTo>
                    <a:pt x="70604" y="134065"/>
                    <a:pt x="84594" y="128231"/>
                    <a:pt x="95048" y="117682"/>
                  </a:cubicBezTo>
                  <a:cubicBezTo>
                    <a:pt x="105513" y="107121"/>
                    <a:pt x="111228" y="93084"/>
                    <a:pt x="111133" y="78153"/>
                  </a:cubicBezTo>
                  <a:cubicBezTo>
                    <a:pt x="110943" y="50781"/>
                    <a:pt x="90381" y="27290"/>
                    <a:pt x="63294" y="23504"/>
                  </a:cubicBezTo>
                  <a:cubicBezTo>
                    <a:pt x="61115" y="23194"/>
                    <a:pt x="59472" y="21313"/>
                    <a:pt x="59472" y="19122"/>
                  </a:cubicBezTo>
                  <a:lnTo>
                    <a:pt x="59472" y="1"/>
                  </a:lnTo>
                  <a:lnTo>
                    <a:pt x="59150" y="1"/>
                  </a:lnTo>
                  <a:lnTo>
                    <a:pt x="59150" y="19122"/>
                  </a:lnTo>
                  <a:cubicBezTo>
                    <a:pt x="59150" y="21480"/>
                    <a:pt x="60913" y="23492"/>
                    <a:pt x="63246" y="23813"/>
                  </a:cubicBezTo>
                  <a:cubicBezTo>
                    <a:pt x="90178" y="27576"/>
                    <a:pt x="110621" y="50948"/>
                    <a:pt x="110812" y="78153"/>
                  </a:cubicBezTo>
                  <a:cubicBezTo>
                    <a:pt x="110907" y="93000"/>
                    <a:pt x="105228" y="106955"/>
                    <a:pt x="94822" y="117456"/>
                  </a:cubicBezTo>
                  <a:cubicBezTo>
                    <a:pt x="84427" y="127945"/>
                    <a:pt x="70521" y="133744"/>
                    <a:pt x="55686" y="133779"/>
                  </a:cubicBezTo>
                  <a:lnTo>
                    <a:pt x="55567" y="133779"/>
                  </a:lnTo>
                  <a:cubicBezTo>
                    <a:pt x="40827" y="133779"/>
                    <a:pt x="26956" y="128029"/>
                    <a:pt x="16514" y="117575"/>
                  </a:cubicBezTo>
                  <a:cubicBezTo>
                    <a:pt x="6072" y="107133"/>
                    <a:pt x="310" y="93262"/>
                    <a:pt x="310" y="78534"/>
                  </a:cubicBezTo>
                  <a:cubicBezTo>
                    <a:pt x="310" y="51114"/>
                    <a:pt x="20777" y="27588"/>
                    <a:pt x="47911" y="23813"/>
                  </a:cubicBezTo>
                  <a:cubicBezTo>
                    <a:pt x="50221" y="23492"/>
                    <a:pt x="51971" y="21480"/>
                    <a:pt x="51971" y="19122"/>
                  </a:cubicBezTo>
                  <a:lnTo>
                    <a:pt x="5197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28" name="Google Shape;928;p30"/>
          <p:cNvSpPr txBox="1">
            <a:spLocks noGrp="1"/>
          </p:cNvSpPr>
          <p:nvPr>
            <p:ph type="title"/>
          </p:nvPr>
        </p:nvSpPr>
        <p:spPr>
          <a:xfrm>
            <a:off x="3508429" y="1808716"/>
            <a:ext cx="2271900" cy="79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dirty="0">
                <a:solidFill>
                  <a:schemeClr val="tx1">
                    <a:lumMod val="50000"/>
                    <a:lumOff val="50000"/>
                  </a:schemeClr>
                </a:solidFill>
              </a:rPr>
              <a:t>Les étapes de Branch and Bound</a:t>
            </a:r>
            <a:endParaRPr dirty="0">
              <a:solidFill>
                <a:schemeClr val="tx1">
                  <a:lumMod val="50000"/>
                  <a:lumOff val="50000"/>
                </a:schemeClr>
              </a:solidFill>
            </a:endParaRPr>
          </a:p>
        </p:txBody>
      </p:sp>
      <p:grpSp>
        <p:nvGrpSpPr>
          <p:cNvPr id="7" name="Groupe 6">
            <a:extLst>
              <a:ext uri="{FF2B5EF4-FFF2-40B4-BE49-F238E27FC236}">
                <a16:creationId xmlns:a16="http://schemas.microsoft.com/office/drawing/2014/main" id="{45172C5B-C188-801A-0DD8-62047AC50229}"/>
              </a:ext>
            </a:extLst>
          </p:cNvPr>
          <p:cNvGrpSpPr/>
          <p:nvPr/>
        </p:nvGrpSpPr>
        <p:grpSpPr>
          <a:xfrm>
            <a:off x="5735030" y="848272"/>
            <a:ext cx="2739414" cy="2282374"/>
            <a:chOff x="5746896" y="2609214"/>
            <a:chExt cx="2739414" cy="2282374"/>
          </a:xfrm>
        </p:grpSpPr>
        <p:grpSp>
          <p:nvGrpSpPr>
            <p:cNvPr id="903" name="Google Shape;903;p30"/>
            <p:cNvGrpSpPr/>
            <p:nvPr/>
          </p:nvGrpSpPr>
          <p:grpSpPr>
            <a:xfrm>
              <a:off x="5746896" y="2609214"/>
              <a:ext cx="406260" cy="406260"/>
              <a:chOff x="5747178" y="2556752"/>
              <a:chExt cx="406260" cy="406260"/>
            </a:xfrm>
          </p:grpSpPr>
          <p:sp>
            <p:nvSpPr>
              <p:cNvPr id="904" name="Google Shape;904;p30"/>
              <p:cNvSpPr/>
              <p:nvPr/>
            </p:nvSpPr>
            <p:spPr>
              <a:xfrm>
                <a:off x="5747178" y="2556752"/>
                <a:ext cx="406260" cy="406260"/>
              </a:xfrm>
              <a:custGeom>
                <a:avLst/>
                <a:gdLst/>
                <a:ahLst/>
                <a:cxnLst/>
                <a:rect l="l" t="t" r="r" b="b"/>
                <a:pathLst>
                  <a:path w="15515" h="15515" extrusionOk="0">
                    <a:moveTo>
                      <a:pt x="7751" y="1"/>
                    </a:moveTo>
                    <a:cubicBezTo>
                      <a:pt x="3465" y="1"/>
                      <a:pt x="0" y="3465"/>
                      <a:pt x="0" y="7752"/>
                    </a:cubicBezTo>
                    <a:cubicBezTo>
                      <a:pt x="0" y="12038"/>
                      <a:pt x="3465" y="15514"/>
                      <a:pt x="7751" y="15514"/>
                    </a:cubicBezTo>
                    <a:cubicBezTo>
                      <a:pt x="12038" y="15514"/>
                      <a:pt x="15514" y="12038"/>
                      <a:pt x="15514" y="7752"/>
                    </a:cubicBezTo>
                    <a:cubicBezTo>
                      <a:pt x="15514" y="3465"/>
                      <a:pt x="12038" y="1"/>
                      <a:pt x="7751"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5" name="Google Shape;905;p30"/>
              <p:cNvSpPr/>
              <p:nvPr/>
            </p:nvSpPr>
            <p:spPr>
              <a:xfrm>
                <a:off x="5796749" y="2606477"/>
                <a:ext cx="306810" cy="306810"/>
              </a:xfrm>
              <a:custGeom>
                <a:avLst/>
                <a:gdLst/>
                <a:ahLst/>
                <a:cxnLst/>
                <a:rect l="l" t="t" r="r" b="b"/>
                <a:pathLst>
                  <a:path w="11717" h="11717" extrusionOk="0">
                    <a:moveTo>
                      <a:pt x="5858" y="1"/>
                    </a:moveTo>
                    <a:cubicBezTo>
                      <a:pt x="2632" y="1"/>
                      <a:pt x="1" y="2632"/>
                      <a:pt x="1" y="5859"/>
                    </a:cubicBezTo>
                    <a:cubicBezTo>
                      <a:pt x="1" y="9097"/>
                      <a:pt x="2632" y="11716"/>
                      <a:pt x="5858" y="11716"/>
                    </a:cubicBezTo>
                    <a:cubicBezTo>
                      <a:pt x="9097" y="11716"/>
                      <a:pt x="11716" y="9097"/>
                      <a:pt x="11716" y="5859"/>
                    </a:cubicBezTo>
                    <a:cubicBezTo>
                      <a:pt x="11716" y="2632"/>
                      <a:pt x="9097" y="1"/>
                      <a:pt x="58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 name="Google Shape;1942;p42">
              <a:extLst>
                <a:ext uri="{FF2B5EF4-FFF2-40B4-BE49-F238E27FC236}">
                  <a16:creationId xmlns:a16="http://schemas.microsoft.com/office/drawing/2014/main" id="{695C4DD5-5A4B-3673-BF2E-639ABBDB833F}"/>
                </a:ext>
              </a:extLst>
            </p:cNvPr>
            <p:cNvGrpSpPr/>
            <p:nvPr/>
          </p:nvGrpSpPr>
          <p:grpSpPr>
            <a:xfrm>
              <a:off x="6152848" y="2621385"/>
              <a:ext cx="2333462" cy="2270203"/>
              <a:chOff x="5554362" y="996660"/>
              <a:chExt cx="2333462" cy="2270203"/>
            </a:xfrm>
          </p:grpSpPr>
          <p:sp>
            <p:nvSpPr>
              <p:cNvPr id="3" name="Google Shape;1943;p42">
                <a:extLst>
                  <a:ext uri="{FF2B5EF4-FFF2-40B4-BE49-F238E27FC236}">
                    <a16:creationId xmlns:a16="http://schemas.microsoft.com/office/drawing/2014/main" id="{4ABB713C-287F-3D09-C749-C97AF81823EF}"/>
                  </a:ext>
                </a:extLst>
              </p:cNvPr>
              <p:cNvSpPr txBox="1"/>
              <p:nvPr/>
            </p:nvSpPr>
            <p:spPr>
              <a:xfrm>
                <a:off x="5638207" y="1435018"/>
                <a:ext cx="2249617" cy="1045679"/>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dirty="0">
                    <a:ln>
                      <a:noFill/>
                    </a:ln>
                    <a:solidFill>
                      <a:srgbClr val="FCBD24"/>
                    </a:solidFill>
                    <a:effectLst/>
                    <a:uLnTx/>
                    <a:uFillTx/>
                    <a:latin typeface="Roboto"/>
                    <a:ea typeface="Roboto"/>
                    <a:cs typeface="Roboto"/>
                    <a:sym typeface="Roboto"/>
                  </a:rPr>
                  <a:t>on évalue chacun des</a:t>
                </a:r>
                <a:r>
                  <a:rPr kumimoji="0" lang="fr-DZ" sz="1200" b="0" i="0" u="none" strike="noStrike" kern="0" cap="none" spc="0" normalizeH="0" baseline="0" noProof="0" dirty="0">
                    <a:ln>
                      <a:noFill/>
                    </a:ln>
                    <a:solidFill>
                      <a:srgbClr val="FCBD24"/>
                    </a:solidFill>
                    <a:effectLst/>
                    <a:uLnTx/>
                    <a:uFillTx/>
                    <a:latin typeface="Roboto"/>
                    <a:ea typeface="Roboto"/>
                    <a:cs typeface="Roboto"/>
                    <a:sym typeface="Roboto"/>
                  </a:rPr>
                  <a:t> s</a:t>
                </a:r>
                <a:r>
                  <a:rPr kumimoji="0" lang="fr-FR" sz="1200" b="0" i="0" u="none" strike="noStrike" kern="0" cap="none" spc="0" normalizeH="0" baseline="0" noProof="0" dirty="0" err="1">
                    <a:ln>
                      <a:noFill/>
                    </a:ln>
                    <a:solidFill>
                      <a:srgbClr val="FCBD24"/>
                    </a:solidFill>
                    <a:effectLst/>
                    <a:uLnTx/>
                    <a:uFillTx/>
                    <a:latin typeface="Roboto"/>
                    <a:ea typeface="Roboto"/>
                    <a:cs typeface="Roboto"/>
                    <a:sym typeface="Roboto"/>
                  </a:rPr>
                  <a:t>ous</a:t>
                </a:r>
                <a:r>
                  <a:rPr kumimoji="0" lang="fr-DZ" sz="1200" b="0" i="0" u="none" strike="noStrike" kern="0" cap="none" spc="0" normalizeH="0" baseline="0" noProof="0" dirty="0">
                    <a:ln>
                      <a:noFill/>
                    </a:ln>
                    <a:solidFill>
                      <a:srgbClr val="FCBD24"/>
                    </a:solidFill>
                    <a:effectLst/>
                    <a:uLnTx/>
                    <a:uFillTx/>
                    <a:latin typeface="Roboto"/>
                    <a:ea typeface="Roboto"/>
                    <a:cs typeface="Roboto"/>
                    <a:sym typeface="Roboto"/>
                  </a:rPr>
                  <a:t>-</a:t>
                </a:r>
                <a:r>
                  <a:rPr lang="fr-DZ" sz="1200" dirty="0">
                    <a:solidFill>
                      <a:srgbClr val="FCBD24"/>
                    </a:solidFill>
                    <a:latin typeface="Roboto"/>
                    <a:ea typeface="Roboto"/>
                    <a:cs typeface="Roboto"/>
                    <a:sym typeface="Roboto"/>
                  </a:rPr>
                  <a:t> </a:t>
                </a:r>
                <a:r>
                  <a:rPr kumimoji="0" lang="fr-FR" sz="1200" b="0" i="0" u="none" strike="noStrike" kern="0" cap="none" spc="0" normalizeH="0" baseline="0" noProof="0" dirty="0">
                    <a:ln>
                      <a:noFill/>
                    </a:ln>
                    <a:solidFill>
                      <a:srgbClr val="FCBD24"/>
                    </a:solidFill>
                    <a:effectLst/>
                    <a:uLnTx/>
                    <a:uFillTx/>
                    <a:latin typeface="Roboto"/>
                    <a:ea typeface="Roboto"/>
                    <a:cs typeface="Roboto"/>
                    <a:sym typeface="Roboto"/>
                  </a:rPr>
                  <a:t>ensembles obtenus en leurs associant la valeur du coût.</a:t>
                </a:r>
                <a:endParaRPr kumimoji="0" sz="1200" b="0" i="0" u="none" strike="noStrike" kern="0" cap="none" spc="0" normalizeH="0" baseline="0" noProof="0" dirty="0">
                  <a:ln>
                    <a:noFill/>
                  </a:ln>
                  <a:solidFill>
                    <a:srgbClr val="FCBD24"/>
                  </a:solidFill>
                  <a:effectLst/>
                  <a:uLnTx/>
                  <a:uFillTx/>
                  <a:latin typeface="Roboto"/>
                  <a:ea typeface="Roboto"/>
                  <a:cs typeface="Roboto"/>
                  <a:sym typeface="Roboto"/>
                </a:endParaRPr>
              </a:p>
            </p:txBody>
          </p:sp>
          <p:sp>
            <p:nvSpPr>
              <p:cNvPr id="4" name="Google Shape;1944;p42">
                <a:extLst>
                  <a:ext uri="{FF2B5EF4-FFF2-40B4-BE49-F238E27FC236}">
                    <a16:creationId xmlns:a16="http://schemas.microsoft.com/office/drawing/2014/main" id="{8129BD6D-5CC3-D024-4FCB-6786583CE0CB}"/>
                  </a:ext>
                </a:extLst>
              </p:cNvPr>
              <p:cNvSpPr/>
              <p:nvPr/>
            </p:nvSpPr>
            <p:spPr>
              <a:xfrm>
                <a:off x="6373944" y="996660"/>
                <a:ext cx="1236000" cy="33873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Evaluation</a:t>
                </a:r>
                <a:endParaRPr kumimoji="0" lang="fr-FR"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8" name="Google Shape;1947;p42">
                <a:extLst>
                  <a:ext uri="{FF2B5EF4-FFF2-40B4-BE49-F238E27FC236}">
                    <a16:creationId xmlns:a16="http://schemas.microsoft.com/office/drawing/2014/main" id="{37568ABD-52FF-2278-538D-2A009CF9782B}"/>
                  </a:ext>
                </a:extLst>
              </p:cNvPr>
              <p:cNvSpPr/>
              <p:nvPr/>
            </p:nvSpPr>
            <p:spPr>
              <a:xfrm rot="5400000">
                <a:off x="6166113" y="3167425"/>
                <a:ext cx="99450" cy="99425"/>
              </a:xfrm>
              <a:custGeom>
                <a:avLst/>
                <a:gdLst/>
                <a:ahLst/>
                <a:cxnLst/>
                <a:rect l="l" t="t" r="r" b="b"/>
                <a:pathLst>
                  <a:path w="3978" h="3977" extrusionOk="0">
                    <a:moveTo>
                      <a:pt x="1989" y="0"/>
                    </a:moveTo>
                    <a:cubicBezTo>
                      <a:pt x="894" y="0"/>
                      <a:pt x="1" y="893"/>
                      <a:pt x="1" y="1988"/>
                    </a:cubicBezTo>
                    <a:cubicBezTo>
                      <a:pt x="1" y="3084"/>
                      <a:pt x="894" y="3977"/>
                      <a:pt x="1989" y="3977"/>
                    </a:cubicBezTo>
                    <a:cubicBezTo>
                      <a:pt x="3084" y="3977"/>
                      <a:pt x="3977" y="3084"/>
                      <a:pt x="3977" y="1988"/>
                    </a:cubicBezTo>
                    <a:cubicBezTo>
                      <a:pt x="3977" y="893"/>
                      <a:pt x="3084" y="0"/>
                      <a:pt x="19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6" name="Google Shape;1948;p42">
                <a:extLst>
                  <a:ext uri="{FF2B5EF4-FFF2-40B4-BE49-F238E27FC236}">
                    <a16:creationId xmlns:a16="http://schemas.microsoft.com/office/drawing/2014/main" id="{2D64D61B-A438-4762-3412-E13F635C5C73}"/>
                  </a:ext>
                </a:extLst>
              </p:cNvPr>
              <p:cNvCxnSpPr>
                <a:cxnSpLocks/>
              </p:cNvCxnSpPr>
              <p:nvPr/>
            </p:nvCxnSpPr>
            <p:spPr>
              <a:xfrm>
                <a:off x="5554362" y="1177805"/>
                <a:ext cx="819582" cy="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5" name="Groupe 4">
            <a:extLst>
              <a:ext uri="{FF2B5EF4-FFF2-40B4-BE49-F238E27FC236}">
                <a16:creationId xmlns:a16="http://schemas.microsoft.com/office/drawing/2014/main" id="{6B035ECC-678F-5FDF-02E9-DE694C467E19}"/>
              </a:ext>
            </a:extLst>
          </p:cNvPr>
          <p:cNvGrpSpPr/>
          <p:nvPr/>
        </p:nvGrpSpPr>
        <p:grpSpPr>
          <a:xfrm>
            <a:off x="482138" y="848272"/>
            <a:ext cx="3038812" cy="2407227"/>
            <a:chOff x="358293" y="2587620"/>
            <a:chExt cx="3038812" cy="2407227"/>
          </a:xfrm>
        </p:grpSpPr>
        <p:grpSp>
          <p:nvGrpSpPr>
            <p:cNvPr id="913" name="Google Shape;913;p30"/>
            <p:cNvGrpSpPr/>
            <p:nvPr/>
          </p:nvGrpSpPr>
          <p:grpSpPr>
            <a:xfrm>
              <a:off x="2990871" y="2587620"/>
              <a:ext cx="406234" cy="406260"/>
              <a:chOff x="2977291" y="2556752"/>
              <a:chExt cx="406234" cy="406260"/>
            </a:xfrm>
          </p:grpSpPr>
          <p:sp>
            <p:nvSpPr>
              <p:cNvPr id="914" name="Google Shape;914;p30"/>
              <p:cNvSpPr/>
              <p:nvPr/>
            </p:nvSpPr>
            <p:spPr>
              <a:xfrm>
                <a:off x="2977291" y="2556752"/>
                <a:ext cx="406234" cy="406260"/>
              </a:xfrm>
              <a:custGeom>
                <a:avLst/>
                <a:gdLst/>
                <a:ahLst/>
                <a:cxnLst/>
                <a:rect l="l" t="t" r="r" b="b"/>
                <a:pathLst>
                  <a:path w="15514" h="15515" extrusionOk="0">
                    <a:moveTo>
                      <a:pt x="7751" y="1"/>
                    </a:moveTo>
                    <a:cubicBezTo>
                      <a:pt x="3465" y="1"/>
                      <a:pt x="0" y="3465"/>
                      <a:pt x="0" y="7752"/>
                    </a:cubicBezTo>
                    <a:cubicBezTo>
                      <a:pt x="0" y="12038"/>
                      <a:pt x="3465" y="15514"/>
                      <a:pt x="7751" y="15514"/>
                    </a:cubicBezTo>
                    <a:cubicBezTo>
                      <a:pt x="12037" y="15514"/>
                      <a:pt x="15514" y="12038"/>
                      <a:pt x="15514" y="7752"/>
                    </a:cubicBezTo>
                    <a:cubicBezTo>
                      <a:pt x="15514" y="3465"/>
                      <a:pt x="12037" y="1"/>
                      <a:pt x="7751"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5" name="Google Shape;915;p30"/>
              <p:cNvSpPr/>
              <p:nvPr/>
            </p:nvSpPr>
            <p:spPr>
              <a:xfrm>
                <a:off x="3027176" y="2606477"/>
                <a:ext cx="306469" cy="306810"/>
              </a:xfrm>
              <a:custGeom>
                <a:avLst/>
                <a:gdLst/>
                <a:ahLst/>
                <a:cxnLst/>
                <a:rect l="l" t="t" r="r" b="b"/>
                <a:pathLst>
                  <a:path w="11704" h="11717" extrusionOk="0">
                    <a:moveTo>
                      <a:pt x="5846" y="1"/>
                    </a:moveTo>
                    <a:cubicBezTo>
                      <a:pt x="2620" y="1"/>
                      <a:pt x="0" y="2632"/>
                      <a:pt x="0" y="5859"/>
                    </a:cubicBezTo>
                    <a:cubicBezTo>
                      <a:pt x="0" y="9097"/>
                      <a:pt x="2620" y="11716"/>
                      <a:pt x="5846" y="11716"/>
                    </a:cubicBezTo>
                    <a:cubicBezTo>
                      <a:pt x="9085" y="11716"/>
                      <a:pt x="11704" y="9097"/>
                      <a:pt x="11704" y="5859"/>
                    </a:cubicBezTo>
                    <a:cubicBezTo>
                      <a:pt x="11704" y="2632"/>
                      <a:pt x="9085" y="1"/>
                      <a:pt x="58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 name="Google Shape;1935;p42">
              <a:extLst>
                <a:ext uri="{FF2B5EF4-FFF2-40B4-BE49-F238E27FC236}">
                  <a16:creationId xmlns:a16="http://schemas.microsoft.com/office/drawing/2014/main" id="{733F916D-2E78-460D-B1F6-2299E88B647F}"/>
                </a:ext>
              </a:extLst>
            </p:cNvPr>
            <p:cNvGrpSpPr/>
            <p:nvPr/>
          </p:nvGrpSpPr>
          <p:grpSpPr>
            <a:xfrm>
              <a:off x="358293" y="2651576"/>
              <a:ext cx="3027596" cy="2343271"/>
              <a:chOff x="2364429" y="2268212"/>
              <a:chExt cx="3027596" cy="2343271"/>
            </a:xfrm>
          </p:grpSpPr>
          <p:sp>
            <p:nvSpPr>
              <p:cNvPr id="18" name="Google Shape;1936;p42">
                <a:extLst>
                  <a:ext uri="{FF2B5EF4-FFF2-40B4-BE49-F238E27FC236}">
                    <a16:creationId xmlns:a16="http://schemas.microsoft.com/office/drawing/2014/main" id="{C1103046-6A6A-FAD3-2D86-BFF235D3AFF1}"/>
                  </a:ext>
                </a:extLst>
              </p:cNvPr>
              <p:cNvSpPr txBox="1"/>
              <p:nvPr/>
            </p:nvSpPr>
            <p:spPr>
              <a:xfrm>
                <a:off x="2364429" y="2646383"/>
                <a:ext cx="2445524" cy="19651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dirty="0">
                    <a:ln>
                      <a:noFill/>
                    </a:ln>
                    <a:solidFill>
                      <a:srgbClr val="4949E7"/>
                    </a:solidFill>
                    <a:effectLst/>
                    <a:uLnTx/>
                    <a:uFillTx/>
                    <a:latin typeface="Roboto"/>
                    <a:ea typeface="Roboto"/>
                    <a:cs typeface="Roboto"/>
                    <a:sym typeface="Roboto"/>
                  </a:rPr>
                  <a:t>La séparation consiste à diviser le problème en sous-problèmes.</a:t>
                </a:r>
                <a:endParaRPr kumimoji="0" sz="1200" b="0" i="0" u="none" strike="noStrike" kern="0" cap="none" spc="0" normalizeH="0" baseline="0" noProof="0" dirty="0">
                  <a:ln>
                    <a:noFill/>
                  </a:ln>
                  <a:solidFill>
                    <a:srgbClr val="4949E7"/>
                  </a:solidFill>
                  <a:effectLst/>
                  <a:uLnTx/>
                  <a:uFillTx/>
                  <a:latin typeface="Roboto"/>
                  <a:ea typeface="Roboto"/>
                  <a:cs typeface="Roboto"/>
                  <a:sym typeface="Roboto"/>
                </a:endParaRPr>
              </a:p>
            </p:txBody>
          </p:sp>
          <p:sp>
            <p:nvSpPr>
              <p:cNvPr id="19" name="Google Shape;1937;p42">
                <a:extLst>
                  <a:ext uri="{FF2B5EF4-FFF2-40B4-BE49-F238E27FC236}">
                    <a16:creationId xmlns:a16="http://schemas.microsoft.com/office/drawing/2014/main" id="{6A583698-A2EC-65C5-7E78-8CF76165B761}"/>
                  </a:ext>
                </a:extLst>
              </p:cNvPr>
              <p:cNvSpPr/>
              <p:nvPr/>
            </p:nvSpPr>
            <p:spPr>
              <a:xfrm>
                <a:off x="2816143" y="2268212"/>
                <a:ext cx="1236000" cy="271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Séparation</a:t>
                </a:r>
                <a:endParaRPr kumimoji="0"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Google Shape;1940;p42">
                <a:extLst>
                  <a:ext uri="{FF2B5EF4-FFF2-40B4-BE49-F238E27FC236}">
                    <a16:creationId xmlns:a16="http://schemas.microsoft.com/office/drawing/2014/main" id="{335F553C-4CE6-8300-DA47-505574A84888}"/>
                  </a:ext>
                </a:extLst>
              </p:cNvPr>
              <p:cNvSpPr/>
              <p:nvPr/>
            </p:nvSpPr>
            <p:spPr>
              <a:xfrm rot="5400000">
                <a:off x="5292588" y="2354100"/>
                <a:ext cx="99450" cy="99425"/>
              </a:xfrm>
              <a:custGeom>
                <a:avLst/>
                <a:gdLst/>
                <a:ahLst/>
                <a:cxnLst/>
                <a:rect l="l" t="t" r="r" b="b"/>
                <a:pathLst>
                  <a:path w="3978" h="3977" extrusionOk="0">
                    <a:moveTo>
                      <a:pt x="1989" y="0"/>
                    </a:moveTo>
                    <a:cubicBezTo>
                      <a:pt x="894" y="0"/>
                      <a:pt x="1" y="893"/>
                      <a:pt x="1" y="1988"/>
                    </a:cubicBezTo>
                    <a:cubicBezTo>
                      <a:pt x="1" y="3084"/>
                      <a:pt x="894" y="3977"/>
                      <a:pt x="1989" y="3977"/>
                    </a:cubicBezTo>
                    <a:cubicBezTo>
                      <a:pt x="3084" y="3977"/>
                      <a:pt x="3977" y="3084"/>
                      <a:pt x="3977" y="1988"/>
                    </a:cubicBezTo>
                    <a:cubicBezTo>
                      <a:pt x="3977" y="893"/>
                      <a:pt x="3084" y="0"/>
                      <a:pt x="19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1" name="Google Shape;1941;p42">
                <a:extLst>
                  <a:ext uri="{FF2B5EF4-FFF2-40B4-BE49-F238E27FC236}">
                    <a16:creationId xmlns:a16="http://schemas.microsoft.com/office/drawing/2014/main" id="{619EC866-28F8-CDEA-E032-B936C7F3BAAA}"/>
                  </a:ext>
                </a:extLst>
              </p:cNvPr>
              <p:cNvCxnSpPr>
                <a:cxnSpLocks/>
              </p:cNvCxnSpPr>
              <p:nvPr/>
            </p:nvCxnSpPr>
            <p:spPr>
              <a:xfrm flipV="1">
                <a:off x="4046121" y="2403825"/>
                <a:ext cx="963385" cy="6520"/>
              </a:xfrm>
              <a:prstGeom prst="straightConnector1">
                <a:avLst/>
              </a:prstGeom>
              <a:noFill/>
              <a:ln w="9525" cap="flat" cmpd="sng">
                <a:solidFill>
                  <a:schemeClr val="accent4"/>
                </a:solidFill>
                <a:prstDash val="solid"/>
                <a:round/>
                <a:headEnd type="none" w="med" len="med"/>
                <a:tailEnd type="none" w="med" len="med"/>
              </a:ln>
            </p:spPr>
          </p:cxnSp>
        </p:grpSp>
      </p:grpSp>
      <p:sp>
        <p:nvSpPr>
          <p:cNvPr id="28" name="ZoneTexte 27">
            <a:extLst>
              <a:ext uri="{FF2B5EF4-FFF2-40B4-BE49-F238E27FC236}">
                <a16:creationId xmlns:a16="http://schemas.microsoft.com/office/drawing/2014/main" id="{A2015197-3550-ED75-3574-7CAFFC292C3D}"/>
              </a:ext>
            </a:extLst>
          </p:cNvPr>
          <p:cNvSpPr txBox="1"/>
          <p:nvPr/>
        </p:nvSpPr>
        <p:spPr>
          <a:xfrm>
            <a:off x="-460995" y="404667"/>
            <a:ext cx="4572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fr-FR" sz="2800" b="0" i="0" u="none" strike="noStrike" kern="0" cap="none" spc="0" normalizeH="0" baseline="0" noProof="0" dirty="0">
                <a:ln>
                  <a:noFill/>
                </a:ln>
                <a:solidFill>
                  <a:srgbClr val="000000"/>
                </a:solidFill>
                <a:effectLst/>
                <a:uLnTx/>
                <a:uFillTx/>
                <a:latin typeface="Fira Sans Extra Condensed SemiBold"/>
                <a:cs typeface="Arial"/>
                <a:sym typeface="Fira Sans Extra Condensed SemiBold"/>
              </a:rPr>
              <a:t>Branch and Bound :</a:t>
            </a:r>
          </a:p>
        </p:txBody>
      </p:sp>
      <p:sp>
        <p:nvSpPr>
          <p:cNvPr id="9" name="Espace réservé du numéro de diapositive 7">
            <a:extLst>
              <a:ext uri="{FF2B5EF4-FFF2-40B4-BE49-F238E27FC236}">
                <a16:creationId xmlns:a16="http://schemas.microsoft.com/office/drawing/2014/main" id="{F3181953-A281-A829-D1F7-AFCB5EB01F58}"/>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17</a:t>
            </a:fld>
            <a:endParaRPr lang="fr-CA" dirty="0"/>
          </a:p>
        </p:txBody>
      </p:sp>
    </p:spTree>
    <p:extLst>
      <p:ext uri="{BB962C8B-B14F-4D97-AF65-F5344CB8AC3E}">
        <p14:creationId xmlns:p14="http://schemas.microsoft.com/office/powerpoint/2010/main" val="312030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898"/>
                                        </p:tgtEl>
                                        <p:attrNameLst>
                                          <p:attrName>style.visibility</p:attrName>
                                        </p:attrNameLst>
                                      </p:cBhvr>
                                      <p:to>
                                        <p:strVal val="visible"/>
                                      </p:to>
                                    </p:set>
                                    <p:animEffect transition="in" filter="wheel(1)">
                                      <p:cBhvr>
                                        <p:cTn id="7" dur="1000"/>
                                        <p:tgtEl>
                                          <p:spTgt spid="898"/>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928"/>
                                        </p:tgtEl>
                                        <p:attrNameLst>
                                          <p:attrName>style.visibility</p:attrName>
                                        </p:attrNameLst>
                                      </p:cBhvr>
                                      <p:to>
                                        <p:strVal val="visible"/>
                                      </p:to>
                                    </p:set>
                                    <p:animEffect transition="in" filter="fade">
                                      <p:cBhvr>
                                        <p:cTn id="11" dur="250"/>
                                        <p:tgtEl>
                                          <p:spTgt spid="928"/>
                                        </p:tgtEl>
                                      </p:cBhvr>
                                    </p:animEffect>
                                    <p:anim calcmode="lin" valueType="num">
                                      <p:cBhvr>
                                        <p:cTn id="12" dur="250" fill="hold"/>
                                        <p:tgtEl>
                                          <p:spTgt spid="928"/>
                                        </p:tgtEl>
                                        <p:attrNameLst>
                                          <p:attrName>ppt_x</p:attrName>
                                        </p:attrNameLst>
                                      </p:cBhvr>
                                      <p:tavLst>
                                        <p:tav tm="0">
                                          <p:val>
                                            <p:strVal val="#ppt_x"/>
                                          </p:val>
                                        </p:tav>
                                        <p:tav tm="100000">
                                          <p:val>
                                            <p:strVal val="#ppt_x"/>
                                          </p:val>
                                        </p:tav>
                                      </p:tavLst>
                                    </p:anim>
                                    <p:anim calcmode="lin" valueType="num">
                                      <p:cBhvr>
                                        <p:cTn id="13" dur="25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0"/>
                            </p:stCondLst>
                            <p:childTnLst>
                              <p:par>
                                <p:cTn id="19" presetID="37" presetClass="path" presetSubtype="0" accel="50000" decel="50000" fill="hold" nodeType="afterEffect">
                                  <p:stCondLst>
                                    <p:cond delay="0"/>
                                  </p:stCondLst>
                                  <p:childTnLst>
                                    <p:animMotion origin="layout" path="M 0.00018 -0.00062 L -0.02847 0.09382 C -0.03489 0.11327 -0.03941 0.14351 -0.04079 0.17592 C -0.04218 0.21203 -0.03993 0.24197 -0.03489 0.26172 L -0.01406 0.36265 " pathEditMode="relative" rAng="5640000" ptsTypes="AAAAA">
                                      <p:cBhvr>
                                        <p:cTn id="20" dur="750" fill="hold"/>
                                        <p:tgtEl>
                                          <p:spTgt spid="5"/>
                                        </p:tgtEl>
                                        <p:attrNameLst>
                                          <p:attrName>ppt_x</p:attrName>
                                          <p:attrName>ppt_y</p:attrName>
                                        </p:attrNameLst>
                                      </p:cBhvr>
                                      <p:rCtr x="-2396" y="17963"/>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0"/>
                            </p:stCondLst>
                            <p:childTnLst>
                              <p:par>
                                <p:cTn id="26" presetID="58" presetClass="path" presetSubtype="0" accel="50000" decel="50000" fill="hold" nodeType="afterEffect">
                                  <p:stCondLst>
                                    <p:cond delay="0"/>
                                  </p:stCondLst>
                                  <p:childTnLst>
                                    <p:animMotion origin="layout" path="M 2.77778E-7 1.60494E-6 L 0.02812 0.0966 C 0.03437 0.11667 0.03854 0.14722 0.03854 0.17963 C 0.03854 0.21574 0.03437 0.24506 0.02812 0.26512 L 2.77778E-7 0.36296 " pathEditMode="relative" rAng="0" ptsTypes="AAAAA">
                                      <p:cBhvr>
                                        <p:cTn id="27" dur="750" fill="hold"/>
                                        <p:tgtEl>
                                          <p:spTgt spid="7"/>
                                        </p:tgtEl>
                                        <p:attrNameLst>
                                          <p:attrName>ppt_x</p:attrName>
                                          <p:attrName>ppt_y</p:attrName>
                                        </p:attrNameLst>
                                      </p:cBhvr>
                                      <p:rCtr x="1927" y="18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71" name="Google Shape;1971;p43"/>
          <p:cNvSpPr txBox="1">
            <a:spLocks noGrp="1"/>
          </p:cNvSpPr>
          <p:nvPr>
            <p:ph type="title"/>
          </p:nvPr>
        </p:nvSpPr>
        <p:spPr>
          <a:xfrm>
            <a:off x="710275" y="527506"/>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Branch and Bound :</a:t>
            </a:r>
          </a:p>
        </p:txBody>
      </p:sp>
      <p:grpSp>
        <p:nvGrpSpPr>
          <p:cNvPr id="3" name="Groupe 2">
            <a:extLst>
              <a:ext uri="{FF2B5EF4-FFF2-40B4-BE49-F238E27FC236}">
                <a16:creationId xmlns:a16="http://schemas.microsoft.com/office/drawing/2014/main" id="{EB068909-5328-D81A-CA2A-706B69C0E1C2}"/>
              </a:ext>
            </a:extLst>
          </p:cNvPr>
          <p:cNvGrpSpPr/>
          <p:nvPr/>
        </p:nvGrpSpPr>
        <p:grpSpPr>
          <a:xfrm>
            <a:off x="2888588" y="1731288"/>
            <a:ext cx="3348350" cy="2631100"/>
            <a:chOff x="2888588" y="1731288"/>
            <a:chExt cx="3348350" cy="2631100"/>
          </a:xfrm>
        </p:grpSpPr>
        <p:sp>
          <p:nvSpPr>
            <p:cNvPr id="1964" name="Google Shape;1964;p43"/>
            <p:cNvSpPr/>
            <p:nvPr/>
          </p:nvSpPr>
          <p:spPr>
            <a:xfrm>
              <a:off x="4990038" y="2680313"/>
              <a:ext cx="867400" cy="109275"/>
            </a:xfrm>
            <a:custGeom>
              <a:avLst/>
              <a:gdLst/>
              <a:ahLst/>
              <a:cxnLst/>
              <a:rect l="l" t="t" r="r" b="b"/>
              <a:pathLst>
                <a:path w="34696" h="4371" extrusionOk="0">
                  <a:moveTo>
                    <a:pt x="17360" y="1"/>
                  </a:moveTo>
                  <a:cubicBezTo>
                    <a:pt x="7763" y="1"/>
                    <a:pt x="1" y="965"/>
                    <a:pt x="1" y="2203"/>
                  </a:cubicBezTo>
                  <a:cubicBezTo>
                    <a:pt x="1" y="3406"/>
                    <a:pt x="7763" y="4370"/>
                    <a:pt x="17360" y="4370"/>
                  </a:cubicBezTo>
                  <a:cubicBezTo>
                    <a:pt x="26933" y="4370"/>
                    <a:pt x="34695" y="3406"/>
                    <a:pt x="34695" y="2203"/>
                  </a:cubicBezTo>
                  <a:cubicBezTo>
                    <a:pt x="34695" y="965"/>
                    <a:pt x="26933" y="1"/>
                    <a:pt x="1736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5" name="Google Shape;1965;p43"/>
            <p:cNvSpPr/>
            <p:nvPr/>
          </p:nvSpPr>
          <p:spPr>
            <a:xfrm>
              <a:off x="3060338" y="3339613"/>
              <a:ext cx="867100" cy="110175"/>
            </a:xfrm>
            <a:custGeom>
              <a:avLst/>
              <a:gdLst/>
              <a:ahLst/>
              <a:cxnLst/>
              <a:rect l="l" t="t" r="r" b="b"/>
              <a:pathLst>
                <a:path w="34684" h="4407" extrusionOk="0">
                  <a:moveTo>
                    <a:pt x="17360" y="1"/>
                  </a:moveTo>
                  <a:cubicBezTo>
                    <a:pt x="7763" y="1"/>
                    <a:pt x="0" y="1001"/>
                    <a:pt x="0" y="2204"/>
                  </a:cubicBezTo>
                  <a:cubicBezTo>
                    <a:pt x="0" y="3406"/>
                    <a:pt x="7763" y="4406"/>
                    <a:pt x="17360" y="4406"/>
                  </a:cubicBezTo>
                  <a:cubicBezTo>
                    <a:pt x="26932" y="4406"/>
                    <a:pt x="34683" y="3406"/>
                    <a:pt x="34683" y="2204"/>
                  </a:cubicBezTo>
                  <a:cubicBezTo>
                    <a:pt x="34683" y="1001"/>
                    <a:pt x="26932" y="1"/>
                    <a:pt x="1736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 name="Groupe 1">
              <a:extLst>
                <a:ext uri="{FF2B5EF4-FFF2-40B4-BE49-F238E27FC236}">
                  <a16:creationId xmlns:a16="http://schemas.microsoft.com/office/drawing/2014/main" id="{995A25B4-AC3A-22C9-B4D3-421939616889}"/>
                </a:ext>
              </a:extLst>
            </p:cNvPr>
            <p:cNvGrpSpPr/>
            <p:nvPr/>
          </p:nvGrpSpPr>
          <p:grpSpPr>
            <a:xfrm>
              <a:off x="2888588" y="1731288"/>
              <a:ext cx="3348350" cy="2631100"/>
              <a:chOff x="2888588" y="1731288"/>
              <a:chExt cx="3348350" cy="2631100"/>
            </a:xfrm>
          </p:grpSpPr>
          <p:grpSp>
            <p:nvGrpSpPr>
              <p:cNvPr id="1960" name="Google Shape;1960;p43"/>
              <p:cNvGrpSpPr/>
              <p:nvPr/>
            </p:nvGrpSpPr>
            <p:grpSpPr>
              <a:xfrm>
                <a:off x="3214213" y="1844088"/>
                <a:ext cx="723925" cy="164150"/>
                <a:chOff x="3214213" y="1844088"/>
                <a:chExt cx="723925" cy="164150"/>
              </a:xfrm>
            </p:grpSpPr>
            <p:sp>
              <p:nvSpPr>
                <p:cNvPr id="1961" name="Google Shape;1961;p43"/>
                <p:cNvSpPr/>
                <p:nvPr/>
              </p:nvSpPr>
              <p:spPr>
                <a:xfrm>
                  <a:off x="3214213" y="1906113"/>
                  <a:ext cx="723925" cy="102125"/>
                </a:xfrm>
                <a:custGeom>
                  <a:avLst/>
                  <a:gdLst/>
                  <a:ahLst/>
                  <a:cxnLst/>
                  <a:rect l="l" t="t" r="r" b="b"/>
                  <a:pathLst>
                    <a:path w="28957" h="4085" extrusionOk="0">
                      <a:moveTo>
                        <a:pt x="14479" y="1"/>
                      </a:moveTo>
                      <a:cubicBezTo>
                        <a:pt x="6478" y="1"/>
                        <a:pt x="1" y="917"/>
                        <a:pt x="1" y="2037"/>
                      </a:cubicBezTo>
                      <a:cubicBezTo>
                        <a:pt x="1" y="3168"/>
                        <a:pt x="6478" y="4084"/>
                        <a:pt x="14479" y="4084"/>
                      </a:cubicBezTo>
                      <a:cubicBezTo>
                        <a:pt x="22480" y="4084"/>
                        <a:pt x="28957" y="3168"/>
                        <a:pt x="28957" y="2037"/>
                      </a:cubicBezTo>
                      <a:cubicBezTo>
                        <a:pt x="28957" y="917"/>
                        <a:pt x="22480" y="1"/>
                        <a:pt x="144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2" name="Google Shape;1962;p43"/>
                <p:cNvSpPr/>
                <p:nvPr/>
              </p:nvSpPr>
              <p:spPr>
                <a:xfrm>
                  <a:off x="3388638" y="1844088"/>
                  <a:ext cx="129825" cy="117725"/>
                </a:xfrm>
                <a:custGeom>
                  <a:avLst/>
                  <a:gdLst/>
                  <a:ahLst/>
                  <a:cxnLst/>
                  <a:rect l="l" t="t" r="r" b="b"/>
                  <a:pathLst>
                    <a:path w="5193" h="4709" extrusionOk="0">
                      <a:moveTo>
                        <a:pt x="2535" y="0"/>
                      </a:moveTo>
                      <a:cubicBezTo>
                        <a:pt x="1136" y="0"/>
                        <a:pt x="1" y="4708"/>
                        <a:pt x="1" y="4708"/>
                      </a:cubicBezTo>
                      <a:lnTo>
                        <a:pt x="5192" y="4708"/>
                      </a:lnTo>
                      <a:cubicBezTo>
                        <a:pt x="5192" y="4708"/>
                        <a:pt x="4121" y="386"/>
                        <a:pt x="2680" y="17"/>
                      </a:cubicBezTo>
                      <a:cubicBezTo>
                        <a:pt x="2631" y="6"/>
                        <a:pt x="2583" y="0"/>
                        <a:pt x="25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3" name="Google Shape;1963;p43"/>
                <p:cNvSpPr/>
                <p:nvPr/>
              </p:nvSpPr>
              <p:spPr>
                <a:xfrm>
                  <a:off x="3518438" y="1888563"/>
                  <a:ext cx="80675" cy="73250"/>
                </a:xfrm>
                <a:custGeom>
                  <a:avLst/>
                  <a:gdLst/>
                  <a:ahLst/>
                  <a:cxnLst/>
                  <a:rect l="l" t="t" r="r" b="b"/>
                  <a:pathLst>
                    <a:path w="3227" h="2930" extrusionOk="0">
                      <a:moveTo>
                        <a:pt x="1562" y="0"/>
                      </a:moveTo>
                      <a:cubicBezTo>
                        <a:pt x="710" y="0"/>
                        <a:pt x="0" y="2929"/>
                        <a:pt x="0" y="2929"/>
                      </a:cubicBezTo>
                      <a:lnTo>
                        <a:pt x="3227" y="2929"/>
                      </a:lnTo>
                      <a:cubicBezTo>
                        <a:pt x="3227" y="2929"/>
                        <a:pt x="2572" y="226"/>
                        <a:pt x="1655" y="12"/>
                      </a:cubicBezTo>
                      <a:cubicBezTo>
                        <a:pt x="1624" y="4"/>
                        <a:pt x="1593" y="0"/>
                        <a:pt x="156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66" name="Google Shape;1966;p43"/>
              <p:cNvGrpSpPr/>
              <p:nvPr/>
            </p:nvGrpSpPr>
            <p:grpSpPr>
              <a:xfrm>
                <a:off x="2973713" y="2999613"/>
                <a:ext cx="433425" cy="145375"/>
                <a:chOff x="2973713" y="2999613"/>
                <a:chExt cx="433425" cy="145375"/>
              </a:xfrm>
            </p:grpSpPr>
            <p:sp>
              <p:nvSpPr>
                <p:cNvPr id="1967" name="Google Shape;1967;p43"/>
                <p:cNvSpPr/>
                <p:nvPr/>
              </p:nvSpPr>
              <p:spPr>
                <a:xfrm>
                  <a:off x="2973713" y="3089888"/>
                  <a:ext cx="433425" cy="55100"/>
                </a:xfrm>
                <a:custGeom>
                  <a:avLst/>
                  <a:gdLst/>
                  <a:ahLst/>
                  <a:cxnLst/>
                  <a:rect l="l" t="t" r="r" b="b"/>
                  <a:pathLst>
                    <a:path w="17337" h="2204" extrusionOk="0">
                      <a:moveTo>
                        <a:pt x="8656" y="1"/>
                      </a:moveTo>
                      <a:cubicBezTo>
                        <a:pt x="3882" y="1"/>
                        <a:pt x="1" y="501"/>
                        <a:pt x="1" y="1108"/>
                      </a:cubicBezTo>
                      <a:cubicBezTo>
                        <a:pt x="1" y="1703"/>
                        <a:pt x="3882" y="2203"/>
                        <a:pt x="8656" y="2203"/>
                      </a:cubicBezTo>
                      <a:cubicBezTo>
                        <a:pt x="13455" y="2203"/>
                        <a:pt x="17336" y="1703"/>
                        <a:pt x="17336" y="1108"/>
                      </a:cubicBezTo>
                      <a:cubicBezTo>
                        <a:pt x="17336" y="501"/>
                        <a:pt x="13455" y="1"/>
                        <a:pt x="86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8" name="Google Shape;1968;p43"/>
                <p:cNvSpPr/>
                <p:nvPr/>
              </p:nvSpPr>
              <p:spPr>
                <a:xfrm>
                  <a:off x="3068663" y="2999613"/>
                  <a:ext cx="130100" cy="117975"/>
                </a:xfrm>
                <a:custGeom>
                  <a:avLst/>
                  <a:gdLst/>
                  <a:ahLst/>
                  <a:cxnLst/>
                  <a:rect l="l" t="t" r="r" b="b"/>
                  <a:pathLst>
                    <a:path w="5204" h="4719" extrusionOk="0">
                      <a:moveTo>
                        <a:pt x="2540" y="0"/>
                      </a:moveTo>
                      <a:cubicBezTo>
                        <a:pt x="1139" y="0"/>
                        <a:pt x="1" y="4719"/>
                        <a:pt x="1" y="4719"/>
                      </a:cubicBezTo>
                      <a:lnTo>
                        <a:pt x="5204" y="4719"/>
                      </a:lnTo>
                      <a:cubicBezTo>
                        <a:pt x="5204" y="4719"/>
                        <a:pt x="4120" y="385"/>
                        <a:pt x="2680" y="16"/>
                      </a:cubicBezTo>
                      <a:cubicBezTo>
                        <a:pt x="2633" y="5"/>
                        <a:pt x="2586" y="0"/>
                        <a:pt x="254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9" name="Google Shape;1969;p43"/>
                <p:cNvSpPr/>
                <p:nvPr/>
              </p:nvSpPr>
              <p:spPr>
                <a:xfrm>
                  <a:off x="3198738" y="3044338"/>
                  <a:ext cx="80400" cy="73250"/>
                </a:xfrm>
                <a:custGeom>
                  <a:avLst/>
                  <a:gdLst/>
                  <a:ahLst/>
                  <a:cxnLst/>
                  <a:rect l="l" t="t" r="r" b="b"/>
                  <a:pathLst>
                    <a:path w="3216" h="2930" extrusionOk="0">
                      <a:moveTo>
                        <a:pt x="1547" y="0"/>
                      </a:moveTo>
                      <a:cubicBezTo>
                        <a:pt x="697" y="0"/>
                        <a:pt x="1" y="2930"/>
                        <a:pt x="1" y="2930"/>
                      </a:cubicBezTo>
                      <a:lnTo>
                        <a:pt x="3215" y="2930"/>
                      </a:lnTo>
                      <a:cubicBezTo>
                        <a:pt x="3215" y="2930"/>
                        <a:pt x="2561" y="227"/>
                        <a:pt x="1644" y="13"/>
                      </a:cubicBezTo>
                      <a:cubicBezTo>
                        <a:pt x="1611" y="4"/>
                        <a:pt x="1579" y="0"/>
                        <a:pt x="154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70" name="Google Shape;1970;p43"/>
              <p:cNvSpPr/>
              <p:nvPr/>
            </p:nvSpPr>
            <p:spPr>
              <a:xfrm>
                <a:off x="2888588" y="1731288"/>
                <a:ext cx="2792625" cy="2519775"/>
              </a:xfrm>
              <a:custGeom>
                <a:avLst/>
                <a:gdLst/>
                <a:ahLst/>
                <a:cxnLst/>
                <a:rect l="l" t="t" r="r" b="b"/>
                <a:pathLst>
                  <a:path w="111705" h="100791" extrusionOk="0">
                    <a:moveTo>
                      <a:pt x="69487" y="1"/>
                    </a:moveTo>
                    <a:cubicBezTo>
                      <a:pt x="59479" y="1"/>
                      <a:pt x="33765" y="1042"/>
                      <a:pt x="29183" y="11554"/>
                    </a:cubicBezTo>
                    <a:cubicBezTo>
                      <a:pt x="23468" y="24686"/>
                      <a:pt x="56769" y="22674"/>
                      <a:pt x="86737" y="28627"/>
                    </a:cubicBezTo>
                    <a:cubicBezTo>
                      <a:pt x="102394" y="31770"/>
                      <a:pt x="106061" y="45094"/>
                      <a:pt x="89940" y="52773"/>
                    </a:cubicBezTo>
                    <a:cubicBezTo>
                      <a:pt x="81046" y="57024"/>
                      <a:pt x="61330" y="60476"/>
                      <a:pt x="39148" y="61953"/>
                    </a:cubicBezTo>
                    <a:cubicBezTo>
                      <a:pt x="16943" y="63393"/>
                      <a:pt x="0" y="78490"/>
                      <a:pt x="14526" y="92968"/>
                    </a:cubicBezTo>
                    <a:cubicBezTo>
                      <a:pt x="20798" y="99197"/>
                      <a:pt x="33882" y="100791"/>
                      <a:pt x="44902" y="100791"/>
                    </a:cubicBezTo>
                    <a:cubicBezTo>
                      <a:pt x="48860" y="100791"/>
                      <a:pt x="52552" y="100585"/>
                      <a:pt x="55567" y="100315"/>
                    </a:cubicBezTo>
                    <a:cubicBezTo>
                      <a:pt x="58996" y="100017"/>
                      <a:pt x="63270" y="99493"/>
                      <a:pt x="63270" y="96350"/>
                    </a:cubicBezTo>
                    <a:cubicBezTo>
                      <a:pt x="63270" y="93020"/>
                      <a:pt x="60272" y="91221"/>
                      <a:pt x="56702" y="91221"/>
                    </a:cubicBezTo>
                    <a:cubicBezTo>
                      <a:pt x="56480" y="91221"/>
                      <a:pt x="56257" y="91228"/>
                      <a:pt x="56031" y="91242"/>
                    </a:cubicBezTo>
                    <a:cubicBezTo>
                      <a:pt x="54239" y="91340"/>
                      <a:pt x="52438" y="91389"/>
                      <a:pt x="50651" y="91389"/>
                    </a:cubicBezTo>
                    <a:cubicBezTo>
                      <a:pt x="33718" y="91389"/>
                      <a:pt x="18130" y="86975"/>
                      <a:pt x="24754" y="77681"/>
                    </a:cubicBezTo>
                    <a:cubicBezTo>
                      <a:pt x="36922" y="63000"/>
                      <a:pt x="58913" y="74216"/>
                      <a:pt x="93131" y="61524"/>
                    </a:cubicBezTo>
                    <a:cubicBezTo>
                      <a:pt x="106538" y="56547"/>
                      <a:pt x="111705" y="47129"/>
                      <a:pt x="110621" y="39664"/>
                    </a:cubicBezTo>
                    <a:cubicBezTo>
                      <a:pt x="108919" y="27520"/>
                      <a:pt x="95500" y="21781"/>
                      <a:pt x="86499" y="20519"/>
                    </a:cubicBezTo>
                    <a:cubicBezTo>
                      <a:pt x="77058" y="19209"/>
                      <a:pt x="78296" y="19781"/>
                      <a:pt x="58841" y="17614"/>
                    </a:cubicBezTo>
                    <a:cubicBezTo>
                      <a:pt x="40089" y="15507"/>
                      <a:pt x="38541" y="13709"/>
                      <a:pt x="38303" y="12578"/>
                    </a:cubicBezTo>
                    <a:cubicBezTo>
                      <a:pt x="38172" y="11816"/>
                      <a:pt x="38124" y="10030"/>
                      <a:pt x="42244" y="7625"/>
                    </a:cubicBezTo>
                    <a:cubicBezTo>
                      <a:pt x="48637" y="3815"/>
                      <a:pt x="73474" y="64"/>
                      <a:pt x="73474" y="64"/>
                    </a:cubicBezTo>
                    <a:cubicBezTo>
                      <a:pt x="73474" y="64"/>
                      <a:pt x="71960" y="1"/>
                      <a:pt x="6948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972" name="Google Shape;1972;p43"/>
              <p:cNvGrpSpPr/>
              <p:nvPr/>
            </p:nvGrpSpPr>
            <p:grpSpPr>
              <a:xfrm>
                <a:off x="5521663" y="2008363"/>
                <a:ext cx="433400" cy="145425"/>
                <a:chOff x="5521663" y="2008363"/>
                <a:chExt cx="433400" cy="145425"/>
              </a:xfrm>
            </p:grpSpPr>
            <p:sp>
              <p:nvSpPr>
                <p:cNvPr id="1973" name="Google Shape;1973;p43"/>
                <p:cNvSpPr/>
                <p:nvPr/>
              </p:nvSpPr>
              <p:spPr>
                <a:xfrm>
                  <a:off x="5521663" y="2098688"/>
                  <a:ext cx="433400" cy="55100"/>
                </a:xfrm>
                <a:custGeom>
                  <a:avLst/>
                  <a:gdLst/>
                  <a:ahLst/>
                  <a:cxnLst/>
                  <a:rect l="l" t="t" r="r" b="b"/>
                  <a:pathLst>
                    <a:path w="17336" h="2204" extrusionOk="0">
                      <a:moveTo>
                        <a:pt x="8680" y="1"/>
                      </a:moveTo>
                      <a:cubicBezTo>
                        <a:pt x="3882" y="1"/>
                        <a:pt x="0" y="477"/>
                        <a:pt x="0" y="1108"/>
                      </a:cubicBezTo>
                      <a:cubicBezTo>
                        <a:pt x="0" y="1704"/>
                        <a:pt x="3882" y="2204"/>
                        <a:pt x="8680" y="2204"/>
                      </a:cubicBezTo>
                      <a:cubicBezTo>
                        <a:pt x="13454" y="2204"/>
                        <a:pt x="17336" y="1704"/>
                        <a:pt x="17336" y="1108"/>
                      </a:cubicBezTo>
                      <a:cubicBezTo>
                        <a:pt x="17336" y="477"/>
                        <a:pt x="13454" y="1"/>
                        <a:pt x="86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4" name="Google Shape;1974;p43"/>
                <p:cNvSpPr/>
                <p:nvPr/>
              </p:nvSpPr>
              <p:spPr>
                <a:xfrm>
                  <a:off x="5738638" y="2008363"/>
                  <a:ext cx="129225" cy="118050"/>
                </a:xfrm>
                <a:custGeom>
                  <a:avLst/>
                  <a:gdLst/>
                  <a:ahLst/>
                  <a:cxnLst/>
                  <a:rect l="l" t="t" r="r" b="b"/>
                  <a:pathLst>
                    <a:path w="5169" h="4722" extrusionOk="0">
                      <a:moveTo>
                        <a:pt x="2671" y="0"/>
                      </a:moveTo>
                      <a:cubicBezTo>
                        <a:pt x="2623" y="0"/>
                        <a:pt x="2574" y="6"/>
                        <a:pt x="2525" y="18"/>
                      </a:cubicBezTo>
                      <a:cubicBezTo>
                        <a:pt x="1049" y="364"/>
                        <a:pt x="1" y="4721"/>
                        <a:pt x="1" y="4721"/>
                      </a:cubicBezTo>
                      <a:lnTo>
                        <a:pt x="5168" y="4721"/>
                      </a:lnTo>
                      <a:cubicBezTo>
                        <a:pt x="5168" y="4721"/>
                        <a:pt x="4046" y="0"/>
                        <a:pt x="267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5" name="Google Shape;1975;p43"/>
                <p:cNvSpPr/>
                <p:nvPr/>
              </p:nvSpPr>
              <p:spPr>
                <a:xfrm>
                  <a:off x="5657388" y="2052588"/>
                  <a:ext cx="81275" cy="73825"/>
                </a:xfrm>
                <a:custGeom>
                  <a:avLst/>
                  <a:gdLst/>
                  <a:ahLst/>
                  <a:cxnLst/>
                  <a:rect l="l" t="t" r="r" b="b"/>
                  <a:pathLst>
                    <a:path w="3251" h="2953" extrusionOk="0">
                      <a:moveTo>
                        <a:pt x="1663" y="1"/>
                      </a:moveTo>
                      <a:cubicBezTo>
                        <a:pt x="1633" y="1"/>
                        <a:pt x="1603" y="4"/>
                        <a:pt x="1572" y="11"/>
                      </a:cubicBezTo>
                      <a:cubicBezTo>
                        <a:pt x="691" y="250"/>
                        <a:pt x="0" y="2952"/>
                        <a:pt x="0" y="2952"/>
                      </a:cubicBezTo>
                      <a:lnTo>
                        <a:pt x="3251" y="2952"/>
                      </a:lnTo>
                      <a:cubicBezTo>
                        <a:pt x="3251" y="2952"/>
                        <a:pt x="2549" y="1"/>
                        <a:pt x="16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76" name="Google Shape;1976;p43"/>
              <p:cNvGrpSpPr/>
              <p:nvPr/>
            </p:nvGrpSpPr>
            <p:grpSpPr>
              <a:xfrm>
                <a:off x="5803538" y="4216988"/>
                <a:ext cx="433400" cy="145400"/>
                <a:chOff x="5803538" y="4216988"/>
                <a:chExt cx="433400" cy="145400"/>
              </a:xfrm>
            </p:grpSpPr>
            <p:sp>
              <p:nvSpPr>
                <p:cNvPr id="1977" name="Google Shape;1977;p43"/>
                <p:cNvSpPr/>
                <p:nvPr/>
              </p:nvSpPr>
              <p:spPr>
                <a:xfrm>
                  <a:off x="5803538" y="4307313"/>
                  <a:ext cx="433400" cy="55075"/>
                </a:xfrm>
                <a:custGeom>
                  <a:avLst/>
                  <a:gdLst/>
                  <a:ahLst/>
                  <a:cxnLst/>
                  <a:rect l="l" t="t" r="r" b="b"/>
                  <a:pathLst>
                    <a:path w="17336" h="2203" extrusionOk="0">
                      <a:moveTo>
                        <a:pt x="8656" y="0"/>
                      </a:moveTo>
                      <a:cubicBezTo>
                        <a:pt x="3882" y="0"/>
                        <a:pt x="0" y="500"/>
                        <a:pt x="0" y="1095"/>
                      </a:cubicBezTo>
                      <a:cubicBezTo>
                        <a:pt x="0" y="1703"/>
                        <a:pt x="3882" y="2203"/>
                        <a:pt x="8656" y="2203"/>
                      </a:cubicBezTo>
                      <a:cubicBezTo>
                        <a:pt x="13454" y="2203"/>
                        <a:pt x="17336" y="1703"/>
                        <a:pt x="17336" y="1095"/>
                      </a:cubicBezTo>
                      <a:cubicBezTo>
                        <a:pt x="17336" y="500"/>
                        <a:pt x="13454" y="0"/>
                        <a:pt x="86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8" name="Google Shape;1978;p43"/>
                <p:cNvSpPr/>
                <p:nvPr/>
              </p:nvSpPr>
              <p:spPr>
                <a:xfrm>
                  <a:off x="5978563" y="4216988"/>
                  <a:ext cx="130100" cy="117725"/>
                </a:xfrm>
                <a:custGeom>
                  <a:avLst/>
                  <a:gdLst/>
                  <a:ahLst/>
                  <a:cxnLst/>
                  <a:rect l="l" t="t" r="r" b="b"/>
                  <a:pathLst>
                    <a:path w="5204" h="4709" extrusionOk="0">
                      <a:moveTo>
                        <a:pt x="2669" y="0"/>
                      </a:moveTo>
                      <a:cubicBezTo>
                        <a:pt x="2621" y="0"/>
                        <a:pt x="2573" y="6"/>
                        <a:pt x="2524" y="17"/>
                      </a:cubicBezTo>
                      <a:cubicBezTo>
                        <a:pt x="1084" y="387"/>
                        <a:pt x="0" y="4708"/>
                        <a:pt x="0" y="4708"/>
                      </a:cubicBezTo>
                      <a:lnTo>
                        <a:pt x="5203" y="4708"/>
                      </a:lnTo>
                      <a:cubicBezTo>
                        <a:pt x="5203" y="4708"/>
                        <a:pt x="4068" y="0"/>
                        <a:pt x="266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9" name="Google Shape;1979;p43"/>
                <p:cNvSpPr/>
                <p:nvPr/>
              </p:nvSpPr>
              <p:spPr>
                <a:xfrm>
                  <a:off x="5898188" y="4261738"/>
                  <a:ext cx="80400" cy="72975"/>
                </a:xfrm>
                <a:custGeom>
                  <a:avLst/>
                  <a:gdLst/>
                  <a:ahLst/>
                  <a:cxnLst/>
                  <a:rect l="l" t="t" r="r" b="b"/>
                  <a:pathLst>
                    <a:path w="3216" h="2919" extrusionOk="0">
                      <a:moveTo>
                        <a:pt x="1669" y="0"/>
                      </a:moveTo>
                      <a:cubicBezTo>
                        <a:pt x="1637" y="0"/>
                        <a:pt x="1605" y="5"/>
                        <a:pt x="1572" y="13"/>
                      </a:cubicBezTo>
                      <a:cubicBezTo>
                        <a:pt x="655" y="216"/>
                        <a:pt x="1" y="2918"/>
                        <a:pt x="1" y="2918"/>
                      </a:cubicBezTo>
                      <a:lnTo>
                        <a:pt x="3215" y="2918"/>
                      </a:lnTo>
                      <a:cubicBezTo>
                        <a:pt x="3215" y="2918"/>
                        <a:pt x="2519" y="0"/>
                        <a:pt x="166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nvGrpSpPr>
          <p:cNvPr id="1980" name="Google Shape;1980;p43"/>
          <p:cNvGrpSpPr/>
          <p:nvPr/>
        </p:nvGrpSpPr>
        <p:grpSpPr>
          <a:xfrm>
            <a:off x="4221188" y="1155357"/>
            <a:ext cx="2360430" cy="881075"/>
            <a:chOff x="4221188" y="1146213"/>
            <a:chExt cx="2360430" cy="881075"/>
          </a:xfrm>
        </p:grpSpPr>
        <p:sp>
          <p:nvSpPr>
            <p:cNvPr id="1981" name="Google Shape;1981;p43"/>
            <p:cNvSpPr/>
            <p:nvPr/>
          </p:nvSpPr>
          <p:spPr>
            <a:xfrm>
              <a:off x="4814431" y="1230932"/>
              <a:ext cx="1767187" cy="534000"/>
            </a:xfrm>
            <a:custGeom>
              <a:avLst/>
              <a:gdLst/>
              <a:ahLst/>
              <a:cxnLst/>
              <a:rect l="l" t="t" r="r" b="b"/>
              <a:pathLst>
                <a:path w="64616" h="21360" extrusionOk="0">
                  <a:moveTo>
                    <a:pt x="0" y="0"/>
                  </a:moveTo>
                  <a:lnTo>
                    <a:pt x="0" y="21360"/>
                  </a:lnTo>
                  <a:lnTo>
                    <a:pt x="55043" y="21360"/>
                  </a:lnTo>
                  <a:cubicBezTo>
                    <a:pt x="60341" y="21360"/>
                    <a:pt x="64615" y="17086"/>
                    <a:pt x="64615" y="11799"/>
                  </a:cubicBezTo>
                  <a:lnTo>
                    <a:pt x="64615" y="9597"/>
                  </a:lnTo>
                  <a:cubicBezTo>
                    <a:pt x="64615" y="4298"/>
                    <a:pt x="60341" y="0"/>
                    <a:pt x="5504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fr-FR" sz="1700" b="0" i="0" u="none" strike="noStrike" kern="0" cap="none" spc="0" normalizeH="0" baseline="0" noProof="0" dirty="0">
                  <a:ln>
                    <a:noFill/>
                  </a:ln>
                  <a:solidFill>
                    <a:srgbClr val="434343"/>
                  </a:solidFill>
                  <a:effectLst/>
                  <a:uLnTx/>
                  <a:uFillTx/>
                  <a:latin typeface="Fira Sans Extra Condensed Medium"/>
                  <a:ea typeface="Fira Sans Extra Condensed Medium"/>
                  <a:cs typeface="Fira Sans Extra Condensed Medium"/>
                  <a:sym typeface="Fira Sans Extra Condensed Medium"/>
                </a:rPr>
                <a:t>La largeur d’abord</a:t>
              </a:r>
              <a:endParaRPr kumimoji="0" sz="1700" b="0" i="0" u="none" strike="noStrike" kern="0" cap="none" spc="0" normalizeH="0" baseline="0" noProof="0" dirty="0">
                <a:ln>
                  <a:noFill/>
                </a:ln>
                <a:solidFill>
                  <a:srgbClr val="434343"/>
                </a:solidFill>
                <a:effectLst/>
                <a:uLnTx/>
                <a:uFillTx/>
                <a:latin typeface="Fira Sans Extra Condensed Medium"/>
                <a:ea typeface="Fira Sans Extra Condensed Medium"/>
                <a:cs typeface="Fira Sans Extra Condensed Medium"/>
                <a:sym typeface="Fira Sans Extra Condensed Medium"/>
              </a:endParaRPr>
            </a:p>
          </p:txBody>
        </p:sp>
        <p:grpSp>
          <p:nvGrpSpPr>
            <p:cNvPr id="1982" name="Google Shape;1982;p43"/>
            <p:cNvGrpSpPr/>
            <p:nvPr/>
          </p:nvGrpSpPr>
          <p:grpSpPr>
            <a:xfrm>
              <a:off x="4221188" y="1146213"/>
              <a:ext cx="905200" cy="881075"/>
              <a:chOff x="4259288" y="1146213"/>
              <a:chExt cx="905200" cy="881075"/>
            </a:xfrm>
          </p:grpSpPr>
          <p:sp>
            <p:nvSpPr>
              <p:cNvPr id="1983" name="Google Shape;1983;p43"/>
              <p:cNvSpPr/>
              <p:nvPr/>
            </p:nvSpPr>
            <p:spPr>
              <a:xfrm>
                <a:off x="4374488" y="1989163"/>
                <a:ext cx="790000" cy="38125"/>
              </a:xfrm>
              <a:custGeom>
                <a:avLst/>
                <a:gdLst/>
                <a:ahLst/>
                <a:cxnLst/>
                <a:rect l="l" t="t" r="r" b="b"/>
                <a:pathLst>
                  <a:path w="31600" h="1525" extrusionOk="0">
                    <a:moveTo>
                      <a:pt x="15812" y="0"/>
                    </a:moveTo>
                    <a:cubicBezTo>
                      <a:pt x="7085" y="0"/>
                      <a:pt x="0" y="346"/>
                      <a:pt x="0" y="762"/>
                    </a:cubicBezTo>
                    <a:cubicBezTo>
                      <a:pt x="0" y="1191"/>
                      <a:pt x="7085" y="1524"/>
                      <a:pt x="15812" y="1524"/>
                    </a:cubicBezTo>
                    <a:cubicBezTo>
                      <a:pt x="24527" y="1524"/>
                      <a:pt x="31600" y="1191"/>
                      <a:pt x="31600" y="762"/>
                    </a:cubicBezTo>
                    <a:cubicBezTo>
                      <a:pt x="31600" y="346"/>
                      <a:pt x="24527" y="0"/>
                      <a:pt x="158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4" name="Google Shape;1984;p43"/>
              <p:cNvSpPr/>
              <p:nvPr/>
            </p:nvSpPr>
            <p:spPr>
              <a:xfrm>
                <a:off x="4695963" y="1811063"/>
                <a:ext cx="208375" cy="189425"/>
              </a:xfrm>
              <a:custGeom>
                <a:avLst/>
                <a:gdLst/>
                <a:ahLst/>
                <a:cxnLst/>
                <a:rect l="l" t="t" r="r" b="b"/>
                <a:pathLst>
                  <a:path w="8335" h="7577" extrusionOk="0">
                    <a:moveTo>
                      <a:pt x="4042" y="1"/>
                    </a:moveTo>
                    <a:cubicBezTo>
                      <a:pt x="1814" y="1"/>
                      <a:pt x="0" y="7577"/>
                      <a:pt x="0" y="7577"/>
                    </a:cubicBezTo>
                    <a:lnTo>
                      <a:pt x="8335" y="7577"/>
                    </a:lnTo>
                    <a:cubicBezTo>
                      <a:pt x="8335" y="7577"/>
                      <a:pt x="6632" y="600"/>
                      <a:pt x="4275" y="28"/>
                    </a:cubicBezTo>
                    <a:cubicBezTo>
                      <a:pt x="4197" y="10"/>
                      <a:pt x="4119" y="1"/>
                      <a:pt x="40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5" name="Google Shape;1985;p43"/>
              <p:cNvSpPr/>
              <p:nvPr/>
            </p:nvSpPr>
            <p:spPr>
              <a:xfrm>
                <a:off x="4904313" y="1882713"/>
                <a:ext cx="130400" cy="117775"/>
              </a:xfrm>
              <a:custGeom>
                <a:avLst/>
                <a:gdLst/>
                <a:ahLst/>
                <a:cxnLst/>
                <a:rect l="l" t="t" r="r" b="b"/>
                <a:pathLst>
                  <a:path w="5216" h="4711" extrusionOk="0">
                    <a:moveTo>
                      <a:pt x="2525" y="1"/>
                    </a:moveTo>
                    <a:cubicBezTo>
                      <a:pt x="1120" y="1"/>
                      <a:pt x="1" y="4711"/>
                      <a:pt x="1" y="4711"/>
                    </a:cubicBezTo>
                    <a:lnTo>
                      <a:pt x="5216" y="4711"/>
                    </a:lnTo>
                    <a:cubicBezTo>
                      <a:pt x="5216" y="4711"/>
                      <a:pt x="4144" y="377"/>
                      <a:pt x="2679" y="20"/>
                    </a:cubicBezTo>
                    <a:cubicBezTo>
                      <a:pt x="2628" y="7"/>
                      <a:pt x="2576" y="1"/>
                      <a:pt x="252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6" name="Google Shape;1986;p43"/>
              <p:cNvSpPr/>
              <p:nvPr/>
            </p:nvSpPr>
            <p:spPr>
              <a:xfrm>
                <a:off x="4605463" y="1707288"/>
                <a:ext cx="42000" cy="293200"/>
              </a:xfrm>
              <a:custGeom>
                <a:avLst/>
                <a:gdLst/>
                <a:ahLst/>
                <a:cxnLst/>
                <a:rect l="l" t="t" r="r" b="b"/>
                <a:pathLst>
                  <a:path w="1680" h="11728" extrusionOk="0">
                    <a:moveTo>
                      <a:pt x="1" y="0"/>
                    </a:moveTo>
                    <a:lnTo>
                      <a:pt x="1" y="11728"/>
                    </a:lnTo>
                    <a:lnTo>
                      <a:pt x="1679" y="11728"/>
                    </a:lnTo>
                    <a:lnTo>
                      <a:pt x="1679" y="0"/>
                    </a:lnTo>
                    <a:close/>
                  </a:path>
                </a:pathLst>
              </a:custGeom>
              <a:solidFill>
                <a:srgbClr val="4949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7" name="Google Shape;1987;p43"/>
              <p:cNvSpPr/>
              <p:nvPr/>
            </p:nvSpPr>
            <p:spPr>
              <a:xfrm>
                <a:off x="4259288" y="1146213"/>
                <a:ext cx="692075" cy="641750"/>
              </a:xfrm>
              <a:custGeom>
                <a:avLst/>
                <a:gdLst/>
                <a:ahLst/>
                <a:cxnLst/>
                <a:rect l="l" t="t" r="r" b="b"/>
                <a:pathLst>
                  <a:path w="27683" h="25670" extrusionOk="0">
                    <a:moveTo>
                      <a:pt x="27683" y="8239"/>
                    </a:moveTo>
                    <a:cubicBezTo>
                      <a:pt x="27683" y="4274"/>
                      <a:pt x="24492" y="1048"/>
                      <a:pt x="20527" y="1048"/>
                    </a:cubicBezTo>
                    <a:cubicBezTo>
                      <a:pt x="18563" y="1048"/>
                      <a:pt x="16777" y="1834"/>
                      <a:pt x="15491" y="3119"/>
                    </a:cubicBezTo>
                    <a:cubicBezTo>
                      <a:pt x="14348" y="1238"/>
                      <a:pt x="12276" y="0"/>
                      <a:pt x="9907" y="0"/>
                    </a:cubicBezTo>
                    <a:cubicBezTo>
                      <a:pt x="6287" y="0"/>
                      <a:pt x="3358" y="2941"/>
                      <a:pt x="3358" y="6560"/>
                    </a:cubicBezTo>
                    <a:cubicBezTo>
                      <a:pt x="3358" y="8370"/>
                      <a:pt x="4085" y="9989"/>
                      <a:pt x="5275" y="11204"/>
                    </a:cubicBezTo>
                    <a:cubicBezTo>
                      <a:pt x="2251" y="11799"/>
                      <a:pt x="1" y="14454"/>
                      <a:pt x="1" y="17645"/>
                    </a:cubicBezTo>
                    <a:cubicBezTo>
                      <a:pt x="1" y="21300"/>
                      <a:pt x="2965" y="24253"/>
                      <a:pt x="6609" y="24253"/>
                    </a:cubicBezTo>
                    <a:cubicBezTo>
                      <a:pt x="7704" y="24253"/>
                      <a:pt x="8728" y="23967"/>
                      <a:pt x="9645" y="23503"/>
                    </a:cubicBezTo>
                    <a:cubicBezTo>
                      <a:pt x="10300" y="24777"/>
                      <a:pt x="11645" y="25670"/>
                      <a:pt x="13217" y="25670"/>
                    </a:cubicBezTo>
                    <a:cubicBezTo>
                      <a:pt x="14526" y="25670"/>
                      <a:pt x="15681" y="25039"/>
                      <a:pt x="16408" y="24074"/>
                    </a:cubicBezTo>
                    <a:cubicBezTo>
                      <a:pt x="17562" y="24908"/>
                      <a:pt x="18979" y="25384"/>
                      <a:pt x="20527" y="25384"/>
                    </a:cubicBezTo>
                    <a:cubicBezTo>
                      <a:pt x="24492" y="25384"/>
                      <a:pt x="27683" y="22181"/>
                      <a:pt x="27683" y="18228"/>
                    </a:cubicBezTo>
                    <a:cubicBezTo>
                      <a:pt x="27683" y="16288"/>
                      <a:pt x="26933" y="14502"/>
                      <a:pt x="25671" y="13216"/>
                    </a:cubicBezTo>
                    <a:cubicBezTo>
                      <a:pt x="26933" y="11930"/>
                      <a:pt x="27683" y="10180"/>
                      <a:pt x="27683" y="823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88" name="Google Shape;1988;p43"/>
            <p:cNvSpPr txBox="1"/>
            <p:nvPr/>
          </p:nvSpPr>
          <p:spPr>
            <a:xfrm>
              <a:off x="4281613" y="1334688"/>
              <a:ext cx="580800" cy="3279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01</a:t>
              </a:r>
              <a:endParaRPr kumimoji="0" sz="2500" b="0" i="0" u="none" strike="noStrike" kern="0" cap="none" spc="0" normalizeH="0" baseline="0" noProof="0">
                <a:ln>
                  <a:noFill/>
                </a:ln>
                <a:solidFill>
                  <a:srgbClr val="000000"/>
                </a:solidFill>
                <a:effectLst/>
                <a:uLnTx/>
                <a:uFillTx/>
                <a:latin typeface="Roboto"/>
                <a:ea typeface="Roboto"/>
                <a:cs typeface="Roboto"/>
                <a:sym typeface="Roboto"/>
              </a:endParaRPr>
            </a:p>
          </p:txBody>
        </p:sp>
      </p:grpSp>
      <p:grpSp>
        <p:nvGrpSpPr>
          <p:cNvPr id="1990" name="Google Shape;1990;p43"/>
          <p:cNvGrpSpPr/>
          <p:nvPr/>
        </p:nvGrpSpPr>
        <p:grpSpPr>
          <a:xfrm>
            <a:off x="2142150" y="2156438"/>
            <a:ext cx="2983638" cy="881675"/>
            <a:chOff x="2142150" y="2156438"/>
            <a:chExt cx="2983638" cy="881675"/>
          </a:xfrm>
        </p:grpSpPr>
        <p:sp>
          <p:nvSpPr>
            <p:cNvPr id="1991" name="Google Shape;1991;p43"/>
            <p:cNvSpPr/>
            <p:nvPr/>
          </p:nvSpPr>
          <p:spPr>
            <a:xfrm>
              <a:off x="2142150" y="2228453"/>
              <a:ext cx="2182613" cy="534325"/>
            </a:xfrm>
            <a:custGeom>
              <a:avLst/>
              <a:gdLst/>
              <a:ahLst/>
              <a:cxnLst/>
              <a:rect l="l" t="t" r="r" b="b"/>
              <a:pathLst>
                <a:path w="64604" h="21373" extrusionOk="0">
                  <a:moveTo>
                    <a:pt x="9573" y="1"/>
                  </a:moveTo>
                  <a:cubicBezTo>
                    <a:pt x="4274" y="1"/>
                    <a:pt x="0" y="4311"/>
                    <a:pt x="0" y="9597"/>
                  </a:cubicBezTo>
                  <a:lnTo>
                    <a:pt x="0" y="11800"/>
                  </a:lnTo>
                  <a:cubicBezTo>
                    <a:pt x="0" y="17098"/>
                    <a:pt x="4274" y="21373"/>
                    <a:pt x="9573" y="21373"/>
                  </a:cubicBezTo>
                  <a:lnTo>
                    <a:pt x="64603" y="21373"/>
                  </a:lnTo>
                  <a:lnTo>
                    <a:pt x="64603"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fr-FR" sz="1700" b="0" i="0" u="none" strike="noStrike" kern="0" cap="none" spc="0" normalizeH="0" baseline="0" noProof="0" dirty="0">
                  <a:ln>
                    <a:noFill/>
                  </a:ln>
                  <a:solidFill>
                    <a:srgbClr val="434343"/>
                  </a:solidFill>
                  <a:effectLst/>
                  <a:uLnTx/>
                  <a:uFillTx/>
                  <a:latin typeface="Fira Sans Extra Condensed Medium"/>
                  <a:ea typeface="Fira Sans Extra Condensed Medium"/>
                  <a:cs typeface="Fira Sans Extra Condensed Medium"/>
                  <a:sym typeface="Fira Sans Extra Condensed Medium"/>
                </a:rPr>
                <a:t>La profondeur d’abord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992" name="Google Shape;1992;p43"/>
            <p:cNvGrpSpPr/>
            <p:nvPr/>
          </p:nvGrpSpPr>
          <p:grpSpPr>
            <a:xfrm>
              <a:off x="4221188" y="2156438"/>
              <a:ext cx="904600" cy="881675"/>
              <a:chOff x="4221188" y="2156438"/>
              <a:chExt cx="904600" cy="881675"/>
            </a:xfrm>
          </p:grpSpPr>
          <p:sp>
            <p:nvSpPr>
              <p:cNvPr id="1993" name="Google Shape;1993;p43"/>
              <p:cNvSpPr/>
              <p:nvPr/>
            </p:nvSpPr>
            <p:spPr>
              <a:xfrm>
                <a:off x="4336688" y="2999988"/>
                <a:ext cx="789100" cy="38125"/>
              </a:xfrm>
              <a:custGeom>
                <a:avLst/>
                <a:gdLst/>
                <a:ahLst/>
                <a:cxnLst/>
                <a:rect l="l" t="t" r="r" b="b"/>
                <a:pathLst>
                  <a:path w="31564" h="1525" extrusionOk="0">
                    <a:moveTo>
                      <a:pt x="15776" y="1"/>
                    </a:moveTo>
                    <a:cubicBezTo>
                      <a:pt x="7073" y="1"/>
                      <a:pt x="0" y="346"/>
                      <a:pt x="0" y="763"/>
                    </a:cubicBezTo>
                    <a:cubicBezTo>
                      <a:pt x="0" y="1180"/>
                      <a:pt x="7073" y="1525"/>
                      <a:pt x="15776" y="1525"/>
                    </a:cubicBezTo>
                    <a:cubicBezTo>
                      <a:pt x="24515" y="1525"/>
                      <a:pt x="31564" y="1180"/>
                      <a:pt x="31564" y="763"/>
                    </a:cubicBezTo>
                    <a:cubicBezTo>
                      <a:pt x="31564" y="346"/>
                      <a:pt x="24515" y="1"/>
                      <a:pt x="157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4" name="Google Shape;1994;p43"/>
              <p:cNvSpPr/>
              <p:nvPr/>
            </p:nvSpPr>
            <p:spPr>
              <a:xfrm>
                <a:off x="4657263" y="2821838"/>
                <a:ext cx="208975" cy="189500"/>
              </a:xfrm>
              <a:custGeom>
                <a:avLst/>
                <a:gdLst/>
                <a:ahLst/>
                <a:cxnLst/>
                <a:rect l="l" t="t" r="r" b="b"/>
                <a:pathLst>
                  <a:path w="8359" h="7580" extrusionOk="0">
                    <a:moveTo>
                      <a:pt x="4055" y="1"/>
                    </a:moveTo>
                    <a:cubicBezTo>
                      <a:pt x="1809" y="1"/>
                      <a:pt x="0" y="7579"/>
                      <a:pt x="0" y="7579"/>
                    </a:cubicBezTo>
                    <a:lnTo>
                      <a:pt x="8359" y="7579"/>
                    </a:lnTo>
                    <a:cubicBezTo>
                      <a:pt x="8359" y="7579"/>
                      <a:pt x="6632" y="602"/>
                      <a:pt x="4299" y="31"/>
                    </a:cubicBezTo>
                    <a:cubicBezTo>
                      <a:pt x="4217" y="11"/>
                      <a:pt x="4136" y="1"/>
                      <a:pt x="40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5" name="Google Shape;1995;p43"/>
              <p:cNvSpPr/>
              <p:nvPr/>
            </p:nvSpPr>
            <p:spPr>
              <a:xfrm>
                <a:off x="4866213" y="2893563"/>
                <a:ext cx="129800" cy="117775"/>
              </a:xfrm>
              <a:custGeom>
                <a:avLst/>
                <a:gdLst/>
                <a:ahLst/>
                <a:cxnLst/>
                <a:rect l="l" t="t" r="r" b="b"/>
                <a:pathLst>
                  <a:path w="5192" h="4711" extrusionOk="0">
                    <a:moveTo>
                      <a:pt x="2525" y="0"/>
                    </a:moveTo>
                    <a:cubicBezTo>
                      <a:pt x="1120" y="0"/>
                      <a:pt x="1" y="4710"/>
                      <a:pt x="1" y="4710"/>
                    </a:cubicBezTo>
                    <a:lnTo>
                      <a:pt x="5192" y="4710"/>
                    </a:lnTo>
                    <a:cubicBezTo>
                      <a:pt x="5192" y="4710"/>
                      <a:pt x="4120" y="353"/>
                      <a:pt x="2679" y="19"/>
                    </a:cubicBezTo>
                    <a:cubicBezTo>
                      <a:pt x="2628" y="6"/>
                      <a:pt x="2576" y="0"/>
                      <a:pt x="252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6" name="Google Shape;1996;p43"/>
              <p:cNvSpPr/>
              <p:nvPr/>
            </p:nvSpPr>
            <p:spPr>
              <a:xfrm>
                <a:off x="4567363" y="2718113"/>
                <a:ext cx="42000" cy="293225"/>
              </a:xfrm>
              <a:custGeom>
                <a:avLst/>
                <a:gdLst/>
                <a:ahLst/>
                <a:cxnLst/>
                <a:rect l="l" t="t" r="r" b="b"/>
                <a:pathLst>
                  <a:path w="1680" h="11729" extrusionOk="0">
                    <a:moveTo>
                      <a:pt x="1" y="1"/>
                    </a:moveTo>
                    <a:lnTo>
                      <a:pt x="1" y="11728"/>
                    </a:lnTo>
                    <a:lnTo>
                      <a:pt x="1679" y="11728"/>
                    </a:lnTo>
                    <a:lnTo>
                      <a:pt x="1679" y="1"/>
                    </a:lnTo>
                    <a:close/>
                  </a:path>
                </a:pathLst>
              </a:custGeom>
              <a:solidFill>
                <a:srgbClr val="D7000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7" name="Google Shape;1997;p43"/>
              <p:cNvSpPr/>
              <p:nvPr/>
            </p:nvSpPr>
            <p:spPr>
              <a:xfrm>
                <a:off x="4221188" y="2156438"/>
                <a:ext cx="692375" cy="642375"/>
              </a:xfrm>
              <a:custGeom>
                <a:avLst/>
                <a:gdLst/>
                <a:ahLst/>
                <a:cxnLst/>
                <a:rect l="l" t="t" r="r" b="b"/>
                <a:pathLst>
                  <a:path w="27695" h="25695" extrusionOk="0">
                    <a:moveTo>
                      <a:pt x="27695" y="8228"/>
                    </a:moveTo>
                    <a:cubicBezTo>
                      <a:pt x="27695" y="4275"/>
                      <a:pt x="24492" y="1072"/>
                      <a:pt x="20539" y="1072"/>
                    </a:cubicBezTo>
                    <a:cubicBezTo>
                      <a:pt x="18563" y="1072"/>
                      <a:pt x="16789" y="1858"/>
                      <a:pt x="15503" y="3144"/>
                    </a:cubicBezTo>
                    <a:cubicBezTo>
                      <a:pt x="14348" y="1263"/>
                      <a:pt x="12276" y="1"/>
                      <a:pt x="9883" y="1"/>
                    </a:cubicBezTo>
                    <a:cubicBezTo>
                      <a:pt x="6263" y="1"/>
                      <a:pt x="3334" y="2942"/>
                      <a:pt x="3334" y="6561"/>
                    </a:cubicBezTo>
                    <a:cubicBezTo>
                      <a:pt x="3334" y="8395"/>
                      <a:pt x="4061" y="10014"/>
                      <a:pt x="5275" y="11193"/>
                    </a:cubicBezTo>
                    <a:cubicBezTo>
                      <a:pt x="2263" y="11824"/>
                      <a:pt x="1" y="14479"/>
                      <a:pt x="1" y="17670"/>
                    </a:cubicBezTo>
                    <a:cubicBezTo>
                      <a:pt x="1" y="21313"/>
                      <a:pt x="2965" y="24254"/>
                      <a:pt x="6609" y="24254"/>
                    </a:cubicBezTo>
                    <a:cubicBezTo>
                      <a:pt x="7680" y="24254"/>
                      <a:pt x="8728" y="23992"/>
                      <a:pt x="9621" y="23516"/>
                    </a:cubicBezTo>
                    <a:cubicBezTo>
                      <a:pt x="10312" y="24801"/>
                      <a:pt x="11645" y="25694"/>
                      <a:pt x="13193" y="25694"/>
                    </a:cubicBezTo>
                    <a:cubicBezTo>
                      <a:pt x="14503" y="25694"/>
                      <a:pt x="15657" y="25063"/>
                      <a:pt x="16396" y="24099"/>
                    </a:cubicBezTo>
                    <a:cubicBezTo>
                      <a:pt x="17574" y="24909"/>
                      <a:pt x="18991" y="25409"/>
                      <a:pt x="20539" y="25409"/>
                    </a:cubicBezTo>
                    <a:cubicBezTo>
                      <a:pt x="24492" y="25409"/>
                      <a:pt x="27695" y="22206"/>
                      <a:pt x="27695" y="18253"/>
                    </a:cubicBezTo>
                    <a:cubicBezTo>
                      <a:pt x="27695" y="16288"/>
                      <a:pt x="26909" y="14526"/>
                      <a:pt x="25647" y="13240"/>
                    </a:cubicBezTo>
                    <a:cubicBezTo>
                      <a:pt x="26909" y="11955"/>
                      <a:pt x="27695" y="10204"/>
                      <a:pt x="27695" y="8228"/>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98" name="Google Shape;1998;p43"/>
            <p:cNvSpPr txBox="1"/>
            <p:nvPr/>
          </p:nvSpPr>
          <p:spPr>
            <a:xfrm>
              <a:off x="4281613" y="2322450"/>
              <a:ext cx="580800" cy="3279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a:ln>
                    <a:noFill/>
                  </a:ln>
                  <a:solidFill>
                    <a:srgbClr val="FFFFFF"/>
                  </a:solidFill>
                  <a:effectLst/>
                  <a:uLnTx/>
                  <a:uFillTx/>
                  <a:latin typeface="Fira Sans Extra Condensed"/>
                  <a:ea typeface="Fira Sans Extra Condensed"/>
                  <a:cs typeface="Fira Sans Extra Condensed"/>
                  <a:sym typeface="Fira Sans Extra Condensed"/>
                </a:rPr>
                <a:t>02</a:t>
              </a:r>
              <a:endParaRPr kumimoji="0" sz="2500" b="0" i="0" u="none" strike="noStrike" kern="0" cap="none" spc="0" normalizeH="0" baseline="0" noProof="0">
                <a:ln>
                  <a:noFill/>
                </a:ln>
                <a:solidFill>
                  <a:srgbClr val="000000"/>
                </a:solidFill>
                <a:effectLst/>
                <a:uLnTx/>
                <a:uFillTx/>
                <a:latin typeface="Roboto"/>
                <a:ea typeface="Roboto"/>
                <a:cs typeface="Roboto"/>
                <a:sym typeface="Roboto"/>
              </a:endParaRPr>
            </a:p>
          </p:txBody>
        </p:sp>
      </p:grpSp>
      <p:grpSp>
        <p:nvGrpSpPr>
          <p:cNvPr id="2000" name="Google Shape;2000;p43"/>
          <p:cNvGrpSpPr/>
          <p:nvPr/>
        </p:nvGrpSpPr>
        <p:grpSpPr>
          <a:xfrm>
            <a:off x="4221188" y="3353313"/>
            <a:ext cx="2503396" cy="881675"/>
            <a:chOff x="4221188" y="3353313"/>
            <a:chExt cx="2503396" cy="881675"/>
          </a:xfrm>
        </p:grpSpPr>
        <p:sp>
          <p:nvSpPr>
            <p:cNvPr id="2001" name="Google Shape;2001;p43"/>
            <p:cNvSpPr/>
            <p:nvPr/>
          </p:nvSpPr>
          <p:spPr>
            <a:xfrm>
              <a:off x="4731087" y="3432788"/>
              <a:ext cx="1993497" cy="534925"/>
            </a:xfrm>
            <a:custGeom>
              <a:avLst/>
              <a:gdLst/>
              <a:ahLst/>
              <a:cxnLst/>
              <a:rect l="l" t="t" r="r" b="b"/>
              <a:pathLst>
                <a:path w="64616" h="21397" extrusionOk="0">
                  <a:moveTo>
                    <a:pt x="0" y="1"/>
                  </a:moveTo>
                  <a:lnTo>
                    <a:pt x="0" y="21396"/>
                  </a:lnTo>
                  <a:lnTo>
                    <a:pt x="55043" y="21396"/>
                  </a:lnTo>
                  <a:cubicBezTo>
                    <a:pt x="60341" y="21396"/>
                    <a:pt x="64615" y="17098"/>
                    <a:pt x="64615" y="11800"/>
                  </a:cubicBezTo>
                  <a:lnTo>
                    <a:pt x="64615" y="9597"/>
                  </a:lnTo>
                  <a:cubicBezTo>
                    <a:pt x="64615" y="4299"/>
                    <a:pt x="60341" y="1"/>
                    <a:pt x="550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fr-FR" sz="1700" b="0" i="0" u="none" strike="noStrike" kern="0" cap="none" spc="0" normalizeH="0" baseline="0" noProof="0" dirty="0">
                  <a:ln>
                    <a:noFill/>
                  </a:ln>
                  <a:solidFill>
                    <a:srgbClr val="434343"/>
                  </a:solidFill>
                  <a:effectLst/>
                  <a:uLnTx/>
                  <a:uFillTx/>
                  <a:latin typeface="Fira Sans Extra Condensed Medium"/>
                  <a:ea typeface="Fira Sans Extra Condensed Medium"/>
                  <a:cs typeface="Fira Sans Extra Condensed Medium"/>
                  <a:sym typeface="Fira Sans Extra Condensed Medium"/>
                </a:rPr>
                <a:t>Le meilleur d’abord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002" name="Google Shape;2002;p43"/>
            <p:cNvGrpSpPr/>
            <p:nvPr/>
          </p:nvGrpSpPr>
          <p:grpSpPr>
            <a:xfrm>
              <a:off x="4221188" y="3353313"/>
              <a:ext cx="904900" cy="881675"/>
              <a:chOff x="4293238" y="3353313"/>
              <a:chExt cx="904900" cy="881675"/>
            </a:xfrm>
          </p:grpSpPr>
          <p:sp>
            <p:nvSpPr>
              <p:cNvPr id="2003" name="Google Shape;2003;p43"/>
              <p:cNvSpPr/>
              <p:nvPr/>
            </p:nvSpPr>
            <p:spPr>
              <a:xfrm>
                <a:off x="4408713" y="4197163"/>
                <a:ext cx="789425" cy="37825"/>
              </a:xfrm>
              <a:custGeom>
                <a:avLst/>
                <a:gdLst/>
                <a:ahLst/>
                <a:cxnLst/>
                <a:rect l="l" t="t" r="r" b="b"/>
                <a:pathLst>
                  <a:path w="31577" h="1513" extrusionOk="0">
                    <a:moveTo>
                      <a:pt x="15788" y="1"/>
                    </a:moveTo>
                    <a:cubicBezTo>
                      <a:pt x="7049" y="1"/>
                      <a:pt x="1" y="334"/>
                      <a:pt x="1" y="763"/>
                    </a:cubicBezTo>
                    <a:cubicBezTo>
                      <a:pt x="1" y="1180"/>
                      <a:pt x="7049" y="1513"/>
                      <a:pt x="15788" y="1513"/>
                    </a:cubicBezTo>
                    <a:cubicBezTo>
                      <a:pt x="24492" y="1513"/>
                      <a:pt x="31576" y="1180"/>
                      <a:pt x="31576" y="763"/>
                    </a:cubicBezTo>
                    <a:cubicBezTo>
                      <a:pt x="31576" y="334"/>
                      <a:pt x="24492" y="1"/>
                      <a:pt x="157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4" name="Google Shape;2004;p43"/>
              <p:cNvSpPr/>
              <p:nvPr/>
            </p:nvSpPr>
            <p:spPr>
              <a:xfrm>
                <a:off x="4729288" y="4018813"/>
                <a:ext cx="208400" cy="189400"/>
              </a:xfrm>
              <a:custGeom>
                <a:avLst/>
                <a:gdLst/>
                <a:ahLst/>
                <a:cxnLst/>
                <a:rect l="l" t="t" r="r" b="b"/>
                <a:pathLst>
                  <a:path w="8336" h="7576" extrusionOk="0">
                    <a:moveTo>
                      <a:pt x="4047" y="0"/>
                    </a:moveTo>
                    <a:cubicBezTo>
                      <a:pt x="1817" y="0"/>
                      <a:pt x="1" y="7575"/>
                      <a:pt x="1" y="7575"/>
                    </a:cubicBezTo>
                    <a:lnTo>
                      <a:pt x="8335" y="7575"/>
                    </a:lnTo>
                    <a:cubicBezTo>
                      <a:pt x="8335" y="7575"/>
                      <a:pt x="6632" y="598"/>
                      <a:pt x="4275" y="27"/>
                    </a:cubicBezTo>
                    <a:cubicBezTo>
                      <a:pt x="4199" y="9"/>
                      <a:pt x="4123" y="0"/>
                      <a:pt x="40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5" name="Google Shape;2005;p43"/>
              <p:cNvSpPr/>
              <p:nvPr/>
            </p:nvSpPr>
            <p:spPr>
              <a:xfrm>
                <a:off x="4937663" y="4090438"/>
                <a:ext cx="130375" cy="117775"/>
              </a:xfrm>
              <a:custGeom>
                <a:avLst/>
                <a:gdLst/>
                <a:ahLst/>
                <a:cxnLst/>
                <a:rect l="l" t="t" r="r" b="b"/>
                <a:pathLst>
                  <a:path w="5215" h="4711" extrusionOk="0">
                    <a:moveTo>
                      <a:pt x="2528" y="0"/>
                    </a:moveTo>
                    <a:cubicBezTo>
                      <a:pt x="1153" y="0"/>
                      <a:pt x="0" y="4710"/>
                      <a:pt x="0" y="4710"/>
                    </a:cubicBezTo>
                    <a:lnTo>
                      <a:pt x="5215" y="4710"/>
                    </a:lnTo>
                    <a:cubicBezTo>
                      <a:pt x="5215" y="4710"/>
                      <a:pt x="4143" y="365"/>
                      <a:pt x="2679" y="19"/>
                    </a:cubicBezTo>
                    <a:cubicBezTo>
                      <a:pt x="2628" y="6"/>
                      <a:pt x="2578" y="0"/>
                      <a:pt x="252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6" name="Google Shape;2006;p43"/>
              <p:cNvSpPr/>
              <p:nvPr/>
            </p:nvSpPr>
            <p:spPr>
              <a:xfrm>
                <a:off x="4639413" y="3915288"/>
                <a:ext cx="41975" cy="292925"/>
              </a:xfrm>
              <a:custGeom>
                <a:avLst/>
                <a:gdLst/>
                <a:ahLst/>
                <a:cxnLst/>
                <a:rect l="l" t="t" r="r" b="b"/>
                <a:pathLst>
                  <a:path w="1679" h="11717" extrusionOk="0">
                    <a:moveTo>
                      <a:pt x="0" y="1"/>
                    </a:moveTo>
                    <a:lnTo>
                      <a:pt x="0" y="11716"/>
                    </a:lnTo>
                    <a:lnTo>
                      <a:pt x="1679" y="11716"/>
                    </a:lnTo>
                    <a:lnTo>
                      <a:pt x="1679" y="1"/>
                    </a:lnTo>
                    <a:close/>
                  </a:path>
                </a:pathLst>
              </a:custGeom>
              <a:solidFill>
                <a:srgbClr val="5D86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7" name="Google Shape;2007;p43"/>
              <p:cNvSpPr/>
              <p:nvPr/>
            </p:nvSpPr>
            <p:spPr>
              <a:xfrm>
                <a:off x="4293238" y="3353313"/>
                <a:ext cx="692350" cy="642675"/>
              </a:xfrm>
              <a:custGeom>
                <a:avLst/>
                <a:gdLst/>
                <a:ahLst/>
                <a:cxnLst/>
                <a:rect l="l" t="t" r="r" b="b"/>
                <a:pathLst>
                  <a:path w="27694" h="25707" extrusionOk="0">
                    <a:moveTo>
                      <a:pt x="27694" y="8264"/>
                    </a:moveTo>
                    <a:cubicBezTo>
                      <a:pt x="27694" y="4311"/>
                      <a:pt x="24467" y="1084"/>
                      <a:pt x="20515" y="1084"/>
                    </a:cubicBezTo>
                    <a:cubicBezTo>
                      <a:pt x="18538" y="1084"/>
                      <a:pt x="16788" y="1870"/>
                      <a:pt x="15478" y="3156"/>
                    </a:cubicBezTo>
                    <a:cubicBezTo>
                      <a:pt x="14323" y="1263"/>
                      <a:pt x="12252" y="1"/>
                      <a:pt x="9894" y="1"/>
                    </a:cubicBezTo>
                    <a:cubicBezTo>
                      <a:pt x="6275" y="1"/>
                      <a:pt x="3334" y="2942"/>
                      <a:pt x="3334" y="6585"/>
                    </a:cubicBezTo>
                    <a:cubicBezTo>
                      <a:pt x="3334" y="8395"/>
                      <a:pt x="4072" y="10026"/>
                      <a:pt x="5251" y="11204"/>
                    </a:cubicBezTo>
                    <a:cubicBezTo>
                      <a:pt x="2262" y="11835"/>
                      <a:pt x="0" y="14479"/>
                      <a:pt x="0" y="17681"/>
                    </a:cubicBezTo>
                    <a:cubicBezTo>
                      <a:pt x="0" y="21325"/>
                      <a:pt x="2941" y="24266"/>
                      <a:pt x="6584" y="24266"/>
                    </a:cubicBezTo>
                    <a:cubicBezTo>
                      <a:pt x="7691" y="24266"/>
                      <a:pt x="8715" y="23992"/>
                      <a:pt x="9632" y="23527"/>
                    </a:cubicBezTo>
                    <a:cubicBezTo>
                      <a:pt x="10311" y="24813"/>
                      <a:pt x="11644" y="25706"/>
                      <a:pt x="13192" y="25706"/>
                    </a:cubicBezTo>
                    <a:cubicBezTo>
                      <a:pt x="14502" y="25706"/>
                      <a:pt x="15657" y="25075"/>
                      <a:pt x="16395" y="24099"/>
                    </a:cubicBezTo>
                    <a:cubicBezTo>
                      <a:pt x="17574" y="24920"/>
                      <a:pt x="18991" y="25409"/>
                      <a:pt x="20515" y="25409"/>
                    </a:cubicBezTo>
                    <a:cubicBezTo>
                      <a:pt x="24467" y="25409"/>
                      <a:pt x="27694" y="22218"/>
                      <a:pt x="27694" y="18253"/>
                    </a:cubicBezTo>
                    <a:cubicBezTo>
                      <a:pt x="27694" y="16312"/>
                      <a:pt x="26908" y="14526"/>
                      <a:pt x="25646" y="13252"/>
                    </a:cubicBezTo>
                    <a:cubicBezTo>
                      <a:pt x="26908" y="11966"/>
                      <a:pt x="27694" y="10204"/>
                      <a:pt x="27694" y="826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008" name="Google Shape;2008;p43"/>
            <p:cNvSpPr txBox="1"/>
            <p:nvPr/>
          </p:nvSpPr>
          <p:spPr>
            <a:xfrm>
              <a:off x="4281613" y="3536313"/>
              <a:ext cx="580800" cy="3279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5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03</a:t>
              </a:r>
              <a:endParaRPr kumimoji="0" sz="25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sp>
        <p:nvSpPr>
          <p:cNvPr id="4" name="Espace réservé du numéro de diapositive 7">
            <a:extLst>
              <a:ext uri="{FF2B5EF4-FFF2-40B4-BE49-F238E27FC236}">
                <a16:creationId xmlns:a16="http://schemas.microsoft.com/office/drawing/2014/main" id="{CD8157B5-E680-E807-52FE-780D5403926B}"/>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18</a:t>
            </a:fld>
            <a:endParaRPr lang="fr-CA" dirty="0"/>
          </a:p>
        </p:txBody>
      </p:sp>
    </p:spTree>
    <p:extLst>
      <p:ext uri="{BB962C8B-B14F-4D97-AF65-F5344CB8AC3E}">
        <p14:creationId xmlns:p14="http://schemas.microsoft.com/office/powerpoint/2010/main" val="121672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980"/>
                                        </p:tgtEl>
                                        <p:attrNameLst>
                                          <p:attrName>style.visibility</p:attrName>
                                        </p:attrNameLst>
                                      </p:cBhvr>
                                      <p:to>
                                        <p:strVal val="visible"/>
                                      </p:to>
                                    </p:set>
                                    <p:anim calcmode="lin" valueType="num">
                                      <p:cBhvr additive="base">
                                        <p:cTn id="12" dur="250" fill="hold"/>
                                        <p:tgtEl>
                                          <p:spTgt spid="1980"/>
                                        </p:tgtEl>
                                        <p:attrNameLst>
                                          <p:attrName>ppt_x</p:attrName>
                                        </p:attrNameLst>
                                      </p:cBhvr>
                                      <p:tavLst>
                                        <p:tav tm="0">
                                          <p:val>
                                            <p:strVal val="#ppt_x"/>
                                          </p:val>
                                        </p:tav>
                                        <p:tav tm="100000">
                                          <p:val>
                                            <p:strVal val="#ppt_x"/>
                                          </p:val>
                                        </p:tav>
                                      </p:tavLst>
                                    </p:anim>
                                    <p:anim calcmode="lin" valueType="num">
                                      <p:cBhvr additive="base">
                                        <p:cTn id="13" dur="250" fill="hold"/>
                                        <p:tgtEl>
                                          <p:spTgt spid="1980"/>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1990"/>
                                        </p:tgtEl>
                                        <p:attrNameLst>
                                          <p:attrName>style.visibility</p:attrName>
                                        </p:attrNameLst>
                                      </p:cBhvr>
                                      <p:to>
                                        <p:strVal val="visible"/>
                                      </p:to>
                                    </p:set>
                                    <p:anim calcmode="lin" valueType="num">
                                      <p:cBhvr additive="base">
                                        <p:cTn id="18" dur="250" fill="hold"/>
                                        <p:tgtEl>
                                          <p:spTgt spid="1990"/>
                                        </p:tgtEl>
                                        <p:attrNameLst>
                                          <p:attrName>ppt_x</p:attrName>
                                        </p:attrNameLst>
                                      </p:cBhvr>
                                      <p:tavLst>
                                        <p:tav tm="0">
                                          <p:val>
                                            <p:strVal val="#ppt_x"/>
                                          </p:val>
                                        </p:tav>
                                        <p:tav tm="100000">
                                          <p:val>
                                            <p:strVal val="#ppt_x"/>
                                          </p:val>
                                        </p:tav>
                                      </p:tavLst>
                                    </p:anim>
                                    <p:anim calcmode="lin" valueType="num">
                                      <p:cBhvr additive="base">
                                        <p:cTn id="19" dur="250" fill="hold"/>
                                        <p:tgtEl>
                                          <p:spTgt spid="1990"/>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2000"/>
                                        </p:tgtEl>
                                        <p:attrNameLst>
                                          <p:attrName>style.visibility</p:attrName>
                                        </p:attrNameLst>
                                      </p:cBhvr>
                                      <p:to>
                                        <p:strVal val="visible"/>
                                      </p:to>
                                    </p:set>
                                    <p:anim calcmode="lin" valueType="num">
                                      <p:cBhvr additive="base">
                                        <p:cTn id="24" dur="250" fill="hold"/>
                                        <p:tgtEl>
                                          <p:spTgt spid="2000"/>
                                        </p:tgtEl>
                                        <p:attrNameLst>
                                          <p:attrName>ppt_x</p:attrName>
                                        </p:attrNameLst>
                                      </p:cBhvr>
                                      <p:tavLst>
                                        <p:tav tm="0">
                                          <p:val>
                                            <p:strVal val="#ppt_x"/>
                                          </p:val>
                                        </p:tav>
                                        <p:tav tm="100000">
                                          <p:val>
                                            <p:strVal val="#ppt_x"/>
                                          </p:val>
                                        </p:tav>
                                      </p:tavLst>
                                    </p:anim>
                                    <p:anim calcmode="lin" valueType="num">
                                      <p:cBhvr additive="base">
                                        <p:cTn id="25" dur="250" fill="hold"/>
                                        <p:tgtEl>
                                          <p:spTgt spid="20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0265C9E-BF35-1F9A-561C-BD054E64BEE3}"/>
              </a:ext>
            </a:extLst>
          </p:cNvPr>
          <p:cNvSpPr txBox="1"/>
          <p:nvPr/>
        </p:nvSpPr>
        <p:spPr>
          <a:xfrm>
            <a:off x="1118190" y="341900"/>
            <a:ext cx="690762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8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Programmation linéaire en nombres entiers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800" b="1" i="0" u="none" strike="noStrike" kern="0" cap="none" spc="0" normalizeH="0" baseline="0" noProof="0" dirty="0">
                <a:ln>
                  <a:noFill/>
                </a:ln>
                <a:solidFill>
                  <a:srgbClr val="9B9B9B"/>
                </a:solidFill>
                <a:effectLst/>
                <a:uLnTx/>
                <a:uFillTx/>
                <a:latin typeface="Fira Sans Extra Condensed SemiBold" panose="020B0604020202020204" charset="0"/>
                <a:cs typeface="Arial"/>
                <a:sym typeface="Arial"/>
              </a:rPr>
              <a:t>Algorithme de la subdivision successive («Branch and Bound </a:t>
            </a:r>
            <a:r>
              <a:rPr kumimoji="0" lang="fr-FR" sz="1800" b="1" i="0" u="none" strike="noStrike" kern="0" cap="none" spc="0" normalizeH="0" baseline="0" noProof="0" dirty="0" err="1">
                <a:ln>
                  <a:noFill/>
                </a:ln>
                <a:solidFill>
                  <a:srgbClr val="9B9B9B"/>
                </a:solidFill>
                <a:effectLst/>
                <a:uLnTx/>
                <a:uFillTx/>
                <a:latin typeface="Fira Sans Extra Condensed SemiBold" panose="020B0604020202020204" charset="0"/>
                <a:cs typeface="Arial"/>
                <a:sym typeface="Arial"/>
              </a:rPr>
              <a:t>Algorithm</a:t>
            </a:r>
            <a:r>
              <a:rPr kumimoji="0" lang="fr-FR" sz="1800" b="1" i="0" u="none" strike="noStrike" kern="0" cap="none" spc="0" normalizeH="0" baseline="0" noProof="0" dirty="0">
                <a:ln>
                  <a:noFill/>
                </a:ln>
                <a:solidFill>
                  <a:srgbClr val="9B9B9B"/>
                </a:solidFill>
                <a:effectLst/>
                <a:uLnTx/>
                <a:uFillTx/>
                <a:latin typeface="Fira Sans Extra Condensed SemiBold" panose="020B0604020202020204" charset="0"/>
                <a:cs typeface="Arial"/>
                <a:sym typeface="Arial"/>
              </a:rPr>
              <a:t>»)</a:t>
            </a:r>
          </a:p>
        </p:txBody>
      </p:sp>
      <p:pic>
        <p:nvPicPr>
          <p:cNvPr id="6" name="Image 5">
            <a:extLst>
              <a:ext uri="{FF2B5EF4-FFF2-40B4-BE49-F238E27FC236}">
                <a16:creationId xmlns:a16="http://schemas.microsoft.com/office/drawing/2014/main" id="{05A23B32-AFE4-0245-0439-C6725ECD412A}"/>
              </a:ext>
            </a:extLst>
          </p:cNvPr>
          <p:cNvPicPr>
            <a:picLocks noChangeAspect="1"/>
          </p:cNvPicPr>
          <p:nvPr/>
        </p:nvPicPr>
        <p:blipFill>
          <a:blip r:embed="rId2"/>
          <a:stretch>
            <a:fillRect/>
          </a:stretch>
        </p:blipFill>
        <p:spPr>
          <a:xfrm>
            <a:off x="1663550" y="1025443"/>
            <a:ext cx="5816899" cy="3245017"/>
          </a:xfrm>
          <a:prstGeom prst="rect">
            <a:avLst/>
          </a:prstGeom>
        </p:spPr>
      </p:pic>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939AC8D6-6D28-7844-DA84-FC7C2E47A0B9}"/>
                  </a:ext>
                </a:extLst>
              </p:cNvPr>
              <p:cNvSpPr txBox="1"/>
              <p:nvPr/>
            </p:nvSpPr>
            <p:spPr>
              <a:xfrm>
                <a:off x="1118190" y="4307672"/>
                <a:ext cx="690762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Le simplexe nous donne comme solution optimale de (P0) :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x = 3.5, y = 10/3 et </a:t>
                </a:r>
                <a14:m>
                  <m:oMath xmlns:m="http://schemas.openxmlformats.org/officeDocument/2006/math">
                    <m:sSub>
                      <m:sSubPr>
                        <m:ctrlPr>
                          <a:rPr kumimoji="0" lang="fr-FR"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m:rPr>
                            <m:nor/>
                          </m:rPr>
                          <a:rPr kumimoji="0" lang="fr-FR" sz="1600" b="1" i="0" u="none" strike="noStrike" kern="0" cap="none" spc="0" normalizeH="0" baseline="0" noProof="0" smtClean="0">
                            <a:ln>
                              <a:noFill/>
                            </a:ln>
                            <a:solidFill>
                              <a:srgbClr val="000000"/>
                            </a:solidFill>
                            <a:effectLst/>
                            <a:uLnTx/>
                            <a:uFillTx/>
                            <a:latin typeface="Fira Sans Extra Condensed SemiBold" panose="020B0604020202020204" charset="0"/>
                            <a:cs typeface="Arial"/>
                            <a:sym typeface="Arial"/>
                          </a:rPr>
                          <m:t>Z</m:t>
                        </m:r>
                      </m:e>
                      <m:sub>
                        <m:r>
                          <a:rPr kumimoji="0" lang="fr-FR"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𝟎</m:t>
                        </m:r>
                        <m:r>
                          <m:rPr>
                            <m:nor/>
                          </m:rPr>
                          <a:rPr kumimoji="0" lang="fr-FR" sz="16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m:t>max</m:t>
                        </m:r>
                      </m:sub>
                    </m:sSub>
                  </m:oMath>
                </a14:m>
                <a:r>
                  <a:rPr kumimoji="0" lang="fr-FR" sz="16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 = 145/6.</a:t>
                </a:r>
              </a:p>
            </p:txBody>
          </p:sp>
        </mc:Choice>
        <mc:Fallback xmlns="">
          <p:sp>
            <p:nvSpPr>
              <p:cNvPr id="7" name="ZoneTexte 6">
                <a:extLst>
                  <a:ext uri="{FF2B5EF4-FFF2-40B4-BE49-F238E27FC236}">
                    <a16:creationId xmlns:a16="http://schemas.microsoft.com/office/drawing/2014/main" id="{939AC8D6-6D28-7844-DA84-FC7C2E47A0B9}"/>
                  </a:ext>
                </a:extLst>
              </p:cNvPr>
              <p:cNvSpPr txBox="1">
                <a:spLocks noRot="1" noChangeAspect="1" noMove="1" noResize="1" noEditPoints="1" noAdjustHandles="1" noChangeArrowheads="1" noChangeShapeType="1" noTextEdit="1"/>
              </p:cNvSpPr>
              <p:nvPr/>
            </p:nvSpPr>
            <p:spPr>
              <a:xfrm>
                <a:off x="1118190" y="4307672"/>
                <a:ext cx="6907620" cy="584775"/>
              </a:xfrm>
              <a:prstGeom prst="rect">
                <a:avLst/>
              </a:prstGeom>
              <a:blipFill>
                <a:blip r:embed="rId3"/>
                <a:stretch>
                  <a:fillRect t="-3125" b="-12500"/>
                </a:stretch>
              </a:blipFill>
            </p:spPr>
            <p:txBody>
              <a:bodyPr/>
              <a:lstStyle/>
              <a:p>
                <a:r>
                  <a:rPr lang="fr-FR">
                    <a:noFill/>
                  </a:rPr>
                  <a:t> </a:t>
                </a:r>
              </a:p>
            </p:txBody>
          </p:sp>
        </mc:Fallback>
      </mc:AlternateContent>
      <p:sp>
        <p:nvSpPr>
          <p:cNvPr id="2" name="Espace réservé du numéro de diapositive 1">
            <a:extLst>
              <a:ext uri="{FF2B5EF4-FFF2-40B4-BE49-F238E27FC236}">
                <a16:creationId xmlns:a16="http://schemas.microsoft.com/office/drawing/2014/main" id="{8B7E0B40-DBA0-D1E5-A635-FD69EE8BAEC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CA" smtClean="0"/>
              <a:t>19</a:t>
            </a:fld>
            <a:endParaRPr lang="fr-CA"/>
          </a:p>
        </p:txBody>
      </p:sp>
    </p:spTree>
    <p:extLst>
      <p:ext uri="{BB962C8B-B14F-4D97-AF65-F5344CB8AC3E}">
        <p14:creationId xmlns:p14="http://schemas.microsoft.com/office/powerpoint/2010/main" val="1793971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Plan</a:t>
            </a:r>
            <a:endParaRPr dirty="0"/>
          </a:p>
        </p:txBody>
      </p:sp>
      <p:grpSp>
        <p:nvGrpSpPr>
          <p:cNvPr id="520" name="Google Shape;520;p24"/>
          <p:cNvGrpSpPr/>
          <p:nvPr/>
        </p:nvGrpSpPr>
        <p:grpSpPr>
          <a:xfrm>
            <a:off x="0" y="3354801"/>
            <a:ext cx="8433454" cy="1058032"/>
            <a:chOff x="0" y="3354801"/>
            <a:chExt cx="8433454" cy="1058032"/>
          </a:xfrm>
        </p:grpSpPr>
        <p:sp>
          <p:nvSpPr>
            <p:cNvPr id="521" name="Google Shape;521;p24"/>
            <p:cNvSpPr/>
            <p:nvPr/>
          </p:nvSpPr>
          <p:spPr>
            <a:xfrm>
              <a:off x="0" y="3483450"/>
              <a:ext cx="8433454" cy="801090"/>
            </a:xfrm>
            <a:custGeom>
              <a:avLst/>
              <a:gdLst/>
              <a:ahLst/>
              <a:cxnLst/>
              <a:rect l="l" t="t" r="r" b="b"/>
              <a:pathLst>
                <a:path w="273547" h="35267" extrusionOk="0">
                  <a:moveTo>
                    <a:pt x="1" y="1"/>
                  </a:moveTo>
                  <a:lnTo>
                    <a:pt x="1" y="35267"/>
                  </a:lnTo>
                  <a:lnTo>
                    <a:pt x="258962" y="35267"/>
                  </a:lnTo>
                  <a:lnTo>
                    <a:pt x="273547" y="17598"/>
                  </a:lnTo>
                  <a:lnTo>
                    <a:pt x="258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1480" y="3354801"/>
              <a:ext cx="7990427" cy="98409"/>
            </a:xfrm>
            <a:custGeom>
              <a:avLst/>
              <a:gdLst/>
              <a:ahLst/>
              <a:cxnLst/>
              <a:rect l="l" t="t" r="r" b="b"/>
              <a:pathLst>
                <a:path w="259177" h="3192" extrusionOk="0">
                  <a:moveTo>
                    <a:pt x="1" y="0"/>
                  </a:moveTo>
                  <a:lnTo>
                    <a:pt x="1" y="3191"/>
                  </a:lnTo>
                  <a:lnTo>
                    <a:pt x="259176" y="3191"/>
                  </a:lnTo>
                  <a:lnTo>
                    <a:pt x="259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1480" y="4314794"/>
              <a:ext cx="7990427" cy="98039"/>
            </a:xfrm>
            <a:custGeom>
              <a:avLst/>
              <a:gdLst/>
              <a:ahLst/>
              <a:cxnLst/>
              <a:rect l="l" t="t" r="r" b="b"/>
              <a:pathLst>
                <a:path w="259177" h="3180" extrusionOk="0">
                  <a:moveTo>
                    <a:pt x="1" y="1"/>
                  </a:moveTo>
                  <a:lnTo>
                    <a:pt x="1" y="3180"/>
                  </a:lnTo>
                  <a:lnTo>
                    <a:pt x="259176" y="3180"/>
                  </a:lnTo>
                  <a:lnTo>
                    <a:pt x="2591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24"/>
            <p:cNvGrpSpPr/>
            <p:nvPr/>
          </p:nvGrpSpPr>
          <p:grpSpPr>
            <a:xfrm>
              <a:off x="346902" y="3857188"/>
              <a:ext cx="7740127" cy="53613"/>
              <a:chOff x="346902" y="3236710"/>
              <a:chExt cx="7740127" cy="53613"/>
            </a:xfrm>
          </p:grpSpPr>
          <p:sp>
            <p:nvSpPr>
              <p:cNvPr id="525" name="Google Shape;525;p24"/>
              <p:cNvSpPr/>
              <p:nvPr/>
            </p:nvSpPr>
            <p:spPr>
              <a:xfrm>
                <a:off x="3300753" y="3236710"/>
                <a:ext cx="355347" cy="53613"/>
              </a:xfrm>
              <a:custGeom>
                <a:avLst/>
                <a:gdLst/>
                <a:ahLst/>
                <a:cxnLst/>
                <a:rect l="l" t="t" r="r" b="b"/>
                <a:pathLst>
                  <a:path w="11526" h="1739" extrusionOk="0">
                    <a:moveTo>
                      <a:pt x="0" y="0"/>
                    </a:moveTo>
                    <a:lnTo>
                      <a:pt x="0" y="1739"/>
                    </a:lnTo>
                    <a:lnTo>
                      <a:pt x="11526" y="1739"/>
                    </a:lnTo>
                    <a:lnTo>
                      <a:pt x="115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4"/>
              <p:cNvSpPr/>
              <p:nvPr/>
            </p:nvSpPr>
            <p:spPr>
              <a:xfrm>
                <a:off x="4039293" y="3236710"/>
                <a:ext cx="354977" cy="53613"/>
              </a:xfrm>
              <a:custGeom>
                <a:avLst/>
                <a:gdLst/>
                <a:ahLst/>
                <a:cxnLst/>
                <a:rect l="l" t="t" r="r" b="b"/>
                <a:pathLst>
                  <a:path w="11514" h="1739" extrusionOk="0">
                    <a:moveTo>
                      <a:pt x="1" y="0"/>
                    </a:moveTo>
                    <a:lnTo>
                      <a:pt x="1"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4777863" y="3236710"/>
                <a:ext cx="354977" cy="53613"/>
              </a:xfrm>
              <a:custGeom>
                <a:avLst/>
                <a:gdLst/>
                <a:ahLst/>
                <a:cxnLst/>
                <a:rect l="l" t="t" r="r" b="b"/>
                <a:pathLst>
                  <a:path w="11514" h="1739" extrusionOk="0">
                    <a:moveTo>
                      <a:pt x="0" y="0"/>
                    </a:moveTo>
                    <a:lnTo>
                      <a:pt x="0" y="1739"/>
                    </a:lnTo>
                    <a:lnTo>
                      <a:pt x="11513" y="1739"/>
                    </a:lnTo>
                    <a:lnTo>
                      <a:pt x="115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a:off x="5516403" y="3236710"/>
                <a:ext cx="354977" cy="53613"/>
              </a:xfrm>
              <a:custGeom>
                <a:avLst/>
                <a:gdLst/>
                <a:ahLst/>
                <a:cxnLst/>
                <a:rect l="l" t="t" r="r" b="b"/>
                <a:pathLst>
                  <a:path w="11514" h="1739" extrusionOk="0">
                    <a:moveTo>
                      <a:pt x="0" y="0"/>
                    </a:moveTo>
                    <a:lnTo>
                      <a:pt x="0"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a:off x="6254943" y="3236710"/>
                <a:ext cx="355007" cy="53613"/>
              </a:xfrm>
              <a:custGeom>
                <a:avLst/>
                <a:gdLst/>
                <a:ahLst/>
                <a:cxnLst/>
                <a:rect l="l" t="t" r="r" b="b"/>
                <a:pathLst>
                  <a:path w="11515" h="1739" extrusionOk="0">
                    <a:moveTo>
                      <a:pt x="1" y="0"/>
                    </a:moveTo>
                    <a:lnTo>
                      <a:pt x="1"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a:off x="6993513" y="3236710"/>
                <a:ext cx="354977" cy="53613"/>
              </a:xfrm>
              <a:custGeom>
                <a:avLst/>
                <a:gdLst/>
                <a:ahLst/>
                <a:cxnLst/>
                <a:rect l="l" t="t" r="r" b="b"/>
                <a:pathLst>
                  <a:path w="11514" h="1739" extrusionOk="0">
                    <a:moveTo>
                      <a:pt x="0" y="0"/>
                    </a:moveTo>
                    <a:lnTo>
                      <a:pt x="0"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a:off x="7732053" y="3236710"/>
                <a:ext cx="354977" cy="53613"/>
              </a:xfrm>
              <a:custGeom>
                <a:avLst/>
                <a:gdLst/>
                <a:ahLst/>
                <a:cxnLst/>
                <a:rect l="l" t="t" r="r" b="b"/>
                <a:pathLst>
                  <a:path w="11514" h="1739" extrusionOk="0">
                    <a:moveTo>
                      <a:pt x="1" y="0"/>
                    </a:moveTo>
                    <a:lnTo>
                      <a:pt x="1"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346902" y="3236710"/>
                <a:ext cx="355007" cy="53613"/>
              </a:xfrm>
              <a:custGeom>
                <a:avLst/>
                <a:gdLst/>
                <a:ahLst/>
                <a:cxnLst/>
                <a:rect l="l" t="t" r="r" b="b"/>
                <a:pathLst>
                  <a:path w="11515" h="1739" extrusionOk="0">
                    <a:moveTo>
                      <a:pt x="1" y="0"/>
                    </a:moveTo>
                    <a:lnTo>
                      <a:pt x="1" y="1739"/>
                    </a:lnTo>
                    <a:lnTo>
                      <a:pt x="11514" y="1739"/>
                    </a:lnTo>
                    <a:lnTo>
                      <a:pt x="115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a:off x="1085103" y="3236710"/>
                <a:ext cx="355347" cy="53613"/>
              </a:xfrm>
              <a:custGeom>
                <a:avLst/>
                <a:gdLst/>
                <a:ahLst/>
                <a:cxnLst/>
                <a:rect l="l" t="t" r="r" b="b"/>
                <a:pathLst>
                  <a:path w="11526" h="1739" extrusionOk="0">
                    <a:moveTo>
                      <a:pt x="0" y="0"/>
                    </a:moveTo>
                    <a:lnTo>
                      <a:pt x="0" y="1739"/>
                    </a:lnTo>
                    <a:lnTo>
                      <a:pt x="11525" y="1739"/>
                    </a:lnTo>
                    <a:lnTo>
                      <a:pt x="11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a:off x="1823643" y="3236710"/>
                <a:ext cx="355347" cy="53613"/>
              </a:xfrm>
              <a:custGeom>
                <a:avLst/>
                <a:gdLst/>
                <a:ahLst/>
                <a:cxnLst/>
                <a:rect l="l" t="t" r="r" b="b"/>
                <a:pathLst>
                  <a:path w="11526" h="1739" extrusionOk="0">
                    <a:moveTo>
                      <a:pt x="1" y="0"/>
                    </a:moveTo>
                    <a:lnTo>
                      <a:pt x="1" y="1739"/>
                    </a:lnTo>
                    <a:lnTo>
                      <a:pt x="11526" y="1739"/>
                    </a:lnTo>
                    <a:lnTo>
                      <a:pt x="115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4"/>
              <p:cNvSpPr/>
              <p:nvPr/>
            </p:nvSpPr>
            <p:spPr>
              <a:xfrm>
                <a:off x="2562183" y="3236710"/>
                <a:ext cx="355377" cy="53613"/>
              </a:xfrm>
              <a:custGeom>
                <a:avLst/>
                <a:gdLst/>
                <a:ahLst/>
                <a:cxnLst/>
                <a:rect l="l" t="t" r="r" b="b"/>
                <a:pathLst>
                  <a:path w="11527" h="1739" extrusionOk="0">
                    <a:moveTo>
                      <a:pt x="1" y="0"/>
                    </a:moveTo>
                    <a:lnTo>
                      <a:pt x="1" y="1739"/>
                    </a:lnTo>
                    <a:lnTo>
                      <a:pt x="11526" y="1739"/>
                    </a:lnTo>
                    <a:lnTo>
                      <a:pt x="115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 name="Google Shape;536;p24"/>
          <p:cNvGrpSpPr/>
          <p:nvPr/>
        </p:nvGrpSpPr>
        <p:grpSpPr>
          <a:xfrm>
            <a:off x="3274427" y="1774023"/>
            <a:ext cx="1884600" cy="1847298"/>
            <a:chOff x="2634586" y="1740970"/>
            <a:chExt cx="1884600" cy="1847298"/>
          </a:xfrm>
        </p:grpSpPr>
        <p:sp>
          <p:nvSpPr>
            <p:cNvPr id="537" name="Google Shape;537;p24"/>
            <p:cNvSpPr/>
            <p:nvPr/>
          </p:nvSpPr>
          <p:spPr>
            <a:xfrm>
              <a:off x="3277022" y="2565575"/>
              <a:ext cx="606056" cy="1022693"/>
            </a:xfrm>
            <a:custGeom>
              <a:avLst/>
              <a:gdLst/>
              <a:ahLst/>
              <a:cxnLst/>
              <a:rect l="l" t="t" r="r" b="b"/>
              <a:pathLst>
                <a:path w="19658" h="33172" extrusionOk="0">
                  <a:moveTo>
                    <a:pt x="9823" y="1"/>
                  </a:moveTo>
                  <a:cubicBezTo>
                    <a:pt x="4394" y="1"/>
                    <a:pt x="0" y="4394"/>
                    <a:pt x="0" y="9823"/>
                  </a:cubicBezTo>
                  <a:cubicBezTo>
                    <a:pt x="0" y="14598"/>
                    <a:pt x="3393" y="18610"/>
                    <a:pt x="7906" y="19503"/>
                  </a:cubicBezTo>
                  <a:lnTo>
                    <a:pt x="9394" y="33172"/>
                  </a:lnTo>
                  <a:lnTo>
                    <a:pt x="10251" y="33172"/>
                  </a:lnTo>
                  <a:lnTo>
                    <a:pt x="11752" y="19503"/>
                  </a:lnTo>
                  <a:cubicBezTo>
                    <a:pt x="16252" y="18610"/>
                    <a:pt x="19657" y="14598"/>
                    <a:pt x="19657" y="9823"/>
                  </a:cubicBezTo>
                  <a:cubicBezTo>
                    <a:pt x="19657" y="4394"/>
                    <a:pt x="15252" y="1"/>
                    <a:pt x="9823" y="1"/>
                  </a:cubicBezTo>
                  <a:close/>
                </a:path>
              </a:pathLst>
            </a:custGeom>
            <a:solidFill>
              <a:schemeClr val="accent2"/>
            </a:solidFill>
            <a:ln>
              <a:noFill/>
            </a:ln>
          </p:spPr>
          <p:txBody>
            <a:bodyPr spcFirstLastPara="1" wrap="square" lIns="91425" tIns="137150" rIns="91425" bIns="91425" anchor="t" anchorCtr="0">
              <a:noAutofit/>
            </a:bodyPr>
            <a:lstStyle/>
            <a:p>
              <a:pPr marL="0" marR="0" lvl="0" indent="0" algn="ctr" rtl="0">
                <a:lnSpc>
                  <a:spcPct val="100000"/>
                </a:lnSpc>
                <a:spcBef>
                  <a:spcPts val="0"/>
                </a:spcBef>
                <a:spcAft>
                  <a:spcPts val="0"/>
                </a:spcAft>
                <a:buNone/>
              </a:pPr>
              <a:r>
                <a:rPr lang="en" sz="2200" dirty="0">
                  <a:solidFill>
                    <a:srgbClr val="FFFFFF"/>
                  </a:solidFill>
                  <a:latin typeface="Fira Sans Extra Condensed"/>
                  <a:ea typeface="Fira Sans Extra Condensed"/>
                  <a:cs typeface="Fira Sans Extra Condensed"/>
                  <a:sym typeface="Fira Sans Extra Condensed"/>
                </a:rPr>
                <a:t>02</a:t>
              </a:r>
              <a:endParaRPr sz="2200" dirty="0">
                <a:solidFill>
                  <a:srgbClr val="FFFFFF"/>
                </a:solidFill>
                <a:latin typeface="Fira Sans Extra Condensed"/>
                <a:ea typeface="Fira Sans Extra Condensed"/>
                <a:cs typeface="Fira Sans Extra Condensed"/>
                <a:sym typeface="Fira Sans Extra Condensed"/>
              </a:endParaRPr>
            </a:p>
          </p:txBody>
        </p:sp>
        <p:sp>
          <p:nvSpPr>
            <p:cNvPr id="538" name="Google Shape;538;p24"/>
            <p:cNvSpPr txBox="1"/>
            <p:nvPr/>
          </p:nvSpPr>
          <p:spPr>
            <a:xfrm>
              <a:off x="2634586" y="1740970"/>
              <a:ext cx="1884600" cy="429600"/>
            </a:xfrm>
            <a:prstGeom prst="rect">
              <a:avLst/>
            </a:prstGeom>
            <a:noFill/>
            <a:ln>
              <a:noFill/>
            </a:ln>
          </p:spPr>
          <p:txBody>
            <a:bodyPr spcFirstLastPara="1" wrap="square" lIns="91425" tIns="91425" rIns="91425" bIns="91425" anchor="ctr" anchorCtr="0">
              <a:noAutofit/>
            </a:bodyPr>
            <a:lstStyle/>
            <a:p>
              <a:pPr lvl="1" algn="ctr"/>
              <a:r>
                <a:rPr lang="en" sz="1700" dirty="0">
                  <a:solidFill>
                    <a:srgbClr val="434343"/>
                  </a:solidFill>
                  <a:latin typeface="Fira Sans Extra Condensed Medium"/>
                  <a:ea typeface="Fira Sans Extra Condensed Medium"/>
                  <a:cs typeface="Fira Sans Extra Condensed Medium"/>
                  <a:sym typeface="Fira Sans Extra Condensed Medium"/>
                </a:rPr>
                <a:t>Formulation</a:t>
              </a:r>
            </a:p>
            <a:p>
              <a:pPr lvl="1" algn="ctr"/>
              <a:r>
                <a:rPr lang="en" sz="1700" dirty="0">
                  <a:solidFill>
                    <a:srgbClr val="434343"/>
                  </a:solidFill>
                  <a:latin typeface="Fira Sans Extra Condensed Medium"/>
                  <a:ea typeface="Fira Sans Extra Condensed Medium"/>
                  <a:cs typeface="Fira Sans Extra Condensed Medium"/>
                  <a:sym typeface="Fira Sans Extra Condensed Medium"/>
                </a:rPr>
                <a:t>&amp;</a:t>
              </a:r>
            </a:p>
            <a:p>
              <a:pPr lvl="1" algn="ctr"/>
              <a:r>
                <a:rPr lang="fr-MC" sz="1700" dirty="0">
                  <a:solidFill>
                    <a:srgbClr val="434343"/>
                  </a:solidFill>
                  <a:latin typeface="Fira Sans Extra Condensed Medium"/>
                  <a:ea typeface="Fira Sans Extra Condensed Medium"/>
                  <a:cs typeface="Fira Sans Extra Condensed Medium"/>
                  <a:sym typeface="Fira Sans Extra Condensed Medium"/>
                </a:rPr>
                <a:t>Méthodes de</a:t>
              </a:r>
              <a:br>
                <a:rPr lang="fr-MC" sz="1700" dirty="0">
                  <a:solidFill>
                    <a:srgbClr val="434343"/>
                  </a:solidFill>
                  <a:latin typeface="Fira Sans Extra Condensed Medium"/>
                  <a:ea typeface="Fira Sans Extra Condensed Medium"/>
                  <a:cs typeface="Fira Sans Extra Condensed Medium"/>
                  <a:sym typeface="Fira Sans Extra Condensed Medium"/>
                </a:rPr>
              </a:br>
              <a:r>
                <a:rPr lang="fr-MC" sz="1700" dirty="0">
                  <a:solidFill>
                    <a:srgbClr val="434343"/>
                  </a:solidFill>
                  <a:latin typeface="Fira Sans Extra Condensed Medium"/>
                  <a:ea typeface="Fira Sans Extra Condensed Medium"/>
                  <a:cs typeface="Fira Sans Extra Condensed Medium"/>
                  <a:sym typeface="Fira Sans Extra Condensed Medium"/>
                </a:rPr>
                <a:t>Résolution</a:t>
              </a:r>
            </a:p>
            <a:p>
              <a:pPr lvl="1" algn="ct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48" name="Google Shape;548;p24"/>
          <p:cNvGrpSpPr/>
          <p:nvPr/>
        </p:nvGrpSpPr>
        <p:grpSpPr>
          <a:xfrm>
            <a:off x="718146" y="1867055"/>
            <a:ext cx="1884600" cy="1721213"/>
            <a:chOff x="718146" y="1867055"/>
            <a:chExt cx="1884600" cy="1721213"/>
          </a:xfrm>
        </p:grpSpPr>
        <p:sp>
          <p:nvSpPr>
            <p:cNvPr id="549" name="Google Shape;549;p24"/>
            <p:cNvSpPr/>
            <p:nvPr/>
          </p:nvSpPr>
          <p:spPr>
            <a:xfrm>
              <a:off x="1300265" y="2565575"/>
              <a:ext cx="606056" cy="1022693"/>
            </a:xfrm>
            <a:custGeom>
              <a:avLst/>
              <a:gdLst/>
              <a:ahLst/>
              <a:cxnLst/>
              <a:rect l="l" t="t" r="r" b="b"/>
              <a:pathLst>
                <a:path w="19658" h="33172" extrusionOk="0">
                  <a:moveTo>
                    <a:pt x="9835" y="1"/>
                  </a:moveTo>
                  <a:cubicBezTo>
                    <a:pt x="4406" y="1"/>
                    <a:pt x="1" y="4394"/>
                    <a:pt x="1" y="9823"/>
                  </a:cubicBezTo>
                  <a:cubicBezTo>
                    <a:pt x="1" y="14598"/>
                    <a:pt x="3394" y="18610"/>
                    <a:pt x="7906" y="19503"/>
                  </a:cubicBezTo>
                  <a:lnTo>
                    <a:pt x="9407" y="33172"/>
                  </a:lnTo>
                  <a:lnTo>
                    <a:pt x="10252" y="33172"/>
                  </a:lnTo>
                  <a:lnTo>
                    <a:pt x="11752" y="19503"/>
                  </a:lnTo>
                  <a:cubicBezTo>
                    <a:pt x="16265" y="18610"/>
                    <a:pt x="19658" y="14598"/>
                    <a:pt x="19658" y="9823"/>
                  </a:cubicBezTo>
                  <a:cubicBezTo>
                    <a:pt x="19658" y="4394"/>
                    <a:pt x="15253" y="1"/>
                    <a:pt x="9835" y="1"/>
                  </a:cubicBezTo>
                  <a:close/>
                </a:path>
              </a:pathLst>
            </a:custGeom>
            <a:solidFill>
              <a:schemeClr val="accent1"/>
            </a:solidFill>
            <a:ln>
              <a:noFill/>
            </a:ln>
          </p:spPr>
          <p:txBody>
            <a:bodyPr spcFirstLastPara="1" wrap="square" lIns="91425" tIns="137150" rIns="91425" bIns="91425" anchor="t" anchorCtr="0">
              <a:noAutofit/>
            </a:bodyPr>
            <a:lstStyle/>
            <a:p>
              <a:pPr marL="0" lvl="0" indent="0" algn="ctr" rtl="0">
                <a:spcBef>
                  <a:spcPts val="0"/>
                </a:spcBef>
                <a:spcAft>
                  <a:spcPts val="0"/>
                </a:spcAft>
                <a:buNone/>
              </a:pPr>
              <a:r>
                <a:rPr lang="en" sz="2200" dirty="0">
                  <a:solidFill>
                    <a:srgbClr val="FFFFFF"/>
                  </a:solidFill>
                  <a:latin typeface="Fira Sans Extra Condensed"/>
                  <a:ea typeface="Fira Sans Extra Condensed"/>
                  <a:cs typeface="Fira Sans Extra Condensed"/>
                  <a:sym typeface="Fira Sans Extra Condensed"/>
                </a:rPr>
                <a:t>01</a:t>
              </a:r>
              <a:endParaRPr sz="2200" dirty="0">
                <a:solidFill>
                  <a:srgbClr val="FFFFFF"/>
                </a:solidFill>
                <a:latin typeface="Fira Sans Extra Condensed"/>
                <a:ea typeface="Fira Sans Extra Condensed"/>
                <a:cs typeface="Fira Sans Extra Condensed"/>
                <a:sym typeface="Fira Sans Extra Condensed"/>
              </a:endParaRPr>
            </a:p>
          </p:txBody>
        </p:sp>
        <p:sp>
          <p:nvSpPr>
            <p:cNvPr id="550" name="Google Shape;550;p24"/>
            <p:cNvSpPr txBox="1"/>
            <p:nvPr/>
          </p:nvSpPr>
          <p:spPr>
            <a:xfrm>
              <a:off x="718146" y="186705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Introduction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 name="Groupe 1">
            <a:extLst>
              <a:ext uri="{FF2B5EF4-FFF2-40B4-BE49-F238E27FC236}">
                <a16:creationId xmlns:a16="http://schemas.microsoft.com/office/drawing/2014/main" id="{81B7D553-9C95-D03F-2971-FD59A7B4239D}"/>
              </a:ext>
            </a:extLst>
          </p:cNvPr>
          <p:cNvGrpSpPr/>
          <p:nvPr/>
        </p:nvGrpSpPr>
        <p:grpSpPr>
          <a:xfrm>
            <a:off x="6563694" y="1468205"/>
            <a:ext cx="1884600" cy="2111493"/>
            <a:chOff x="6563694" y="1468205"/>
            <a:chExt cx="1884600" cy="2111493"/>
          </a:xfrm>
        </p:grpSpPr>
        <p:grpSp>
          <p:nvGrpSpPr>
            <p:cNvPr id="540" name="Google Shape;540;p24"/>
            <p:cNvGrpSpPr/>
            <p:nvPr/>
          </p:nvGrpSpPr>
          <p:grpSpPr>
            <a:xfrm>
              <a:off x="6563694" y="1468205"/>
              <a:ext cx="1884600" cy="2111493"/>
              <a:chOff x="4614500" y="1476775"/>
              <a:chExt cx="1884600" cy="2111493"/>
            </a:xfrm>
          </p:grpSpPr>
          <p:sp>
            <p:nvSpPr>
              <p:cNvPr id="541" name="Google Shape;541;p24"/>
              <p:cNvSpPr/>
              <p:nvPr/>
            </p:nvSpPr>
            <p:spPr>
              <a:xfrm>
                <a:off x="5253772" y="2565575"/>
                <a:ext cx="606056" cy="1022693"/>
              </a:xfrm>
              <a:custGeom>
                <a:avLst/>
                <a:gdLst/>
                <a:ahLst/>
                <a:cxnLst/>
                <a:rect l="l" t="t" r="r" b="b"/>
                <a:pathLst>
                  <a:path w="19658" h="33172" extrusionOk="0">
                    <a:moveTo>
                      <a:pt x="9835" y="1"/>
                    </a:moveTo>
                    <a:cubicBezTo>
                      <a:pt x="4406" y="1"/>
                      <a:pt x="1" y="4394"/>
                      <a:pt x="1" y="9823"/>
                    </a:cubicBezTo>
                    <a:cubicBezTo>
                      <a:pt x="1" y="14598"/>
                      <a:pt x="3406" y="18610"/>
                      <a:pt x="7906" y="19503"/>
                    </a:cubicBezTo>
                    <a:lnTo>
                      <a:pt x="9407" y="33172"/>
                    </a:lnTo>
                    <a:lnTo>
                      <a:pt x="10264" y="33172"/>
                    </a:lnTo>
                    <a:lnTo>
                      <a:pt x="11752" y="19503"/>
                    </a:lnTo>
                    <a:cubicBezTo>
                      <a:pt x="16265" y="18610"/>
                      <a:pt x="19658" y="14598"/>
                      <a:pt x="19658" y="9823"/>
                    </a:cubicBezTo>
                    <a:cubicBezTo>
                      <a:pt x="19658" y="4394"/>
                      <a:pt x="15265" y="1"/>
                      <a:pt x="9835" y="1"/>
                    </a:cubicBezTo>
                    <a:close/>
                  </a:path>
                </a:pathLst>
              </a:custGeom>
              <a:solidFill>
                <a:schemeClr val="accent5"/>
              </a:solidFill>
              <a:ln>
                <a:noFill/>
              </a:ln>
            </p:spPr>
            <p:txBody>
              <a:bodyPr spcFirstLastPara="1" wrap="square" lIns="91425" tIns="137150" rIns="91425" bIns="91425" anchor="t" anchorCtr="0">
                <a:noAutofit/>
              </a:bodyPr>
              <a:lstStyle/>
              <a:p>
                <a:pPr marL="0" marR="0" lvl="0" indent="0" algn="ctr" rtl="0">
                  <a:lnSpc>
                    <a:spcPct val="100000"/>
                  </a:lnSpc>
                  <a:spcBef>
                    <a:spcPts val="0"/>
                  </a:spcBef>
                  <a:spcAft>
                    <a:spcPts val="0"/>
                  </a:spcAft>
                  <a:buNone/>
                </a:pPr>
                <a:r>
                  <a:rPr lang="en" sz="2200" dirty="0">
                    <a:solidFill>
                      <a:srgbClr val="FFFFFF"/>
                    </a:solidFill>
                    <a:latin typeface="Fira Sans Extra Condensed"/>
                    <a:ea typeface="Fira Sans Extra Condensed"/>
                    <a:cs typeface="Fira Sans Extra Condensed"/>
                    <a:sym typeface="Fira Sans Extra Condensed"/>
                  </a:rPr>
                  <a:t>03</a:t>
                </a:r>
                <a:endParaRPr sz="2200" dirty="0">
                  <a:solidFill>
                    <a:srgbClr val="FFFFFF"/>
                  </a:solidFill>
                  <a:latin typeface="Fira Sans Extra Condensed"/>
                  <a:ea typeface="Fira Sans Extra Condensed"/>
                  <a:cs typeface="Fira Sans Extra Condensed"/>
                  <a:sym typeface="Fira Sans Extra Condensed"/>
                </a:endParaRPr>
              </a:p>
            </p:txBody>
          </p:sp>
          <p:sp>
            <p:nvSpPr>
              <p:cNvPr id="542" name="Google Shape;542;p24"/>
              <p:cNvSpPr txBox="1"/>
              <p:nvPr/>
            </p:nvSpPr>
            <p:spPr>
              <a:xfrm>
                <a:off x="4614500" y="147677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4" name="Google Shape;546;p24">
              <a:extLst>
                <a:ext uri="{FF2B5EF4-FFF2-40B4-BE49-F238E27FC236}">
                  <a16:creationId xmlns:a16="http://schemas.microsoft.com/office/drawing/2014/main" id="{AF2230C8-F80A-97ED-DF0E-5F84D2884156}"/>
                </a:ext>
              </a:extLst>
            </p:cNvPr>
            <p:cNvSpPr txBox="1"/>
            <p:nvPr/>
          </p:nvSpPr>
          <p:spPr>
            <a:xfrm>
              <a:off x="6563694" y="179780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dirty="0">
                  <a:solidFill>
                    <a:srgbClr val="434343"/>
                  </a:solidFill>
                  <a:latin typeface="Fira Sans Extra Condensed Medium"/>
                  <a:ea typeface="Fira Sans Extra Condensed Medium"/>
                  <a:cs typeface="Fira Sans Extra Condensed Medium"/>
                  <a:sym typeface="Fira Sans Extra Condensed Medium"/>
                </a:rPr>
                <a:t>Branch &amp; Bound</a:t>
              </a:r>
              <a:br>
                <a:rPr lang="fr-FR" sz="1700" dirty="0">
                  <a:solidFill>
                    <a:srgbClr val="434343"/>
                  </a:solidFill>
                  <a:latin typeface="Fira Sans Extra Condensed Medium"/>
                  <a:ea typeface="Fira Sans Extra Condensed Medium"/>
                  <a:cs typeface="Fira Sans Extra Condensed Medium"/>
                  <a:sym typeface="Fira Sans Extra Condensed Medium"/>
                </a:rPr>
              </a:br>
              <a:r>
                <a:rPr lang="fr-FR" sz="1700" dirty="0">
                  <a:solidFill>
                    <a:srgbClr val="434343"/>
                  </a:solidFill>
                  <a:latin typeface="Fira Sans Extra Condensed Medium"/>
                  <a:ea typeface="Fira Sans Extra Condensed Medium"/>
                  <a:cs typeface="Fira Sans Extra Condensed Medium"/>
                  <a:sym typeface="Fira Sans Extra Condensed Medium"/>
                </a:rPr>
                <a:t>Méthode Génétique</a:t>
              </a:r>
            </a:p>
          </p:txBody>
        </p:sp>
      </p:grpSp>
      <p:sp>
        <p:nvSpPr>
          <p:cNvPr id="6" name="ZoneTexte 5">
            <a:extLst>
              <a:ext uri="{FF2B5EF4-FFF2-40B4-BE49-F238E27FC236}">
                <a16:creationId xmlns:a16="http://schemas.microsoft.com/office/drawing/2014/main" id="{C31C0BE2-673E-251C-DA11-FC6186A325EF}"/>
              </a:ext>
            </a:extLst>
          </p:cNvPr>
          <p:cNvSpPr txBox="1"/>
          <p:nvPr/>
        </p:nvSpPr>
        <p:spPr>
          <a:xfrm>
            <a:off x="8361575" y="4412833"/>
            <a:ext cx="622169" cy="592800"/>
          </a:xfrm>
          <a:prstGeom prst="rect">
            <a:avLst/>
          </a:prstGeom>
          <a:noFill/>
        </p:spPr>
        <p:txBody>
          <a:bodyPr wrap="square" rtlCol="0">
            <a:spAutoFit/>
          </a:bodyPr>
          <a:lstStyle/>
          <a:p>
            <a:endParaRPr lang="fr-CA" dirty="0"/>
          </a:p>
        </p:txBody>
      </p:sp>
      <p:sp>
        <p:nvSpPr>
          <p:cNvPr id="8" name="Espace réservé du numéro de diapositive 7">
            <a:extLst>
              <a:ext uri="{FF2B5EF4-FFF2-40B4-BE49-F238E27FC236}">
                <a16:creationId xmlns:a16="http://schemas.microsoft.com/office/drawing/2014/main" id="{0EFD968C-7449-CF97-8904-23E251CC8A6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2</a:t>
            </a:fld>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500" fill="hold"/>
                                        <p:tgtEl>
                                          <p:spTgt spid="520"/>
                                        </p:tgtEl>
                                        <p:attrNameLst>
                                          <p:attrName>ppt_x</p:attrName>
                                        </p:attrNameLst>
                                      </p:cBhvr>
                                      <p:tavLst>
                                        <p:tav tm="0">
                                          <p:val>
                                            <p:strVal val="0-#ppt_w/2"/>
                                          </p:val>
                                        </p:tav>
                                        <p:tav tm="100000">
                                          <p:val>
                                            <p:strVal val="#ppt_x"/>
                                          </p:val>
                                        </p:tav>
                                      </p:tavLst>
                                    </p:anim>
                                    <p:anim calcmode="lin" valueType="num">
                                      <p:cBhvr additive="base">
                                        <p:cTn id="8" dur="500" fill="hold"/>
                                        <p:tgtEl>
                                          <p:spTgt spid="5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548"/>
                                        </p:tgtEl>
                                        <p:attrNameLst>
                                          <p:attrName>style.visibility</p:attrName>
                                        </p:attrNameLst>
                                      </p:cBhvr>
                                      <p:to>
                                        <p:strVal val="visible"/>
                                      </p:to>
                                    </p:set>
                                    <p:animEffect transition="in" filter="fade">
                                      <p:cBhvr>
                                        <p:cTn id="12" dur="500"/>
                                        <p:tgtEl>
                                          <p:spTgt spid="548"/>
                                        </p:tgtEl>
                                      </p:cBhvr>
                                    </p:animEffect>
                                    <p:anim calcmode="lin" valueType="num">
                                      <p:cBhvr>
                                        <p:cTn id="13" dur="500" fill="hold"/>
                                        <p:tgtEl>
                                          <p:spTgt spid="548"/>
                                        </p:tgtEl>
                                        <p:attrNameLst>
                                          <p:attrName>ppt_x</p:attrName>
                                        </p:attrNameLst>
                                      </p:cBhvr>
                                      <p:tavLst>
                                        <p:tav tm="0">
                                          <p:val>
                                            <p:strVal val="#ppt_x"/>
                                          </p:val>
                                        </p:tav>
                                        <p:tav tm="100000">
                                          <p:val>
                                            <p:strVal val="#ppt_x"/>
                                          </p:val>
                                        </p:tav>
                                      </p:tavLst>
                                    </p:anim>
                                    <p:anim calcmode="lin" valueType="num">
                                      <p:cBhvr>
                                        <p:cTn id="14" dur="500" fill="hold"/>
                                        <p:tgtEl>
                                          <p:spTgt spid="5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536"/>
                                        </p:tgtEl>
                                        <p:attrNameLst>
                                          <p:attrName>style.visibility</p:attrName>
                                        </p:attrNameLst>
                                      </p:cBhvr>
                                      <p:to>
                                        <p:strVal val="visible"/>
                                      </p:to>
                                    </p:set>
                                    <p:animEffect transition="in" filter="fade">
                                      <p:cBhvr>
                                        <p:cTn id="19" dur="500"/>
                                        <p:tgtEl>
                                          <p:spTgt spid="536"/>
                                        </p:tgtEl>
                                      </p:cBhvr>
                                    </p:animEffect>
                                    <p:anim calcmode="lin" valueType="num">
                                      <p:cBhvr>
                                        <p:cTn id="20" dur="500" fill="hold"/>
                                        <p:tgtEl>
                                          <p:spTgt spid="536"/>
                                        </p:tgtEl>
                                        <p:attrNameLst>
                                          <p:attrName>ppt_x</p:attrName>
                                        </p:attrNameLst>
                                      </p:cBhvr>
                                      <p:tavLst>
                                        <p:tav tm="0">
                                          <p:val>
                                            <p:strVal val="#ppt_x"/>
                                          </p:val>
                                        </p:tav>
                                        <p:tav tm="100000">
                                          <p:val>
                                            <p:strVal val="#ppt_x"/>
                                          </p:val>
                                        </p:tav>
                                      </p:tavLst>
                                    </p:anim>
                                    <p:anim calcmode="lin" valueType="num">
                                      <p:cBhvr>
                                        <p:cTn id="21" dur="500" fill="hold"/>
                                        <p:tgtEl>
                                          <p:spTgt spid="53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anim calcmode="lin" valueType="num">
                                      <p:cBhvr>
                                        <p:cTn id="27" dur="500" fill="hold"/>
                                        <p:tgtEl>
                                          <p:spTgt spid="2"/>
                                        </p:tgtEl>
                                        <p:attrNameLst>
                                          <p:attrName>ppt_x</p:attrName>
                                        </p:attrNameLst>
                                      </p:cBhvr>
                                      <p:tavLst>
                                        <p:tav tm="0">
                                          <p:val>
                                            <p:strVal val="#ppt_x"/>
                                          </p:val>
                                        </p:tav>
                                        <p:tav tm="100000">
                                          <p:val>
                                            <p:strVal val="#ppt_x"/>
                                          </p:val>
                                        </p:tav>
                                      </p:tavLst>
                                    </p:anim>
                                    <p:anim calcmode="lin" valueType="num">
                                      <p:cBhvr>
                                        <p:cTn id="28"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B1180F81-DBF7-6FEE-D65D-B7D538E350A6}"/>
              </a:ext>
            </a:extLst>
          </p:cNvPr>
          <p:cNvGraphicFramePr>
            <a:graphicFrameLocks noGrp="1"/>
          </p:cNvGraphicFramePr>
          <p:nvPr/>
        </p:nvGraphicFramePr>
        <p:xfrm>
          <a:off x="4674790" y="131032"/>
          <a:ext cx="992372" cy="1096800"/>
        </p:xfrm>
        <a:graphic>
          <a:graphicData uri="http://schemas.openxmlformats.org/drawingml/2006/table">
            <a:tbl>
              <a:tblPr firstRow="1" bandRow="1">
                <a:tableStyleId>{616DA210-FB5B-4158-B5E0-FEB733F419BA}</a:tableStyleId>
              </a:tblPr>
              <a:tblGrid>
                <a:gridCol w="992372">
                  <a:extLst>
                    <a:ext uri="{9D8B030D-6E8A-4147-A177-3AD203B41FA5}">
                      <a16:colId xmlns:a16="http://schemas.microsoft.com/office/drawing/2014/main" val="981249387"/>
                    </a:ext>
                  </a:extLst>
                </a:gridCol>
              </a:tblGrid>
              <a:tr h="242422">
                <a:tc>
                  <a:txBody>
                    <a:bodyPr/>
                    <a:lstStyle/>
                    <a:p>
                      <a:pPr algn="ctr"/>
                      <a:r>
                        <a:rPr lang="fr-FR" dirty="0"/>
                        <a:t>P0</a:t>
                      </a:r>
                    </a:p>
                  </a:txBody>
                  <a:tcPr/>
                </a:tc>
                <a:extLst>
                  <a:ext uri="{0D108BD9-81ED-4DB2-BD59-A6C34878D82A}">
                    <a16:rowId xmlns:a16="http://schemas.microsoft.com/office/drawing/2014/main" val="158140777"/>
                  </a:ext>
                </a:extLst>
              </a:tr>
              <a:tr h="792000">
                <a:tc>
                  <a:txBody>
                    <a:bodyPr/>
                    <a:lstStyle/>
                    <a:p>
                      <a:r>
                        <a:rPr lang="fr-FR" dirty="0"/>
                        <a:t>X=35</a:t>
                      </a:r>
                    </a:p>
                    <a:p>
                      <a:r>
                        <a:rPr lang="fr-FR" dirty="0"/>
                        <a:t>Y=10/3</a:t>
                      </a:r>
                    </a:p>
                    <a:p>
                      <a:r>
                        <a:rPr lang="fr-FR" dirty="0"/>
                        <a:t>Z=145/6</a:t>
                      </a:r>
                    </a:p>
                  </a:txBody>
                  <a:tcPr/>
                </a:tc>
                <a:extLst>
                  <a:ext uri="{0D108BD9-81ED-4DB2-BD59-A6C34878D82A}">
                    <a16:rowId xmlns:a16="http://schemas.microsoft.com/office/drawing/2014/main" val="2975866033"/>
                  </a:ext>
                </a:extLst>
              </a:tr>
            </a:tbl>
          </a:graphicData>
        </a:graphic>
      </p:graphicFrame>
      <p:graphicFrame>
        <p:nvGraphicFramePr>
          <p:cNvPr id="3" name="Tableau 2">
            <a:extLst>
              <a:ext uri="{FF2B5EF4-FFF2-40B4-BE49-F238E27FC236}">
                <a16:creationId xmlns:a16="http://schemas.microsoft.com/office/drawing/2014/main" id="{23A6EA59-44DB-702F-C851-091F76CEA457}"/>
              </a:ext>
            </a:extLst>
          </p:cNvPr>
          <p:cNvGraphicFramePr>
            <a:graphicFrameLocks noGrp="1"/>
          </p:cNvGraphicFramePr>
          <p:nvPr/>
        </p:nvGraphicFramePr>
        <p:xfrm>
          <a:off x="2980654" y="808072"/>
          <a:ext cx="992372" cy="1096800"/>
        </p:xfrm>
        <a:graphic>
          <a:graphicData uri="http://schemas.openxmlformats.org/drawingml/2006/table">
            <a:tbl>
              <a:tblPr firstRow="1" bandRow="1">
                <a:tableStyleId>{616DA210-FB5B-4158-B5E0-FEB733F419BA}</a:tableStyleId>
              </a:tblPr>
              <a:tblGrid>
                <a:gridCol w="992372">
                  <a:extLst>
                    <a:ext uri="{9D8B030D-6E8A-4147-A177-3AD203B41FA5}">
                      <a16:colId xmlns:a16="http://schemas.microsoft.com/office/drawing/2014/main" val="981249387"/>
                    </a:ext>
                  </a:extLst>
                </a:gridCol>
              </a:tblGrid>
              <a:tr h="242422">
                <a:tc>
                  <a:txBody>
                    <a:bodyPr/>
                    <a:lstStyle/>
                    <a:p>
                      <a:pPr algn="ctr"/>
                      <a:r>
                        <a:rPr lang="fr-FR" dirty="0"/>
                        <a:t>P1</a:t>
                      </a:r>
                    </a:p>
                  </a:txBody>
                  <a:tcPr/>
                </a:tc>
                <a:extLst>
                  <a:ext uri="{0D108BD9-81ED-4DB2-BD59-A6C34878D82A}">
                    <a16:rowId xmlns:a16="http://schemas.microsoft.com/office/drawing/2014/main" val="158140777"/>
                  </a:ext>
                </a:extLst>
              </a:tr>
              <a:tr h="792000">
                <a:tc>
                  <a:txBody>
                    <a:bodyPr/>
                    <a:lstStyle/>
                    <a:p>
                      <a:r>
                        <a:rPr lang="fr-FR" dirty="0"/>
                        <a:t>X=18/5</a:t>
                      </a:r>
                    </a:p>
                    <a:p>
                      <a:r>
                        <a:rPr lang="fr-FR" dirty="0"/>
                        <a:t>Y=3</a:t>
                      </a:r>
                    </a:p>
                    <a:p>
                      <a:r>
                        <a:rPr lang="fr-FR" dirty="0"/>
                        <a:t>Z=24</a:t>
                      </a:r>
                    </a:p>
                  </a:txBody>
                  <a:tcPr/>
                </a:tc>
                <a:extLst>
                  <a:ext uri="{0D108BD9-81ED-4DB2-BD59-A6C34878D82A}">
                    <a16:rowId xmlns:a16="http://schemas.microsoft.com/office/drawing/2014/main" val="2975866033"/>
                  </a:ext>
                </a:extLst>
              </a:tr>
            </a:tbl>
          </a:graphicData>
        </a:graphic>
      </p:graphicFrame>
      <p:graphicFrame>
        <p:nvGraphicFramePr>
          <p:cNvPr id="4" name="Tableau 2">
            <a:extLst>
              <a:ext uri="{FF2B5EF4-FFF2-40B4-BE49-F238E27FC236}">
                <a16:creationId xmlns:a16="http://schemas.microsoft.com/office/drawing/2014/main" id="{CF94219F-F6A0-3EB0-997E-0F76D0A0F146}"/>
              </a:ext>
            </a:extLst>
          </p:cNvPr>
          <p:cNvGraphicFramePr>
            <a:graphicFrameLocks noGrp="1"/>
          </p:cNvGraphicFramePr>
          <p:nvPr/>
        </p:nvGraphicFramePr>
        <p:xfrm>
          <a:off x="6375984" y="808072"/>
          <a:ext cx="992372" cy="1096800"/>
        </p:xfrm>
        <a:graphic>
          <a:graphicData uri="http://schemas.openxmlformats.org/drawingml/2006/table">
            <a:tbl>
              <a:tblPr firstRow="1" bandRow="1">
                <a:tableStyleId>{616DA210-FB5B-4158-B5E0-FEB733F419BA}</a:tableStyleId>
              </a:tblPr>
              <a:tblGrid>
                <a:gridCol w="992372">
                  <a:extLst>
                    <a:ext uri="{9D8B030D-6E8A-4147-A177-3AD203B41FA5}">
                      <a16:colId xmlns:a16="http://schemas.microsoft.com/office/drawing/2014/main" val="981249387"/>
                    </a:ext>
                  </a:extLst>
                </a:gridCol>
              </a:tblGrid>
              <a:tr h="242422">
                <a:tc>
                  <a:txBody>
                    <a:bodyPr/>
                    <a:lstStyle/>
                    <a:p>
                      <a:pPr algn="ctr"/>
                      <a:r>
                        <a:rPr lang="fr-FR" dirty="0"/>
                        <a:t>P2</a:t>
                      </a:r>
                    </a:p>
                  </a:txBody>
                  <a:tcPr/>
                </a:tc>
                <a:extLst>
                  <a:ext uri="{0D108BD9-81ED-4DB2-BD59-A6C34878D82A}">
                    <a16:rowId xmlns:a16="http://schemas.microsoft.com/office/drawing/2014/main" val="158140777"/>
                  </a:ext>
                </a:extLst>
              </a:tr>
              <a:tr h="792000">
                <a:tc>
                  <a:txBody>
                    <a:bodyPr/>
                    <a:lstStyle/>
                    <a:p>
                      <a:r>
                        <a:rPr lang="fr-FR" dirty="0"/>
                        <a:t>X=2,5</a:t>
                      </a:r>
                    </a:p>
                    <a:p>
                      <a:r>
                        <a:rPr lang="fr-FR" dirty="0"/>
                        <a:t>Y=4</a:t>
                      </a:r>
                    </a:p>
                    <a:p>
                      <a:r>
                        <a:rPr lang="fr-FR" dirty="0"/>
                        <a:t>Z=20,5</a:t>
                      </a:r>
                    </a:p>
                  </a:txBody>
                  <a:tcPr/>
                </a:tc>
                <a:extLst>
                  <a:ext uri="{0D108BD9-81ED-4DB2-BD59-A6C34878D82A}">
                    <a16:rowId xmlns:a16="http://schemas.microsoft.com/office/drawing/2014/main" val="2975866033"/>
                  </a:ext>
                </a:extLst>
              </a:tr>
            </a:tbl>
          </a:graphicData>
        </a:graphic>
      </p:graphicFrame>
      <p:graphicFrame>
        <p:nvGraphicFramePr>
          <p:cNvPr id="30" name="Tableau 29">
            <a:extLst>
              <a:ext uri="{FF2B5EF4-FFF2-40B4-BE49-F238E27FC236}">
                <a16:creationId xmlns:a16="http://schemas.microsoft.com/office/drawing/2014/main" id="{D6C186D0-281E-B750-4F8D-19566AB28A25}"/>
              </a:ext>
            </a:extLst>
          </p:cNvPr>
          <p:cNvGraphicFramePr>
            <a:graphicFrameLocks noGrp="1"/>
          </p:cNvGraphicFramePr>
          <p:nvPr/>
        </p:nvGraphicFramePr>
        <p:xfrm>
          <a:off x="1008317" y="1946704"/>
          <a:ext cx="992372" cy="1096800"/>
        </p:xfrm>
        <a:graphic>
          <a:graphicData uri="http://schemas.openxmlformats.org/drawingml/2006/table">
            <a:tbl>
              <a:tblPr firstRow="1" bandRow="1">
                <a:tableStyleId>{616DA210-FB5B-4158-B5E0-FEB733F419BA}</a:tableStyleId>
              </a:tblPr>
              <a:tblGrid>
                <a:gridCol w="992372">
                  <a:extLst>
                    <a:ext uri="{9D8B030D-6E8A-4147-A177-3AD203B41FA5}">
                      <a16:colId xmlns:a16="http://schemas.microsoft.com/office/drawing/2014/main" val="981249387"/>
                    </a:ext>
                  </a:extLst>
                </a:gridCol>
              </a:tblGrid>
              <a:tr h="242422">
                <a:tc>
                  <a:txBody>
                    <a:bodyPr/>
                    <a:lstStyle/>
                    <a:p>
                      <a:pPr algn="ctr"/>
                      <a:r>
                        <a:rPr lang="fr-FR" dirty="0"/>
                        <a:t>P3</a:t>
                      </a:r>
                    </a:p>
                  </a:txBody>
                  <a:tcPr/>
                </a:tc>
                <a:extLst>
                  <a:ext uri="{0D108BD9-81ED-4DB2-BD59-A6C34878D82A}">
                    <a16:rowId xmlns:a16="http://schemas.microsoft.com/office/drawing/2014/main" val="158140777"/>
                  </a:ext>
                </a:extLst>
              </a:tr>
              <a:tr h="792000">
                <a:tc>
                  <a:txBody>
                    <a:bodyPr/>
                    <a:lstStyle/>
                    <a:p>
                      <a:r>
                        <a:rPr lang="fr-FR" dirty="0"/>
                        <a:t>X=3</a:t>
                      </a:r>
                    </a:p>
                    <a:p>
                      <a:r>
                        <a:rPr lang="fr-FR" dirty="0"/>
                        <a:t>Y=3</a:t>
                      </a:r>
                    </a:p>
                    <a:p>
                      <a:r>
                        <a:rPr lang="fr-FR" dirty="0"/>
                        <a:t>Z=23</a:t>
                      </a:r>
                    </a:p>
                  </a:txBody>
                  <a:tcPr/>
                </a:tc>
                <a:extLst>
                  <a:ext uri="{0D108BD9-81ED-4DB2-BD59-A6C34878D82A}">
                    <a16:rowId xmlns:a16="http://schemas.microsoft.com/office/drawing/2014/main" val="2975866033"/>
                  </a:ext>
                </a:extLst>
              </a:tr>
            </a:tbl>
          </a:graphicData>
        </a:graphic>
      </p:graphicFrame>
      <p:graphicFrame>
        <p:nvGraphicFramePr>
          <p:cNvPr id="31" name="Tableau 30">
            <a:extLst>
              <a:ext uri="{FF2B5EF4-FFF2-40B4-BE49-F238E27FC236}">
                <a16:creationId xmlns:a16="http://schemas.microsoft.com/office/drawing/2014/main" id="{FC531895-7D8E-656D-4BA3-60F2304DE9BA}"/>
              </a:ext>
            </a:extLst>
          </p:cNvPr>
          <p:cNvGraphicFramePr>
            <a:graphicFrameLocks noGrp="1"/>
          </p:cNvGraphicFramePr>
          <p:nvPr/>
        </p:nvGraphicFramePr>
        <p:xfrm>
          <a:off x="5030966" y="1901077"/>
          <a:ext cx="992372" cy="1096800"/>
        </p:xfrm>
        <a:graphic>
          <a:graphicData uri="http://schemas.openxmlformats.org/drawingml/2006/table">
            <a:tbl>
              <a:tblPr firstRow="1" bandRow="1">
                <a:tableStyleId>{616DA210-FB5B-4158-B5E0-FEB733F419BA}</a:tableStyleId>
              </a:tblPr>
              <a:tblGrid>
                <a:gridCol w="992372">
                  <a:extLst>
                    <a:ext uri="{9D8B030D-6E8A-4147-A177-3AD203B41FA5}">
                      <a16:colId xmlns:a16="http://schemas.microsoft.com/office/drawing/2014/main" val="981249387"/>
                    </a:ext>
                  </a:extLst>
                </a:gridCol>
              </a:tblGrid>
              <a:tr h="242422">
                <a:tc>
                  <a:txBody>
                    <a:bodyPr/>
                    <a:lstStyle/>
                    <a:p>
                      <a:pPr algn="ctr"/>
                      <a:r>
                        <a:rPr lang="fr-FR" dirty="0"/>
                        <a:t>P4</a:t>
                      </a:r>
                    </a:p>
                  </a:txBody>
                  <a:tcPr/>
                </a:tc>
                <a:extLst>
                  <a:ext uri="{0D108BD9-81ED-4DB2-BD59-A6C34878D82A}">
                    <a16:rowId xmlns:a16="http://schemas.microsoft.com/office/drawing/2014/main" val="158140777"/>
                  </a:ext>
                </a:extLst>
              </a:tr>
              <a:tr h="792000">
                <a:tc>
                  <a:txBody>
                    <a:bodyPr/>
                    <a:lstStyle/>
                    <a:p>
                      <a:r>
                        <a:rPr lang="fr-FR" dirty="0"/>
                        <a:t>X=4</a:t>
                      </a:r>
                    </a:p>
                    <a:p>
                      <a:r>
                        <a:rPr lang="fr-FR" dirty="0"/>
                        <a:t>Y=5/3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t>Z=70/3</a:t>
                      </a:r>
                    </a:p>
                  </a:txBody>
                  <a:tcPr/>
                </a:tc>
                <a:extLst>
                  <a:ext uri="{0D108BD9-81ED-4DB2-BD59-A6C34878D82A}">
                    <a16:rowId xmlns:a16="http://schemas.microsoft.com/office/drawing/2014/main" val="2975866033"/>
                  </a:ext>
                </a:extLst>
              </a:tr>
            </a:tbl>
          </a:graphicData>
        </a:graphic>
      </p:graphicFrame>
      <p:graphicFrame>
        <p:nvGraphicFramePr>
          <p:cNvPr id="38" name="Tableau 37">
            <a:extLst>
              <a:ext uri="{FF2B5EF4-FFF2-40B4-BE49-F238E27FC236}">
                <a16:creationId xmlns:a16="http://schemas.microsoft.com/office/drawing/2014/main" id="{F2BD36A3-3E1D-7EC4-4C4A-0C0047D1F364}"/>
              </a:ext>
            </a:extLst>
          </p:cNvPr>
          <p:cNvGraphicFramePr>
            <a:graphicFrameLocks noGrp="1"/>
          </p:cNvGraphicFramePr>
          <p:nvPr/>
        </p:nvGraphicFramePr>
        <p:xfrm>
          <a:off x="7164567" y="2997877"/>
          <a:ext cx="992372" cy="1096800"/>
        </p:xfrm>
        <a:graphic>
          <a:graphicData uri="http://schemas.openxmlformats.org/drawingml/2006/table">
            <a:tbl>
              <a:tblPr firstRow="1" bandRow="1">
                <a:tableStyleId>{616DA210-FB5B-4158-B5E0-FEB733F419BA}</a:tableStyleId>
              </a:tblPr>
              <a:tblGrid>
                <a:gridCol w="992372">
                  <a:extLst>
                    <a:ext uri="{9D8B030D-6E8A-4147-A177-3AD203B41FA5}">
                      <a16:colId xmlns:a16="http://schemas.microsoft.com/office/drawing/2014/main" val="981249387"/>
                    </a:ext>
                  </a:extLst>
                </a:gridCol>
              </a:tblGrid>
              <a:tr h="242422">
                <a:tc>
                  <a:txBody>
                    <a:bodyPr/>
                    <a:lstStyle/>
                    <a:p>
                      <a:pPr algn="ctr"/>
                      <a:r>
                        <a:rPr lang="fr-FR" dirty="0"/>
                        <a:t>P6</a:t>
                      </a:r>
                    </a:p>
                  </a:txBody>
                  <a:tcPr/>
                </a:tc>
                <a:extLst>
                  <a:ext uri="{0D108BD9-81ED-4DB2-BD59-A6C34878D82A}">
                    <a16:rowId xmlns:a16="http://schemas.microsoft.com/office/drawing/2014/main" val="158140777"/>
                  </a:ext>
                </a:extLst>
              </a:tr>
              <a:tr h="792000">
                <a:tc>
                  <a:txBody>
                    <a:bodyPr/>
                    <a:lstStyle/>
                    <a:p>
                      <a:r>
                        <a:rPr lang="fr-FR" dirty="0"/>
                        <a:t>Non réalisable </a:t>
                      </a:r>
                    </a:p>
                  </a:txBody>
                  <a:tcPr/>
                </a:tc>
                <a:extLst>
                  <a:ext uri="{0D108BD9-81ED-4DB2-BD59-A6C34878D82A}">
                    <a16:rowId xmlns:a16="http://schemas.microsoft.com/office/drawing/2014/main" val="2975866033"/>
                  </a:ext>
                </a:extLst>
              </a:tr>
            </a:tbl>
          </a:graphicData>
        </a:graphic>
      </p:graphicFrame>
      <p:graphicFrame>
        <p:nvGraphicFramePr>
          <p:cNvPr id="39" name="Tableau 38">
            <a:extLst>
              <a:ext uri="{FF2B5EF4-FFF2-40B4-BE49-F238E27FC236}">
                <a16:creationId xmlns:a16="http://schemas.microsoft.com/office/drawing/2014/main" id="{B4E4E45B-2D40-0FBC-4BF6-D1983771DA02}"/>
              </a:ext>
            </a:extLst>
          </p:cNvPr>
          <p:cNvGraphicFramePr>
            <a:graphicFrameLocks noGrp="1"/>
          </p:cNvGraphicFramePr>
          <p:nvPr/>
        </p:nvGraphicFramePr>
        <p:xfrm>
          <a:off x="3060400" y="3043504"/>
          <a:ext cx="992372" cy="1096800"/>
        </p:xfrm>
        <a:graphic>
          <a:graphicData uri="http://schemas.openxmlformats.org/drawingml/2006/table">
            <a:tbl>
              <a:tblPr firstRow="1" bandRow="1">
                <a:tableStyleId>{616DA210-FB5B-4158-B5E0-FEB733F419BA}</a:tableStyleId>
              </a:tblPr>
              <a:tblGrid>
                <a:gridCol w="992372">
                  <a:extLst>
                    <a:ext uri="{9D8B030D-6E8A-4147-A177-3AD203B41FA5}">
                      <a16:colId xmlns:a16="http://schemas.microsoft.com/office/drawing/2014/main" val="981249387"/>
                    </a:ext>
                  </a:extLst>
                </a:gridCol>
              </a:tblGrid>
              <a:tr h="242422">
                <a:tc>
                  <a:txBody>
                    <a:bodyPr/>
                    <a:lstStyle/>
                    <a:p>
                      <a:pPr algn="ctr"/>
                      <a:r>
                        <a:rPr lang="fr-FR" dirty="0"/>
                        <a:t>P5</a:t>
                      </a:r>
                    </a:p>
                  </a:txBody>
                  <a:tcPr/>
                </a:tc>
                <a:extLst>
                  <a:ext uri="{0D108BD9-81ED-4DB2-BD59-A6C34878D82A}">
                    <a16:rowId xmlns:a16="http://schemas.microsoft.com/office/drawing/2014/main" val="158140777"/>
                  </a:ext>
                </a:extLst>
              </a:tr>
              <a:tr h="792000">
                <a:tc>
                  <a:txBody>
                    <a:bodyPr/>
                    <a:lstStyle/>
                    <a:p>
                      <a:r>
                        <a:rPr lang="fr-FR" dirty="0"/>
                        <a:t>X=4,2</a:t>
                      </a:r>
                    </a:p>
                    <a:p>
                      <a:r>
                        <a:rPr lang="fr-FR" dirty="0"/>
                        <a:t>Y=1</a:t>
                      </a:r>
                    </a:p>
                    <a:p>
                      <a:r>
                        <a:rPr lang="fr-FR" dirty="0"/>
                        <a:t>Z=23</a:t>
                      </a:r>
                    </a:p>
                  </a:txBody>
                  <a:tcPr/>
                </a:tc>
                <a:extLst>
                  <a:ext uri="{0D108BD9-81ED-4DB2-BD59-A6C34878D82A}">
                    <a16:rowId xmlns:a16="http://schemas.microsoft.com/office/drawing/2014/main" val="2975866033"/>
                  </a:ext>
                </a:extLst>
              </a:tr>
            </a:tbl>
          </a:graphicData>
        </a:graphic>
      </p:graphicFrame>
      <p:graphicFrame>
        <p:nvGraphicFramePr>
          <p:cNvPr id="40" name="Tableau 39">
            <a:extLst>
              <a:ext uri="{FF2B5EF4-FFF2-40B4-BE49-F238E27FC236}">
                <a16:creationId xmlns:a16="http://schemas.microsoft.com/office/drawing/2014/main" id="{3FC20E0E-5B7E-C2C9-BE9C-343B65F3BD2E}"/>
              </a:ext>
            </a:extLst>
          </p:cNvPr>
          <p:cNvGraphicFramePr>
            <a:graphicFrameLocks noGrp="1"/>
          </p:cNvGraphicFramePr>
          <p:nvPr/>
        </p:nvGraphicFramePr>
        <p:xfrm>
          <a:off x="4914007" y="3892211"/>
          <a:ext cx="992372" cy="1096800"/>
        </p:xfrm>
        <a:graphic>
          <a:graphicData uri="http://schemas.openxmlformats.org/drawingml/2006/table">
            <a:tbl>
              <a:tblPr firstRow="1" bandRow="1">
                <a:tableStyleId>{616DA210-FB5B-4158-B5E0-FEB733F419BA}</a:tableStyleId>
              </a:tblPr>
              <a:tblGrid>
                <a:gridCol w="992372">
                  <a:extLst>
                    <a:ext uri="{9D8B030D-6E8A-4147-A177-3AD203B41FA5}">
                      <a16:colId xmlns:a16="http://schemas.microsoft.com/office/drawing/2014/main" val="981249387"/>
                    </a:ext>
                  </a:extLst>
                </a:gridCol>
              </a:tblGrid>
              <a:tr h="242422">
                <a:tc>
                  <a:txBody>
                    <a:bodyPr/>
                    <a:lstStyle/>
                    <a:p>
                      <a:pPr algn="ctr"/>
                      <a:r>
                        <a:rPr lang="fr-FR" dirty="0"/>
                        <a:t>P8</a:t>
                      </a:r>
                    </a:p>
                  </a:txBody>
                  <a:tcPr/>
                </a:tc>
                <a:extLst>
                  <a:ext uri="{0D108BD9-81ED-4DB2-BD59-A6C34878D82A}">
                    <a16:rowId xmlns:a16="http://schemas.microsoft.com/office/drawing/2014/main" val="158140777"/>
                  </a:ext>
                </a:extLst>
              </a:tr>
              <a:tr h="792000">
                <a:tc>
                  <a:txBody>
                    <a:bodyPr/>
                    <a:lstStyle/>
                    <a:p>
                      <a:r>
                        <a:rPr lang="fr-FR" dirty="0"/>
                        <a:t>Non réalisable</a:t>
                      </a:r>
                    </a:p>
                  </a:txBody>
                  <a:tcPr/>
                </a:tc>
                <a:extLst>
                  <a:ext uri="{0D108BD9-81ED-4DB2-BD59-A6C34878D82A}">
                    <a16:rowId xmlns:a16="http://schemas.microsoft.com/office/drawing/2014/main" val="2975866033"/>
                  </a:ext>
                </a:extLst>
              </a:tr>
            </a:tbl>
          </a:graphicData>
        </a:graphic>
      </p:graphicFrame>
      <p:graphicFrame>
        <p:nvGraphicFramePr>
          <p:cNvPr id="41" name="Tableau 40">
            <a:extLst>
              <a:ext uri="{FF2B5EF4-FFF2-40B4-BE49-F238E27FC236}">
                <a16:creationId xmlns:a16="http://schemas.microsoft.com/office/drawing/2014/main" id="{C3B9407E-7E50-9982-2C23-77C496570149}"/>
              </a:ext>
            </a:extLst>
          </p:cNvPr>
          <p:cNvGraphicFramePr>
            <a:graphicFrameLocks noGrp="1"/>
          </p:cNvGraphicFramePr>
          <p:nvPr/>
        </p:nvGraphicFramePr>
        <p:xfrm>
          <a:off x="1199699" y="3892211"/>
          <a:ext cx="992372" cy="1096800"/>
        </p:xfrm>
        <a:graphic>
          <a:graphicData uri="http://schemas.openxmlformats.org/drawingml/2006/table">
            <a:tbl>
              <a:tblPr firstRow="1" bandRow="1">
                <a:tableStyleId>{616DA210-FB5B-4158-B5E0-FEB733F419BA}</a:tableStyleId>
              </a:tblPr>
              <a:tblGrid>
                <a:gridCol w="992372">
                  <a:extLst>
                    <a:ext uri="{9D8B030D-6E8A-4147-A177-3AD203B41FA5}">
                      <a16:colId xmlns:a16="http://schemas.microsoft.com/office/drawing/2014/main" val="981249387"/>
                    </a:ext>
                  </a:extLst>
                </a:gridCol>
              </a:tblGrid>
              <a:tr h="242422">
                <a:tc>
                  <a:txBody>
                    <a:bodyPr/>
                    <a:lstStyle/>
                    <a:p>
                      <a:pPr algn="ctr"/>
                      <a:r>
                        <a:rPr lang="fr-FR" dirty="0"/>
                        <a:t>P7 *</a:t>
                      </a:r>
                    </a:p>
                  </a:txBody>
                  <a:tcPr/>
                </a:tc>
                <a:extLst>
                  <a:ext uri="{0D108BD9-81ED-4DB2-BD59-A6C34878D82A}">
                    <a16:rowId xmlns:a16="http://schemas.microsoft.com/office/drawing/2014/main" val="158140777"/>
                  </a:ext>
                </a:extLst>
              </a:tr>
              <a:tr h="792000">
                <a:tc>
                  <a:txBody>
                    <a:bodyPr/>
                    <a:lstStyle/>
                    <a:p>
                      <a:r>
                        <a:rPr lang="fr-FR" dirty="0"/>
                        <a:t>X=4</a:t>
                      </a:r>
                    </a:p>
                    <a:p>
                      <a:r>
                        <a:rPr lang="fr-FR" dirty="0"/>
                        <a:t>Y=1</a:t>
                      </a:r>
                    </a:p>
                    <a:p>
                      <a:r>
                        <a:rPr lang="fr-FR" dirty="0"/>
                        <a:t>Z=22</a:t>
                      </a:r>
                    </a:p>
                  </a:txBody>
                  <a:tcPr/>
                </a:tc>
                <a:extLst>
                  <a:ext uri="{0D108BD9-81ED-4DB2-BD59-A6C34878D82A}">
                    <a16:rowId xmlns:a16="http://schemas.microsoft.com/office/drawing/2014/main" val="2975866033"/>
                  </a:ext>
                </a:extLst>
              </a:tr>
            </a:tbl>
          </a:graphicData>
        </a:graphic>
      </p:graphicFrame>
      <p:cxnSp>
        <p:nvCxnSpPr>
          <p:cNvPr id="53" name="Connecteur droit avec flèche 52">
            <a:extLst>
              <a:ext uri="{FF2B5EF4-FFF2-40B4-BE49-F238E27FC236}">
                <a16:creationId xmlns:a16="http://schemas.microsoft.com/office/drawing/2014/main" id="{E15DFA14-1FD7-D244-30A0-4975E22069F3}"/>
              </a:ext>
            </a:extLst>
          </p:cNvPr>
          <p:cNvCxnSpPr>
            <a:cxnSpLocks/>
            <a:endCxn id="30" idx="3"/>
          </p:cNvCxnSpPr>
          <p:nvPr/>
        </p:nvCxnSpPr>
        <p:spPr>
          <a:xfrm flipH="1">
            <a:off x="2000689" y="1901077"/>
            <a:ext cx="967558" cy="5940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eur droit avec flèche 56">
            <a:extLst>
              <a:ext uri="{FF2B5EF4-FFF2-40B4-BE49-F238E27FC236}">
                <a16:creationId xmlns:a16="http://schemas.microsoft.com/office/drawing/2014/main" id="{46FD5EAF-6CBF-BF7E-4436-B6AC46BDB07E}"/>
              </a:ext>
            </a:extLst>
          </p:cNvPr>
          <p:cNvCxnSpPr>
            <a:cxnSpLocks/>
            <a:endCxn id="31" idx="1"/>
          </p:cNvCxnSpPr>
          <p:nvPr/>
        </p:nvCxnSpPr>
        <p:spPr>
          <a:xfrm>
            <a:off x="3985433" y="1901077"/>
            <a:ext cx="1045533" cy="548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Connecteur droit avec flèche 63">
            <a:extLst>
              <a:ext uri="{FF2B5EF4-FFF2-40B4-BE49-F238E27FC236}">
                <a16:creationId xmlns:a16="http://schemas.microsoft.com/office/drawing/2014/main" id="{B3BFF08F-5BF1-21EF-4E73-0AABB3D3D314}"/>
              </a:ext>
            </a:extLst>
          </p:cNvPr>
          <p:cNvCxnSpPr>
            <a:endCxn id="39" idx="3"/>
          </p:cNvCxnSpPr>
          <p:nvPr/>
        </p:nvCxnSpPr>
        <p:spPr>
          <a:xfrm flipH="1">
            <a:off x="4052772" y="2997877"/>
            <a:ext cx="978194" cy="5940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Connecteur droit avec flèche 65">
            <a:extLst>
              <a:ext uri="{FF2B5EF4-FFF2-40B4-BE49-F238E27FC236}">
                <a16:creationId xmlns:a16="http://schemas.microsoft.com/office/drawing/2014/main" id="{1218BB77-A930-396E-5B4B-57FB8BF42D72}"/>
              </a:ext>
            </a:extLst>
          </p:cNvPr>
          <p:cNvCxnSpPr>
            <a:endCxn id="38" idx="1"/>
          </p:cNvCxnSpPr>
          <p:nvPr/>
        </p:nvCxnSpPr>
        <p:spPr>
          <a:xfrm>
            <a:off x="6023338" y="2997877"/>
            <a:ext cx="1141229" cy="548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Connecteur droit avec flèche 67">
            <a:extLst>
              <a:ext uri="{FF2B5EF4-FFF2-40B4-BE49-F238E27FC236}">
                <a16:creationId xmlns:a16="http://schemas.microsoft.com/office/drawing/2014/main" id="{FE8D8454-64AB-27A0-4F44-AE36BD41B5E3}"/>
              </a:ext>
            </a:extLst>
          </p:cNvPr>
          <p:cNvCxnSpPr>
            <a:endCxn id="41" idx="3"/>
          </p:cNvCxnSpPr>
          <p:nvPr/>
        </p:nvCxnSpPr>
        <p:spPr>
          <a:xfrm flipH="1">
            <a:off x="2192071" y="3887522"/>
            <a:ext cx="854147" cy="5530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Connecteur droit avec flèche 69">
            <a:extLst>
              <a:ext uri="{FF2B5EF4-FFF2-40B4-BE49-F238E27FC236}">
                <a16:creationId xmlns:a16="http://schemas.microsoft.com/office/drawing/2014/main" id="{F4483D9C-0E57-BB6A-690B-8A621E10EA60}"/>
              </a:ext>
            </a:extLst>
          </p:cNvPr>
          <p:cNvCxnSpPr>
            <a:endCxn id="40" idx="1"/>
          </p:cNvCxnSpPr>
          <p:nvPr/>
        </p:nvCxnSpPr>
        <p:spPr>
          <a:xfrm>
            <a:off x="4059860" y="3892211"/>
            <a:ext cx="854147" cy="548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7" name="Connecteur droit avec flèche 76">
            <a:extLst>
              <a:ext uri="{FF2B5EF4-FFF2-40B4-BE49-F238E27FC236}">
                <a16:creationId xmlns:a16="http://schemas.microsoft.com/office/drawing/2014/main" id="{C0EFDEBE-382A-1F2D-1CF4-553F5B03E97E}"/>
              </a:ext>
            </a:extLst>
          </p:cNvPr>
          <p:cNvCxnSpPr>
            <a:endCxn id="3" idx="3"/>
          </p:cNvCxnSpPr>
          <p:nvPr/>
        </p:nvCxnSpPr>
        <p:spPr>
          <a:xfrm flipH="1">
            <a:off x="3973026" y="1013634"/>
            <a:ext cx="705293" cy="342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Connecteur droit avec flèche 78">
            <a:extLst>
              <a:ext uri="{FF2B5EF4-FFF2-40B4-BE49-F238E27FC236}">
                <a16:creationId xmlns:a16="http://schemas.microsoft.com/office/drawing/2014/main" id="{A2DCD7DA-08B6-C099-4F73-C868CEB6AF35}"/>
              </a:ext>
            </a:extLst>
          </p:cNvPr>
          <p:cNvCxnSpPr>
            <a:endCxn id="4" idx="1"/>
          </p:cNvCxnSpPr>
          <p:nvPr/>
        </p:nvCxnSpPr>
        <p:spPr>
          <a:xfrm>
            <a:off x="5670691" y="980788"/>
            <a:ext cx="705293" cy="3756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0" name="ZoneTexte 79">
            <a:extLst>
              <a:ext uri="{FF2B5EF4-FFF2-40B4-BE49-F238E27FC236}">
                <a16:creationId xmlns:a16="http://schemas.microsoft.com/office/drawing/2014/main" id="{F44BF658-0E63-7983-A11B-9721DCE66535}"/>
              </a:ext>
            </a:extLst>
          </p:cNvPr>
          <p:cNvSpPr txBox="1"/>
          <p:nvPr/>
        </p:nvSpPr>
        <p:spPr>
          <a:xfrm>
            <a:off x="2857490" y="529659"/>
            <a:ext cx="12387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Y&lt;=3</a:t>
            </a:r>
          </a:p>
        </p:txBody>
      </p:sp>
      <p:sp>
        <p:nvSpPr>
          <p:cNvPr id="81" name="ZoneTexte 80">
            <a:extLst>
              <a:ext uri="{FF2B5EF4-FFF2-40B4-BE49-F238E27FC236}">
                <a16:creationId xmlns:a16="http://schemas.microsoft.com/office/drawing/2014/main" id="{FB95D6CF-035C-E601-7BFB-F32ED66312B1}"/>
              </a:ext>
            </a:extLst>
          </p:cNvPr>
          <p:cNvSpPr txBox="1"/>
          <p:nvPr/>
        </p:nvSpPr>
        <p:spPr>
          <a:xfrm>
            <a:off x="6259019" y="529658"/>
            <a:ext cx="12387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Y&gt;=4</a:t>
            </a:r>
          </a:p>
        </p:txBody>
      </p:sp>
      <p:sp>
        <p:nvSpPr>
          <p:cNvPr id="82" name="ZoneTexte 81">
            <a:extLst>
              <a:ext uri="{FF2B5EF4-FFF2-40B4-BE49-F238E27FC236}">
                <a16:creationId xmlns:a16="http://schemas.microsoft.com/office/drawing/2014/main" id="{4F70D469-6998-4A81-AC56-A770E34E957A}"/>
              </a:ext>
            </a:extLst>
          </p:cNvPr>
          <p:cNvSpPr txBox="1"/>
          <p:nvPr/>
        </p:nvSpPr>
        <p:spPr>
          <a:xfrm>
            <a:off x="885153" y="1661332"/>
            <a:ext cx="12387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X&lt;=3</a:t>
            </a:r>
          </a:p>
        </p:txBody>
      </p:sp>
      <p:sp>
        <p:nvSpPr>
          <p:cNvPr id="83" name="ZoneTexte 82">
            <a:extLst>
              <a:ext uri="{FF2B5EF4-FFF2-40B4-BE49-F238E27FC236}">
                <a16:creationId xmlns:a16="http://schemas.microsoft.com/office/drawing/2014/main" id="{EE346D1C-C409-DA5E-55B0-0CD6637250F7}"/>
              </a:ext>
            </a:extLst>
          </p:cNvPr>
          <p:cNvSpPr txBox="1"/>
          <p:nvPr/>
        </p:nvSpPr>
        <p:spPr>
          <a:xfrm>
            <a:off x="4904251" y="1617627"/>
            <a:ext cx="12387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X&gt;=4</a:t>
            </a:r>
          </a:p>
        </p:txBody>
      </p:sp>
      <p:sp>
        <p:nvSpPr>
          <p:cNvPr id="84" name="ZoneTexte 83">
            <a:extLst>
              <a:ext uri="{FF2B5EF4-FFF2-40B4-BE49-F238E27FC236}">
                <a16:creationId xmlns:a16="http://schemas.microsoft.com/office/drawing/2014/main" id="{4698E6B4-727C-7DFE-3A13-CC102D0C45DB}"/>
              </a:ext>
            </a:extLst>
          </p:cNvPr>
          <p:cNvSpPr txBox="1"/>
          <p:nvPr/>
        </p:nvSpPr>
        <p:spPr>
          <a:xfrm>
            <a:off x="2900015" y="2748890"/>
            <a:ext cx="12387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Y&lt;=1</a:t>
            </a:r>
          </a:p>
        </p:txBody>
      </p:sp>
      <p:sp>
        <p:nvSpPr>
          <p:cNvPr id="85" name="ZoneTexte 84">
            <a:extLst>
              <a:ext uri="{FF2B5EF4-FFF2-40B4-BE49-F238E27FC236}">
                <a16:creationId xmlns:a16="http://schemas.microsoft.com/office/drawing/2014/main" id="{25A5F58A-B233-2267-9C0F-7BD2614F50BE}"/>
              </a:ext>
            </a:extLst>
          </p:cNvPr>
          <p:cNvSpPr txBox="1"/>
          <p:nvPr/>
        </p:nvSpPr>
        <p:spPr>
          <a:xfrm>
            <a:off x="7041403" y="2690100"/>
            <a:ext cx="12387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Y&gt;=2</a:t>
            </a:r>
          </a:p>
        </p:txBody>
      </p:sp>
      <p:sp>
        <p:nvSpPr>
          <p:cNvPr id="86" name="ZoneTexte 85">
            <a:extLst>
              <a:ext uri="{FF2B5EF4-FFF2-40B4-BE49-F238E27FC236}">
                <a16:creationId xmlns:a16="http://schemas.microsoft.com/office/drawing/2014/main" id="{04ADD764-FBB7-4E59-77B9-8DA492DAAFFC}"/>
              </a:ext>
            </a:extLst>
          </p:cNvPr>
          <p:cNvSpPr txBox="1"/>
          <p:nvPr/>
        </p:nvSpPr>
        <p:spPr>
          <a:xfrm>
            <a:off x="1081849" y="3591904"/>
            <a:ext cx="12387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X&lt;=4</a:t>
            </a:r>
          </a:p>
        </p:txBody>
      </p:sp>
      <p:sp>
        <p:nvSpPr>
          <p:cNvPr id="87" name="ZoneTexte 86">
            <a:extLst>
              <a:ext uri="{FF2B5EF4-FFF2-40B4-BE49-F238E27FC236}">
                <a16:creationId xmlns:a16="http://schemas.microsoft.com/office/drawing/2014/main" id="{1D7AEE0A-6759-FAA7-7F1D-02C7180B1522}"/>
              </a:ext>
            </a:extLst>
          </p:cNvPr>
          <p:cNvSpPr txBox="1"/>
          <p:nvPr/>
        </p:nvSpPr>
        <p:spPr>
          <a:xfrm>
            <a:off x="4766029" y="3591903"/>
            <a:ext cx="12387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X&gt;=5</a:t>
            </a:r>
          </a:p>
        </p:txBody>
      </p:sp>
      <p:sp>
        <p:nvSpPr>
          <p:cNvPr id="88" name="ZoneTexte 87">
            <a:extLst>
              <a:ext uri="{FF2B5EF4-FFF2-40B4-BE49-F238E27FC236}">
                <a16:creationId xmlns:a16="http://schemas.microsoft.com/office/drawing/2014/main" id="{9EEF0536-2C01-329F-E44A-63B47F9F64D8}"/>
              </a:ext>
            </a:extLst>
          </p:cNvPr>
          <p:cNvSpPr txBox="1"/>
          <p:nvPr/>
        </p:nvSpPr>
        <p:spPr>
          <a:xfrm>
            <a:off x="2090155" y="4638388"/>
            <a:ext cx="12387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L’optimum</a:t>
            </a:r>
          </a:p>
        </p:txBody>
      </p:sp>
      <p:cxnSp>
        <p:nvCxnSpPr>
          <p:cNvPr id="92" name="Connecteur droit avec flèche 91">
            <a:extLst>
              <a:ext uri="{FF2B5EF4-FFF2-40B4-BE49-F238E27FC236}">
                <a16:creationId xmlns:a16="http://schemas.microsoft.com/office/drawing/2014/main" id="{B3E5C05C-53C0-F770-EA00-94F9CE5BF113}"/>
              </a:ext>
            </a:extLst>
          </p:cNvPr>
          <p:cNvCxnSpPr/>
          <p:nvPr/>
        </p:nvCxnSpPr>
        <p:spPr>
          <a:xfrm flipH="1">
            <a:off x="1765005" y="4784653"/>
            <a:ext cx="49618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3" name="ZoneTexte 92">
            <a:extLst>
              <a:ext uri="{FF2B5EF4-FFF2-40B4-BE49-F238E27FC236}">
                <a16:creationId xmlns:a16="http://schemas.microsoft.com/office/drawing/2014/main" id="{AB39CFC9-23DC-089C-DA5E-8FD0426749A7}"/>
              </a:ext>
            </a:extLst>
          </p:cNvPr>
          <p:cNvSpPr txBox="1"/>
          <p:nvPr/>
        </p:nvSpPr>
        <p:spPr>
          <a:xfrm>
            <a:off x="635275" y="1039224"/>
            <a:ext cx="221601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 </a:t>
            </a:r>
            <a:r>
              <a:rPr kumimoji="0" lang="fr-FR" sz="1400" b="1" i="0" u="none" strike="noStrike" kern="0" cap="none" spc="0" normalizeH="0" baseline="0" noProof="0" dirty="0" err="1">
                <a:ln>
                  <a:noFill/>
                </a:ln>
                <a:solidFill>
                  <a:srgbClr val="000000"/>
                </a:solidFill>
                <a:effectLst/>
                <a:uLnTx/>
                <a:uFillTx/>
                <a:latin typeface="Fira Sans Extra Condensed SemiBold" panose="020B0604020202020204" charset="0"/>
                <a:cs typeface="Arial"/>
                <a:sym typeface="Arial"/>
              </a:rPr>
              <a:t>Designe</a:t>
            </a: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 une solution </a:t>
            </a:r>
            <a:r>
              <a:rPr kumimoji="0" lang="fr-FR" sz="1400" b="1" i="0" u="none" strike="noStrike" kern="0" cap="none" spc="0" normalizeH="0" baseline="0" noProof="0" dirty="0" err="1">
                <a:ln>
                  <a:noFill/>
                </a:ln>
                <a:solidFill>
                  <a:srgbClr val="000000"/>
                </a:solidFill>
                <a:effectLst/>
                <a:uLnTx/>
                <a:uFillTx/>
                <a:latin typeface="Fira Sans Extra Condensed SemiBold" panose="020B0604020202020204" charset="0"/>
                <a:cs typeface="Arial"/>
                <a:sym typeface="Arial"/>
              </a:rPr>
              <a:t>realisable</a:t>
            </a:r>
            <a:r>
              <a:rPr kumimoji="0" lang="fr-FR" sz="1400" b="1" i="0" u="none" strike="noStrike" kern="0" cap="none" spc="0" normalizeH="0" baseline="0" noProof="0" dirty="0">
                <a:ln>
                  <a:noFill/>
                </a:ln>
                <a:solidFill>
                  <a:srgbClr val="000000"/>
                </a:solidFill>
                <a:effectLst/>
                <a:uLnTx/>
                <a:uFillTx/>
                <a:latin typeface="Fira Sans Extra Condensed SemiBold" panose="020B0604020202020204" charset="0"/>
                <a:cs typeface="Arial"/>
                <a:sym typeface="Arial"/>
              </a:rPr>
              <a:t> de (PE)</a:t>
            </a:r>
          </a:p>
        </p:txBody>
      </p:sp>
      <p:sp>
        <p:nvSpPr>
          <p:cNvPr id="5" name="Espace réservé du numéro de diapositive 4">
            <a:extLst>
              <a:ext uri="{FF2B5EF4-FFF2-40B4-BE49-F238E27FC236}">
                <a16:creationId xmlns:a16="http://schemas.microsoft.com/office/drawing/2014/main" id="{8D9CF591-2B9A-822A-F3E8-217D73164BC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CA" smtClean="0"/>
              <a:t>20</a:t>
            </a:fld>
            <a:endParaRPr lang="fr-CA"/>
          </a:p>
        </p:txBody>
      </p:sp>
    </p:spTree>
    <p:extLst>
      <p:ext uri="{BB962C8B-B14F-4D97-AF65-F5344CB8AC3E}">
        <p14:creationId xmlns:p14="http://schemas.microsoft.com/office/powerpoint/2010/main" val="353780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6" name="Google Shape;1044;p32">
            <a:extLst>
              <a:ext uri="{FF2B5EF4-FFF2-40B4-BE49-F238E27FC236}">
                <a16:creationId xmlns:a16="http://schemas.microsoft.com/office/drawing/2014/main" id="{8D00A61F-E51A-0CBC-8E63-F542D2CAE987}"/>
              </a:ext>
            </a:extLst>
          </p:cNvPr>
          <p:cNvSpPr txBox="1">
            <a:spLocks/>
          </p:cNvSpPr>
          <p:nvPr/>
        </p:nvSpPr>
        <p:spPr>
          <a:xfrm>
            <a:off x="3026617" y="583689"/>
            <a:ext cx="3090766"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2400" dirty="0">
                <a:solidFill>
                  <a:srgbClr val="6BC8BD"/>
                </a:solidFill>
              </a:rPr>
              <a:t>L’algorithme génétique</a:t>
            </a:r>
          </a:p>
        </p:txBody>
      </p:sp>
      <p:pic>
        <p:nvPicPr>
          <p:cNvPr id="5" name="Image 4">
            <a:extLst>
              <a:ext uri="{FF2B5EF4-FFF2-40B4-BE49-F238E27FC236}">
                <a16:creationId xmlns:a16="http://schemas.microsoft.com/office/drawing/2014/main" id="{9DC09AFF-664D-67A5-054E-29A36B08A416}"/>
              </a:ext>
            </a:extLst>
          </p:cNvPr>
          <p:cNvPicPr>
            <a:picLocks noChangeAspect="1"/>
          </p:cNvPicPr>
          <p:nvPr/>
        </p:nvPicPr>
        <p:blipFill rotWithShape="1">
          <a:blip r:embed="rId3"/>
          <a:srcRect l="17836"/>
          <a:stretch/>
        </p:blipFill>
        <p:spPr>
          <a:xfrm>
            <a:off x="1248476" y="935809"/>
            <a:ext cx="6647046" cy="3976429"/>
          </a:xfrm>
          <a:prstGeom prst="rect">
            <a:avLst/>
          </a:prstGeom>
        </p:spPr>
      </p:pic>
      <p:sp>
        <p:nvSpPr>
          <p:cNvPr id="2" name="Rectangle 1">
            <a:extLst>
              <a:ext uri="{FF2B5EF4-FFF2-40B4-BE49-F238E27FC236}">
                <a16:creationId xmlns:a16="http://schemas.microsoft.com/office/drawing/2014/main" id="{54459591-75BB-5ED4-D8EE-DC8467BC07C6}"/>
              </a:ext>
            </a:extLst>
          </p:cNvPr>
          <p:cNvSpPr/>
          <p:nvPr/>
        </p:nvSpPr>
        <p:spPr>
          <a:xfrm>
            <a:off x="3026617" y="1475730"/>
            <a:ext cx="5161886" cy="2896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Espace réservé du numéro de diapositive 7">
            <a:extLst>
              <a:ext uri="{FF2B5EF4-FFF2-40B4-BE49-F238E27FC236}">
                <a16:creationId xmlns:a16="http://schemas.microsoft.com/office/drawing/2014/main" id="{3E95E2B9-8892-6453-4961-947616FBB7E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21</a:t>
            </a:fld>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191 1.48148E-6 L 0.17327 -0.00124 " pathEditMode="relative" rAng="0" ptsTypes="AA">
                                      <p:cBhvr>
                                        <p:cTn id="10" dur="250" fill="hold"/>
                                        <p:tgtEl>
                                          <p:spTgt spid="2"/>
                                        </p:tgtEl>
                                        <p:attrNameLst>
                                          <p:attrName>ppt_x</p:attrName>
                                          <p:attrName>ppt_y</p:attrName>
                                        </p:attrNameLst>
                                      </p:cBhvr>
                                      <p:rCtr x="7708" y="-6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0.17327 -0.00124 L 0.31372 0.00062 " pathEditMode="relative" rAng="0" ptsTypes="AA">
                                      <p:cBhvr>
                                        <p:cTn id="14" dur="250" fill="hold"/>
                                        <p:tgtEl>
                                          <p:spTgt spid="2"/>
                                        </p:tgtEl>
                                        <p:attrNameLst>
                                          <p:attrName>ppt_x</p:attrName>
                                          <p:attrName>ppt_y</p:attrName>
                                        </p:attrNameLst>
                                      </p:cBhvr>
                                      <p:rCtr x="7014" y="9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2" nodeType="clickEffect">
                                  <p:stCondLst>
                                    <p:cond delay="0"/>
                                  </p:stCondLst>
                                  <p:childTnLst>
                                    <p:animMotion origin="layout" path="M 0.31372 0.00061 L 0.5283 0.00062 " pathEditMode="relative" rAng="0" ptsTypes="AA">
                                      <p:cBhvr>
                                        <p:cTn id="18" dur="250" fill="hold"/>
                                        <p:tgtEl>
                                          <p:spTgt spid="2"/>
                                        </p:tgtEl>
                                        <p:attrNameLst>
                                          <p:attrName>ppt_x</p:attrName>
                                          <p:attrName>ppt_y</p:attrName>
                                        </p:attrNameLst>
                                      </p:cBhvr>
                                      <p:rCtr x="10660"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4" name="Google Shape;1045;p32">
            <a:extLst>
              <a:ext uri="{FF2B5EF4-FFF2-40B4-BE49-F238E27FC236}">
                <a16:creationId xmlns:a16="http://schemas.microsoft.com/office/drawing/2014/main" id="{FF8ABF72-AB10-2F61-E0C9-29B21B15E432}"/>
              </a:ext>
            </a:extLst>
          </p:cNvPr>
          <p:cNvSpPr/>
          <p:nvPr/>
        </p:nvSpPr>
        <p:spPr>
          <a:xfrm>
            <a:off x="-32" y="3386124"/>
            <a:ext cx="9144032" cy="3514752"/>
          </a:xfrm>
          <a:custGeom>
            <a:avLst/>
            <a:gdLst/>
            <a:ahLst/>
            <a:cxnLst/>
            <a:rect l="l" t="t" r="r" b="b"/>
            <a:pathLst>
              <a:path w="285751" h="109836" extrusionOk="0">
                <a:moveTo>
                  <a:pt x="142876" y="0"/>
                </a:moveTo>
                <a:cubicBezTo>
                  <a:pt x="115003" y="0"/>
                  <a:pt x="24123" y="2763"/>
                  <a:pt x="1" y="7763"/>
                </a:cubicBezTo>
                <a:lnTo>
                  <a:pt x="1" y="109835"/>
                </a:lnTo>
                <a:lnTo>
                  <a:pt x="285751" y="109835"/>
                </a:lnTo>
                <a:lnTo>
                  <a:pt x="285751" y="7763"/>
                </a:lnTo>
                <a:cubicBezTo>
                  <a:pt x="261629" y="2763"/>
                  <a:pt x="170748" y="0"/>
                  <a:pt x="142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635DC245-A27F-658A-078A-966AC188F851}"/>
              </a:ext>
            </a:extLst>
          </p:cNvPr>
          <p:cNvPicPr>
            <a:picLocks noChangeAspect="1"/>
          </p:cNvPicPr>
          <p:nvPr/>
        </p:nvPicPr>
        <p:blipFill>
          <a:blip r:embed="rId3"/>
          <a:srcRect/>
          <a:stretch/>
        </p:blipFill>
        <p:spPr>
          <a:xfrm>
            <a:off x="4191453" y="449450"/>
            <a:ext cx="4672506" cy="4393770"/>
          </a:xfrm>
          <a:prstGeom prst="rect">
            <a:avLst/>
          </a:prstGeom>
        </p:spPr>
      </p:pic>
      <p:sp>
        <p:nvSpPr>
          <p:cNvPr id="3" name="Google Shape;1044;p32">
            <a:extLst>
              <a:ext uri="{FF2B5EF4-FFF2-40B4-BE49-F238E27FC236}">
                <a16:creationId xmlns:a16="http://schemas.microsoft.com/office/drawing/2014/main" id="{44624995-92FF-EA27-50B4-63A3A7B42B5A}"/>
              </a:ext>
            </a:extLst>
          </p:cNvPr>
          <p:cNvSpPr txBox="1">
            <a:spLocks/>
          </p:cNvSpPr>
          <p:nvPr/>
        </p:nvSpPr>
        <p:spPr>
          <a:xfrm>
            <a:off x="555292" y="1596474"/>
            <a:ext cx="77235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fr-FR" dirty="0">
                <a:solidFill>
                  <a:srgbClr val="9B9B9B"/>
                </a:solidFill>
              </a:rPr>
              <a:t>Le principe de variation </a:t>
            </a:r>
          </a:p>
        </p:txBody>
      </p:sp>
      <p:sp>
        <p:nvSpPr>
          <p:cNvPr id="7" name="Google Shape;1044;p32">
            <a:extLst>
              <a:ext uri="{FF2B5EF4-FFF2-40B4-BE49-F238E27FC236}">
                <a16:creationId xmlns:a16="http://schemas.microsoft.com/office/drawing/2014/main" id="{68E22636-6B0E-0137-DDB2-0C1FAD41E67E}"/>
              </a:ext>
            </a:extLst>
          </p:cNvPr>
          <p:cNvSpPr txBox="1">
            <a:spLocks/>
          </p:cNvSpPr>
          <p:nvPr/>
        </p:nvSpPr>
        <p:spPr>
          <a:xfrm>
            <a:off x="710250" y="220449"/>
            <a:ext cx="77235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CA" dirty="0">
                <a:solidFill>
                  <a:srgbClr val="FFBF2A"/>
                </a:solidFill>
              </a:rPr>
              <a:t>L’</a:t>
            </a:r>
            <a:r>
              <a:rPr lang="fr-CA" dirty="0" err="1">
                <a:solidFill>
                  <a:srgbClr val="FFBF2A"/>
                </a:solidFill>
              </a:rPr>
              <a:t>algortithme</a:t>
            </a:r>
            <a:r>
              <a:rPr lang="fr-CA" dirty="0">
                <a:solidFill>
                  <a:srgbClr val="FFBF2A"/>
                </a:solidFill>
              </a:rPr>
              <a:t> génétique</a:t>
            </a:r>
          </a:p>
        </p:txBody>
      </p:sp>
      <p:sp>
        <p:nvSpPr>
          <p:cNvPr id="2" name="Espace réservé du numéro de diapositive 7">
            <a:extLst>
              <a:ext uri="{FF2B5EF4-FFF2-40B4-BE49-F238E27FC236}">
                <a16:creationId xmlns:a16="http://schemas.microsoft.com/office/drawing/2014/main" id="{DECD669F-260A-0F8F-824D-753B02819BE0}"/>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22</a:t>
            </a:fld>
            <a:endParaRPr lang="fr-CA" dirty="0"/>
          </a:p>
        </p:txBody>
      </p:sp>
    </p:spTree>
    <p:extLst>
      <p:ext uri="{BB962C8B-B14F-4D97-AF65-F5344CB8AC3E}">
        <p14:creationId xmlns:p14="http://schemas.microsoft.com/office/powerpoint/2010/main" val="540843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anim calcmode="lin" valueType="num">
                                      <p:cBhvr>
                                        <p:cTn id="12" dur="250" fill="hold"/>
                                        <p:tgtEl>
                                          <p:spTgt spid="6"/>
                                        </p:tgtEl>
                                        <p:attrNameLst>
                                          <p:attrName>ppt_x</p:attrName>
                                        </p:attrNameLst>
                                      </p:cBhvr>
                                      <p:tavLst>
                                        <p:tav tm="0">
                                          <p:val>
                                            <p:strVal val="#ppt_x"/>
                                          </p:val>
                                        </p:tav>
                                        <p:tav tm="100000">
                                          <p:val>
                                            <p:strVal val="#ppt_x"/>
                                          </p:val>
                                        </p:tav>
                                      </p:tavLst>
                                    </p:anim>
                                    <p:anim calcmode="lin" valueType="num">
                                      <p:cBhvr>
                                        <p:cTn id="13"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4" name="Google Shape;1045;p32">
            <a:extLst>
              <a:ext uri="{FF2B5EF4-FFF2-40B4-BE49-F238E27FC236}">
                <a16:creationId xmlns:a16="http://schemas.microsoft.com/office/drawing/2014/main" id="{FF8ABF72-AB10-2F61-E0C9-29B21B15E432}"/>
              </a:ext>
            </a:extLst>
          </p:cNvPr>
          <p:cNvSpPr/>
          <p:nvPr/>
        </p:nvSpPr>
        <p:spPr>
          <a:xfrm>
            <a:off x="-32" y="3386124"/>
            <a:ext cx="9144032" cy="3514752"/>
          </a:xfrm>
          <a:custGeom>
            <a:avLst/>
            <a:gdLst/>
            <a:ahLst/>
            <a:cxnLst/>
            <a:rect l="l" t="t" r="r" b="b"/>
            <a:pathLst>
              <a:path w="285751" h="109836" extrusionOk="0">
                <a:moveTo>
                  <a:pt x="142876" y="0"/>
                </a:moveTo>
                <a:cubicBezTo>
                  <a:pt x="115003" y="0"/>
                  <a:pt x="24123" y="2763"/>
                  <a:pt x="1" y="7763"/>
                </a:cubicBezTo>
                <a:lnTo>
                  <a:pt x="1" y="109835"/>
                </a:lnTo>
                <a:lnTo>
                  <a:pt x="285751" y="109835"/>
                </a:lnTo>
                <a:lnTo>
                  <a:pt x="285751" y="7763"/>
                </a:lnTo>
                <a:cubicBezTo>
                  <a:pt x="261629" y="2763"/>
                  <a:pt x="170748" y="0"/>
                  <a:pt x="142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635DC245-A27F-658A-078A-966AC188F851}"/>
              </a:ext>
            </a:extLst>
          </p:cNvPr>
          <p:cNvPicPr>
            <a:picLocks noChangeAspect="1"/>
          </p:cNvPicPr>
          <p:nvPr/>
        </p:nvPicPr>
        <p:blipFill>
          <a:blip r:embed="rId3"/>
          <a:srcRect/>
          <a:stretch/>
        </p:blipFill>
        <p:spPr>
          <a:xfrm>
            <a:off x="4703720" y="523514"/>
            <a:ext cx="4091569" cy="4399537"/>
          </a:xfrm>
          <a:prstGeom prst="rect">
            <a:avLst/>
          </a:prstGeom>
        </p:spPr>
      </p:pic>
      <p:sp>
        <p:nvSpPr>
          <p:cNvPr id="2" name="Google Shape;1044;p32">
            <a:extLst>
              <a:ext uri="{FF2B5EF4-FFF2-40B4-BE49-F238E27FC236}">
                <a16:creationId xmlns:a16="http://schemas.microsoft.com/office/drawing/2014/main" id="{45D8C7DD-E92C-4BAC-C44D-A0DEAD9A4838}"/>
              </a:ext>
            </a:extLst>
          </p:cNvPr>
          <p:cNvSpPr txBox="1">
            <a:spLocks noGrp="1"/>
          </p:cNvSpPr>
          <p:nvPr>
            <p:ph type="title"/>
          </p:nvPr>
        </p:nvSpPr>
        <p:spPr>
          <a:xfrm>
            <a:off x="710250" y="220449"/>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BF2A"/>
                </a:solidFill>
              </a:rPr>
              <a:t>L’algortithme génétique</a:t>
            </a:r>
            <a:endParaRPr dirty="0">
              <a:solidFill>
                <a:srgbClr val="FFBF2A"/>
              </a:solidFill>
            </a:endParaRPr>
          </a:p>
        </p:txBody>
      </p:sp>
      <p:sp>
        <p:nvSpPr>
          <p:cNvPr id="5" name="Google Shape;1044;p32">
            <a:extLst>
              <a:ext uri="{FF2B5EF4-FFF2-40B4-BE49-F238E27FC236}">
                <a16:creationId xmlns:a16="http://schemas.microsoft.com/office/drawing/2014/main" id="{1C62D61B-41E6-5EA9-E3C0-4F3D070E2B3D}"/>
              </a:ext>
            </a:extLst>
          </p:cNvPr>
          <p:cNvSpPr txBox="1">
            <a:spLocks/>
          </p:cNvSpPr>
          <p:nvPr/>
        </p:nvSpPr>
        <p:spPr>
          <a:xfrm>
            <a:off x="555292" y="1596474"/>
            <a:ext cx="77235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fr-FR" dirty="0">
                <a:solidFill>
                  <a:srgbClr val="9B9B9B"/>
                </a:solidFill>
              </a:rPr>
              <a:t>Le principe d'adaptation</a:t>
            </a:r>
          </a:p>
        </p:txBody>
      </p:sp>
      <p:sp>
        <p:nvSpPr>
          <p:cNvPr id="3" name="Espace réservé du numéro de diapositive 7">
            <a:extLst>
              <a:ext uri="{FF2B5EF4-FFF2-40B4-BE49-F238E27FC236}">
                <a16:creationId xmlns:a16="http://schemas.microsoft.com/office/drawing/2014/main" id="{EBE030A8-C1E1-BAA5-6625-FB06B75EF15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23</a:t>
            </a:fld>
            <a:endParaRPr lang="fr-CA" dirty="0"/>
          </a:p>
        </p:txBody>
      </p:sp>
    </p:spTree>
    <p:extLst>
      <p:ext uri="{BB962C8B-B14F-4D97-AF65-F5344CB8AC3E}">
        <p14:creationId xmlns:p14="http://schemas.microsoft.com/office/powerpoint/2010/main" val="276162552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anim calcmode="lin" valueType="num">
                                      <p:cBhvr>
                                        <p:cTn id="11" dur="250" fill="hold"/>
                                        <p:tgtEl>
                                          <p:spTgt spid="6"/>
                                        </p:tgtEl>
                                        <p:attrNameLst>
                                          <p:attrName>ppt_x</p:attrName>
                                        </p:attrNameLst>
                                      </p:cBhvr>
                                      <p:tavLst>
                                        <p:tav tm="0">
                                          <p:val>
                                            <p:strVal val="#ppt_x"/>
                                          </p:val>
                                        </p:tav>
                                        <p:tav tm="100000">
                                          <p:val>
                                            <p:strVal val="#ppt_x"/>
                                          </p:val>
                                        </p:tav>
                                      </p:tavLst>
                                    </p:anim>
                                    <p:anim calcmode="lin" valueType="num">
                                      <p:cBhvr>
                                        <p:cTn id="12"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4" name="Google Shape;1045;p32">
            <a:extLst>
              <a:ext uri="{FF2B5EF4-FFF2-40B4-BE49-F238E27FC236}">
                <a16:creationId xmlns:a16="http://schemas.microsoft.com/office/drawing/2014/main" id="{FF8ABF72-AB10-2F61-E0C9-29B21B15E432}"/>
              </a:ext>
            </a:extLst>
          </p:cNvPr>
          <p:cNvSpPr/>
          <p:nvPr/>
        </p:nvSpPr>
        <p:spPr>
          <a:xfrm>
            <a:off x="-32" y="3386124"/>
            <a:ext cx="9144032" cy="3514752"/>
          </a:xfrm>
          <a:custGeom>
            <a:avLst/>
            <a:gdLst/>
            <a:ahLst/>
            <a:cxnLst/>
            <a:rect l="l" t="t" r="r" b="b"/>
            <a:pathLst>
              <a:path w="285751" h="109836" extrusionOk="0">
                <a:moveTo>
                  <a:pt x="142876" y="0"/>
                </a:moveTo>
                <a:cubicBezTo>
                  <a:pt x="115003" y="0"/>
                  <a:pt x="24123" y="2763"/>
                  <a:pt x="1" y="7763"/>
                </a:cubicBezTo>
                <a:lnTo>
                  <a:pt x="1" y="109835"/>
                </a:lnTo>
                <a:lnTo>
                  <a:pt x="285751" y="109835"/>
                </a:lnTo>
                <a:lnTo>
                  <a:pt x="285751" y="7763"/>
                </a:lnTo>
                <a:cubicBezTo>
                  <a:pt x="261629" y="2763"/>
                  <a:pt x="170748" y="0"/>
                  <a:pt x="142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635DC245-A27F-658A-078A-966AC188F851}"/>
              </a:ext>
            </a:extLst>
          </p:cNvPr>
          <p:cNvPicPr>
            <a:picLocks noChangeAspect="1"/>
          </p:cNvPicPr>
          <p:nvPr/>
        </p:nvPicPr>
        <p:blipFill>
          <a:blip r:embed="rId3"/>
          <a:stretch>
            <a:fillRect/>
          </a:stretch>
        </p:blipFill>
        <p:spPr>
          <a:xfrm>
            <a:off x="1768098" y="1580828"/>
            <a:ext cx="5871911" cy="3427728"/>
          </a:xfrm>
          <a:prstGeom prst="rect">
            <a:avLst/>
          </a:prstGeom>
        </p:spPr>
      </p:pic>
      <p:sp>
        <p:nvSpPr>
          <p:cNvPr id="7" name="Google Shape;1044;p32">
            <a:extLst>
              <a:ext uri="{FF2B5EF4-FFF2-40B4-BE49-F238E27FC236}">
                <a16:creationId xmlns:a16="http://schemas.microsoft.com/office/drawing/2014/main" id="{25DA806E-5EBC-6203-5472-DDFFD0A96283}"/>
              </a:ext>
            </a:extLst>
          </p:cNvPr>
          <p:cNvSpPr txBox="1">
            <a:spLocks noGrp="1"/>
          </p:cNvSpPr>
          <p:nvPr>
            <p:ph type="title"/>
          </p:nvPr>
        </p:nvSpPr>
        <p:spPr>
          <a:xfrm>
            <a:off x="710250" y="220449"/>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BF2A"/>
                </a:solidFill>
              </a:rPr>
              <a:t>L’algortithme génétique</a:t>
            </a:r>
            <a:endParaRPr dirty="0">
              <a:solidFill>
                <a:srgbClr val="FFBF2A"/>
              </a:solidFill>
            </a:endParaRPr>
          </a:p>
        </p:txBody>
      </p:sp>
      <p:sp>
        <p:nvSpPr>
          <p:cNvPr id="8" name="Google Shape;1044;p32">
            <a:extLst>
              <a:ext uri="{FF2B5EF4-FFF2-40B4-BE49-F238E27FC236}">
                <a16:creationId xmlns:a16="http://schemas.microsoft.com/office/drawing/2014/main" id="{69B2CE84-535F-D53A-2832-658C2413E8E6}"/>
              </a:ext>
            </a:extLst>
          </p:cNvPr>
          <p:cNvSpPr txBox="1">
            <a:spLocks/>
          </p:cNvSpPr>
          <p:nvPr/>
        </p:nvSpPr>
        <p:spPr>
          <a:xfrm>
            <a:off x="710250" y="827438"/>
            <a:ext cx="77235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dirty="0">
                <a:solidFill>
                  <a:srgbClr val="9B9B9B"/>
                </a:solidFill>
              </a:rPr>
              <a:t>Le principe d’hérédité </a:t>
            </a:r>
          </a:p>
        </p:txBody>
      </p:sp>
      <p:sp>
        <p:nvSpPr>
          <p:cNvPr id="2" name="Espace réservé du numéro de diapositive 7">
            <a:extLst>
              <a:ext uri="{FF2B5EF4-FFF2-40B4-BE49-F238E27FC236}">
                <a16:creationId xmlns:a16="http://schemas.microsoft.com/office/drawing/2014/main" id="{F7F6267A-E1BB-0D67-2D50-F7AD8DD45E1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24</a:t>
            </a:fld>
            <a:endParaRPr lang="fr-CA" dirty="0"/>
          </a:p>
        </p:txBody>
      </p:sp>
    </p:spTree>
    <p:extLst>
      <p:ext uri="{BB962C8B-B14F-4D97-AF65-F5344CB8AC3E}">
        <p14:creationId xmlns:p14="http://schemas.microsoft.com/office/powerpoint/2010/main" val="154705552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xmlns="" Requires="psuz">
          <p:graphicFrame>
            <p:nvGraphicFramePr>
              <p:cNvPr id="3" name="Zoom de résumé 2">
                <a:extLst>
                  <a:ext uri="{FF2B5EF4-FFF2-40B4-BE49-F238E27FC236}">
                    <a16:creationId xmlns:a16="http://schemas.microsoft.com/office/drawing/2014/main" id="{EE8B9621-AF75-2C1B-4610-3DCA85C5F349}"/>
                  </a:ext>
                </a:extLst>
              </p:cNvPr>
              <p:cNvGraphicFramePr>
                <a:graphicFrameLocks noChangeAspect="1"/>
              </p:cNvGraphicFramePr>
              <p:nvPr>
                <p:extLst>
                  <p:ext uri="{D42A27DB-BD31-4B8C-83A1-F6EECF244321}">
                    <p14:modId xmlns:p14="http://schemas.microsoft.com/office/powerpoint/2010/main" val="1468360625"/>
                  </p:ext>
                </p:extLst>
              </p:nvPr>
            </p:nvGraphicFramePr>
            <p:xfrm>
              <a:off x="566057" y="986065"/>
              <a:ext cx="8011886" cy="4064000"/>
            </p:xfrm>
            <a:graphic>
              <a:graphicData uri="http://schemas.microsoft.com/office/powerpoint/2016/summaryzoom">
                <psuz:summaryZm>
                  <psuz:summaryZmObj sectionId="{C95C2161-3394-4D2B-AB38-DFC421246F49}">
                    <psuz:zmPr id="{65D358BF-8C23-4D6B-8315-CBECDA850329}" returnToParent="0" transitionDur="500">
                      <p166:blipFill xmlns:p166="http://schemas.microsoft.com/office/powerpoint/2016/6/main">
                        <a:blip r:embed="rId2"/>
                        <a:stretch>
                          <a:fillRect/>
                        </a:stretch>
                      </p166:blipFill>
                      <p166:spPr xmlns:p166="http://schemas.microsoft.com/office/powerpoint/2016/6/main">
                        <a:xfrm>
                          <a:off x="310462" y="634928"/>
                          <a:ext cx="2403565" cy="1352005"/>
                        </a:xfrm>
                        <a:prstGeom prst="rect">
                          <a:avLst/>
                        </a:prstGeom>
                        <a:ln w="3175">
                          <a:solidFill>
                            <a:prstClr val="ltGray"/>
                          </a:solidFill>
                        </a:ln>
                      </p166:spPr>
                    </psuz:zmPr>
                  </psuz:summaryZmObj>
                  <psuz:summaryZmObj sectionId="{DD6A4454-2A46-4237-A64D-35C5FD7935D8}">
                    <psuz:zmPr id="{8993F4C3-DA67-4F10-84E3-3940A0F5E4DF}" returnToParent="0" transitionDur="500">
                      <p166:blipFill xmlns:p166="http://schemas.microsoft.com/office/powerpoint/2016/6/main">
                        <a:blip r:embed="rId3"/>
                        <a:stretch>
                          <a:fillRect/>
                        </a:stretch>
                      </p166:blipFill>
                      <p166:spPr xmlns:p166="http://schemas.microsoft.com/office/powerpoint/2016/6/main">
                        <a:xfrm>
                          <a:off x="2804161" y="634928"/>
                          <a:ext cx="2403565" cy="1352005"/>
                        </a:xfrm>
                        <a:prstGeom prst="rect">
                          <a:avLst/>
                        </a:prstGeom>
                        <a:ln w="3175">
                          <a:solidFill>
                            <a:prstClr val="ltGray"/>
                          </a:solidFill>
                        </a:ln>
                      </p166:spPr>
                    </psuz:zmPr>
                  </psuz:summaryZmObj>
                  <psuz:summaryZmObj sectionId="{DFBD8282-6E94-4D3B-BE1B-5B726578F8DF}">
                    <psuz:zmPr id="{7B502367-2E26-4E69-AFF8-16BACECC3802}" returnToParent="0" transitionDur="500">
                      <p166:blipFill xmlns:p166="http://schemas.microsoft.com/office/powerpoint/2016/6/main">
                        <a:blip r:embed="rId4"/>
                        <a:stretch>
                          <a:fillRect/>
                        </a:stretch>
                      </p166:blipFill>
                      <p166:spPr xmlns:p166="http://schemas.microsoft.com/office/powerpoint/2016/6/main">
                        <a:xfrm>
                          <a:off x="5297860" y="634928"/>
                          <a:ext cx="2403565" cy="1352005"/>
                        </a:xfrm>
                        <a:prstGeom prst="rect">
                          <a:avLst/>
                        </a:prstGeom>
                        <a:ln w="3175">
                          <a:solidFill>
                            <a:prstClr val="ltGray"/>
                          </a:solidFill>
                        </a:ln>
                      </p166:spPr>
                    </psuz:zmPr>
                  </psuz:summaryZmObj>
                  <psuz:summaryZmObj sectionId="{414103F5-9103-4A56-A7BA-21113215B401}" offsetFactorX="53750" offsetFactorY="-6441">
                    <psuz:zmPr id="{CE3680DA-BE18-4F2E-8D25-4D2B91D65364}" returnToParent="0" transitionDur="500">
                      <p166:blipFill xmlns:p166="http://schemas.microsoft.com/office/powerpoint/2016/6/main">
                        <a:blip r:embed="rId5"/>
                        <a:stretch>
                          <a:fillRect/>
                        </a:stretch>
                      </p166:blipFill>
                      <p166:spPr xmlns:p166="http://schemas.microsoft.com/office/powerpoint/2016/6/main">
                        <a:xfrm>
                          <a:off x="1602378" y="1989984"/>
                          <a:ext cx="2403565" cy="1352005"/>
                        </a:xfrm>
                        <a:prstGeom prst="rect">
                          <a:avLst/>
                        </a:prstGeom>
                        <a:ln w="3175">
                          <a:solidFill>
                            <a:prstClr val="ltGray"/>
                          </a:solidFill>
                        </a:ln>
                      </p166:spPr>
                    </psuz:zmPr>
                  </psuz:summaryZmObj>
                  <psuz:summaryZmObj sectionId="{A76CB7FB-1E06-4A3D-8EC5-2614674C0FA5}" offsetFactorX="65670" offsetFactorY="-6441">
                    <psuz:zmPr id="{79EFD568-5016-4367-BA11-F901B32F67C8}" returnToParent="0" transitionDur="500">
                      <p166:blipFill xmlns:p166="http://schemas.microsoft.com/office/powerpoint/2016/6/main">
                        <a:blip r:embed="rId6"/>
                        <a:stretch>
                          <a:fillRect/>
                        </a:stretch>
                      </p166:blipFill>
                      <p166:spPr xmlns:p166="http://schemas.microsoft.com/office/powerpoint/2016/6/main">
                        <a:xfrm>
                          <a:off x="4382582" y="1989984"/>
                          <a:ext cx="2403565" cy="1352005"/>
                        </a:xfrm>
                        <a:prstGeom prst="rect">
                          <a:avLst/>
                        </a:prstGeom>
                        <a:ln w="3175">
                          <a:solidFill>
                            <a:prstClr val="ltGray"/>
                          </a:solidFill>
                        </a:ln>
                      </p166:spPr>
                    </psuz:zmPr>
                  </psuz:summaryZmObj>
                  <psuz:gridLayout/>
                </psuz:summaryZm>
              </a:graphicData>
            </a:graphic>
          </p:graphicFrame>
        </mc:Choice>
        <mc:Fallback>
          <p:grpSp>
            <p:nvGrpSpPr>
              <p:cNvPr id="3" name="Zoom de résumé 2">
                <a:extLst>
                  <a:ext uri="{FF2B5EF4-FFF2-40B4-BE49-F238E27FC236}">
                    <a16:creationId xmlns:a16="http://schemas.microsoft.com/office/drawing/2014/main" id="{EE8B9621-AF75-2C1B-4610-3DCA85C5F349}"/>
                  </a:ext>
                </a:extLst>
              </p:cNvPr>
              <p:cNvGrpSpPr>
                <a:grpSpLocks noGrp="1" noUngrp="1" noRot="1" noChangeAspect="1" noMove="1" noResize="1"/>
              </p:cNvGrpSpPr>
              <p:nvPr/>
            </p:nvGrpSpPr>
            <p:grpSpPr>
              <a:xfrm>
                <a:off x="566057" y="986065"/>
                <a:ext cx="8011886" cy="4064000"/>
                <a:chOff x="566057" y="986065"/>
                <a:chExt cx="8011886" cy="4064000"/>
              </a:xfrm>
            </p:grpSpPr>
            <p:pic>
              <p:nvPicPr>
                <p:cNvPr id="2" name="Image 2">
                  <a:hlinkClick r:id="rId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876519" y="1620993"/>
                  <a:ext cx="2403565" cy="1352005"/>
                </a:xfrm>
                <a:prstGeom prst="rect">
                  <a:avLst/>
                </a:prstGeom>
                <a:ln w="3175">
                  <a:solidFill>
                    <a:prstClr val="ltGray"/>
                  </a:solidFill>
                </a:ln>
              </p:spPr>
            </p:pic>
            <p:pic>
              <p:nvPicPr>
                <p:cNvPr id="6" name="Image 6">
                  <a:hlinkClick r:id="rId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3370218" y="1620993"/>
                  <a:ext cx="2403565" cy="1352005"/>
                </a:xfrm>
                <a:prstGeom prst="rect">
                  <a:avLst/>
                </a:prstGeom>
                <a:ln w="3175">
                  <a:solidFill>
                    <a:prstClr val="ltGray"/>
                  </a:solidFill>
                </a:ln>
              </p:spPr>
            </p:pic>
            <p:pic>
              <p:nvPicPr>
                <p:cNvPr id="7" name="Image 7">
                  <a:hlinkClick r:id="rId1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5863917" y="1620993"/>
                  <a:ext cx="2403565" cy="1352005"/>
                </a:xfrm>
                <a:prstGeom prst="rect">
                  <a:avLst/>
                </a:prstGeom>
                <a:ln w="3175">
                  <a:solidFill>
                    <a:prstClr val="ltGray"/>
                  </a:solidFill>
                </a:ln>
              </p:spPr>
            </p:pic>
            <p:pic>
              <p:nvPicPr>
                <p:cNvPr id="8" name="Image 8">
                  <a:hlinkClick r:id="rId1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2168435" y="2976049"/>
                  <a:ext cx="2403565" cy="1352005"/>
                </a:xfrm>
                <a:prstGeom prst="rect">
                  <a:avLst/>
                </a:prstGeom>
                <a:ln w="3175">
                  <a:solidFill>
                    <a:prstClr val="ltGray"/>
                  </a:solidFill>
                </a:ln>
              </p:spPr>
            </p:pic>
            <p:pic>
              <p:nvPicPr>
                <p:cNvPr id="9" name="Image 9">
                  <a:hlinkClick r:id="rId1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4948639" y="2976049"/>
                  <a:ext cx="2403565" cy="1352005"/>
                </a:xfrm>
                <a:prstGeom prst="rect">
                  <a:avLst/>
                </a:prstGeom>
                <a:ln w="3175">
                  <a:solidFill>
                    <a:prstClr val="ltGray"/>
                  </a:solidFill>
                </a:ln>
              </p:spPr>
            </p:pic>
          </p:grpSp>
        </mc:Fallback>
      </mc:AlternateContent>
      <p:sp>
        <p:nvSpPr>
          <p:cNvPr id="4" name="Google Shape;1044;p32">
            <a:extLst>
              <a:ext uri="{FF2B5EF4-FFF2-40B4-BE49-F238E27FC236}">
                <a16:creationId xmlns:a16="http://schemas.microsoft.com/office/drawing/2014/main" id="{C05D3A5C-FB8E-06F2-E32D-BE8C94B330E8}"/>
              </a:ext>
            </a:extLst>
          </p:cNvPr>
          <p:cNvSpPr txBox="1">
            <a:spLocks/>
          </p:cNvSpPr>
          <p:nvPr/>
        </p:nvSpPr>
        <p:spPr>
          <a:xfrm>
            <a:off x="1087968" y="148977"/>
            <a:ext cx="6601743"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400" dirty="0">
                <a:ln>
                  <a:solidFill>
                    <a:schemeClr val="tx1"/>
                  </a:solidFill>
                </a:ln>
                <a:solidFill>
                  <a:srgbClr val="9B9B9B"/>
                </a:solidFill>
              </a:rPr>
              <a:t>le</a:t>
            </a:r>
            <a:r>
              <a:rPr lang="fr-FR" sz="1600" b="0" i="0" dirty="0">
                <a:ln>
                  <a:solidFill>
                    <a:schemeClr val="tx1"/>
                  </a:solidFill>
                </a:ln>
                <a:solidFill>
                  <a:srgbClr val="9B9B9B"/>
                </a:solidFill>
                <a:effectLst/>
                <a:latin typeface="Trebuchet MS" panose="020B0603020202020204" pitchFamily="34" charset="0"/>
              </a:rPr>
              <a:t> </a:t>
            </a:r>
            <a:r>
              <a:rPr lang="fr-FR" sz="2400" dirty="0">
                <a:ln>
                  <a:solidFill>
                    <a:schemeClr val="tx1"/>
                  </a:solidFill>
                </a:ln>
                <a:solidFill>
                  <a:srgbClr val="9B9B9B"/>
                </a:solidFill>
              </a:rPr>
              <a:t>fonctionnement</a:t>
            </a:r>
            <a:r>
              <a:rPr lang="fr-FR" sz="1600" b="0" i="0" dirty="0">
                <a:ln>
                  <a:solidFill>
                    <a:schemeClr val="tx1"/>
                  </a:solidFill>
                </a:ln>
                <a:solidFill>
                  <a:srgbClr val="9B9B9B"/>
                </a:solidFill>
                <a:effectLst/>
                <a:latin typeface="Trebuchet MS" panose="020B0603020202020204" pitchFamily="34" charset="0"/>
              </a:rPr>
              <a:t> </a:t>
            </a:r>
            <a:r>
              <a:rPr lang="fr-FR" sz="2400" dirty="0">
                <a:ln>
                  <a:solidFill>
                    <a:schemeClr val="tx1"/>
                  </a:solidFill>
                </a:ln>
                <a:solidFill>
                  <a:srgbClr val="9B9B9B"/>
                </a:solidFill>
              </a:rPr>
              <a:t>des</a:t>
            </a:r>
            <a:r>
              <a:rPr lang="fr-FR" sz="1600" b="0" i="0" dirty="0">
                <a:ln>
                  <a:solidFill>
                    <a:schemeClr val="tx1"/>
                  </a:solidFill>
                </a:ln>
                <a:solidFill>
                  <a:srgbClr val="9B9B9B"/>
                </a:solidFill>
                <a:effectLst/>
                <a:latin typeface="Trebuchet MS" panose="020B0603020202020204" pitchFamily="34" charset="0"/>
              </a:rPr>
              <a:t> </a:t>
            </a:r>
            <a:r>
              <a:rPr lang="fr-FR" sz="2400" dirty="0">
                <a:ln>
                  <a:solidFill>
                    <a:schemeClr val="tx1"/>
                  </a:solidFill>
                </a:ln>
                <a:solidFill>
                  <a:srgbClr val="9B9B9B"/>
                </a:solidFill>
              </a:rPr>
              <a:t>algorithmes</a:t>
            </a:r>
            <a:r>
              <a:rPr lang="fr-FR" sz="1600" b="0" i="0" dirty="0">
                <a:ln>
                  <a:solidFill>
                    <a:schemeClr val="tx1"/>
                  </a:solidFill>
                </a:ln>
                <a:solidFill>
                  <a:srgbClr val="9B9B9B"/>
                </a:solidFill>
                <a:effectLst/>
                <a:latin typeface="Trebuchet MS" panose="020B0603020202020204" pitchFamily="34" charset="0"/>
              </a:rPr>
              <a:t> </a:t>
            </a:r>
            <a:r>
              <a:rPr lang="fr-FR" sz="2400" dirty="0">
                <a:ln>
                  <a:solidFill>
                    <a:schemeClr val="tx1"/>
                  </a:solidFill>
                </a:ln>
                <a:solidFill>
                  <a:srgbClr val="9B9B9B"/>
                </a:solidFill>
              </a:rPr>
              <a:t>génétiques</a:t>
            </a:r>
          </a:p>
        </p:txBody>
      </p:sp>
      <p:sp>
        <p:nvSpPr>
          <p:cNvPr id="5" name="Espace réservé du numéro de diapositive 4">
            <a:extLst>
              <a:ext uri="{FF2B5EF4-FFF2-40B4-BE49-F238E27FC236}">
                <a16:creationId xmlns:a16="http://schemas.microsoft.com/office/drawing/2014/main" id="{627A2C94-041E-8A66-0CF0-5CEEF2BD0E4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CA" smtClean="0"/>
              <a:t>25</a:t>
            </a:fld>
            <a:endParaRPr lang="fr-CA"/>
          </a:p>
        </p:txBody>
      </p:sp>
    </p:spTree>
    <p:extLst>
      <p:ext uri="{BB962C8B-B14F-4D97-AF65-F5344CB8AC3E}">
        <p14:creationId xmlns:p14="http://schemas.microsoft.com/office/powerpoint/2010/main" val="184697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3" name="Google Shape;1044;p32">
            <a:extLst>
              <a:ext uri="{FF2B5EF4-FFF2-40B4-BE49-F238E27FC236}">
                <a16:creationId xmlns:a16="http://schemas.microsoft.com/office/drawing/2014/main" id="{44624995-92FF-EA27-50B4-63A3A7B42B5A}"/>
              </a:ext>
            </a:extLst>
          </p:cNvPr>
          <p:cNvSpPr txBox="1">
            <a:spLocks/>
          </p:cNvSpPr>
          <p:nvPr/>
        </p:nvSpPr>
        <p:spPr>
          <a:xfrm>
            <a:off x="1262789" y="572029"/>
            <a:ext cx="2864173"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Population de base</a:t>
            </a:r>
          </a:p>
        </p:txBody>
      </p:sp>
      <p:sp>
        <p:nvSpPr>
          <p:cNvPr id="10" name="Google Shape;1044;p32">
            <a:extLst>
              <a:ext uri="{FF2B5EF4-FFF2-40B4-BE49-F238E27FC236}">
                <a16:creationId xmlns:a16="http://schemas.microsoft.com/office/drawing/2014/main" id="{95E2268C-7BD5-800E-6E3A-08DAAD10C10B}"/>
              </a:ext>
            </a:extLst>
          </p:cNvPr>
          <p:cNvSpPr txBox="1">
            <a:spLocks/>
          </p:cNvSpPr>
          <p:nvPr/>
        </p:nvSpPr>
        <p:spPr>
          <a:xfrm>
            <a:off x="1262788" y="1244806"/>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Evaluation</a:t>
            </a:r>
          </a:p>
        </p:txBody>
      </p:sp>
      <p:cxnSp>
        <p:nvCxnSpPr>
          <p:cNvPr id="18" name="Connecteur droit avec flèche 17">
            <a:extLst>
              <a:ext uri="{FF2B5EF4-FFF2-40B4-BE49-F238E27FC236}">
                <a16:creationId xmlns:a16="http://schemas.microsoft.com/office/drawing/2014/main" id="{547D3D30-7BF0-AF24-B04C-99E4B8FFEA87}"/>
              </a:ext>
            </a:extLst>
          </p:cNvPr>
          <p:cNvCxnSpPr>
            <a:cxnSpLocks/>
          </p:cNvCxnSpPr>
          <p:nvPr/>
        </p:nvCxnSpPr>
        <p:spPr>
          <a:xfrm>
            <a:off x="2694872" y="857984"/>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6" name="Image 35">
            <a:extLst>
              <a:ext uri="{FF2B5EF4-FFF2-40B4-BE49-F238E27FC236}">
                <a16:creationId xmlns:a16="http://schemas.microsoft.com/office/drawing/2014/main" id="{98B8585E-C9AA-EA7D-6E5F-FB91BFCC01B0}"/>
              </a:ext>
            </a:extLst>
          </p:cNvPr>
          <p:cNvPicPr>
            <a:picLocks noChangeAspect="1"/>
          </p:cNvPicPr>
          <p:nvPr/>
        </p:nvPicPr>
        <p:blipFill>
          <a:blip r:embed="rId3"/>
          <a:stretch>
            <a:fillRect/>
          </a:stretch>
        </p:blipFill>
        <p:spPr>
          <a:xfrm>
            <a:off x="5025656" y="1583362"/>
            <a:ext cx="3744918" cy="2317000"/>
          </a:xfrm>
          <a:prstGeom prst="rect">
            <a:avLst/>
          </a:prstGeom>
        </p:spPr>
      </p:pic>
      <p:cxnSp>
        <p:nvCxnSpPr>
          <p:cNvPr id="45" name="Connecteur : en angle 44">
            <a:extLst>
              <a:ext uri="{FF2B5EF4-FFF2-40B4-BE49-F238E27FC236}">
                <a16:creationId xmlns:a16="http://schemas.microsoft.com/office/drawing/2014/main" id="{2CC2FE2A-26A9-1141-1856-F9FB11CCE8C7}"/>
              </a:ext>
            </a:extLst>
          </p:cNvPr>
          <p:cNvCxnSpPr>
            <a:cxnSpLocks/>
            <a:stCxn id="36" idx="0"/>
          </p:cNvCxnSpPr>
          <p:nvPr/>
        </p:nvCxnSpPr>
        <p:spPr>
          <a:xfrm rot="16200000" flipV="1">
            <a:off x="4852560" y="-462193"/>
            <a:ext cx="864773" cy="322633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 name="Google Shape;1044;p32">
            <a:extLst>
              <a:ext uri="{FF2B5EF4-FFF2-40B4-BE49-F238E27FC236}">
                <a16:creationId xmlns:a16="http://schemas.microsoft.com/office/drawing/2014/main" id="{54DC09AF-1C69-9964-232A-30B5733F3EAB}"/>
              </a:ext>
            </a:extLst>
          </p:cNvPr>
          <p:cNvSpPr txBox="1">
            <a:spLocks/>
          </p:cNvSpPr>
          <p:nvPr/>
        </p:nvSpPr>
        <p:spPr>
          <a:xfrm>
            <a:off x="2314357" y="212289"/>
            <a:ext cx="4515287"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800" dirty="0">
                <a:ln>
                  <a:solidFill>
                    <a:schemeClr val="tx1"/>
                  </a:solidFill>
                </a:ln>
                <a:solidFill>
                  <a:srgbClr val="9B9B9B"/>
                </a:solidFill>
              </a:rPr>
              <a:t>le</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fonctionnement</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des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algorithmes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génétiques</a:t>
            </a:r>
          </a:p>
        </p:txBody>
      </p:sp>
      <p:sp>
        <p:nvSpPr>
          <p:cNvPr id="4" name="Flèche : pentagone 3">
            <a:extLst>
              <a:ext uri="{FF2B5EF4-FFF2-40B4-BE49-F238E27FC236}">
                <a16:creationId xmlns:a16="http://schemas.microsoft.com/office/drawing/2014/main" id="{B0702E8D-FEA4-066A-6074-535C2068B4ED}"/>
              </a:ext>
            </a:extLst>
          </p:cNvPr>
          <p:cNvSpPr/>
          <p:nvPr/>
        </p:nvSpPr>
        <p:spPr>
          <a:xfrm>
            <a:off x="1160980" y="212289"/>
            <a:ext cx="815219" cy="26991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DZ" dirty="0"/>
              <a:t>1</a:t>
            </a:r>
            <a:endParaRPr lang="fr-CA" dirty="0"/>
          </a:p>
        </p:txBody>
      </p:sp>
      <p:sp>
        <p:nvSpPr>
          <p:cNvPr id="5" name="Espace réservé du numéro de diapositive 7">
            <a:extLst>
              <a:ext uri="{FF2B5EF4-FFF2-40B4-BE49-F238E27FC236}">
                <a16:creationId xmlns:a16="http://schemas.microsoft.com/office/drawing/2014/main" id="{58176066-9FA5-C1C8-18C6-86262354C29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26</a:t>
            </a:fld>
            <a:endParaRPr lang="fr-CA" dirty="0"/>
          </a:p>
        </p:txBody>
      </p:sp>
    </p:spTree>
    <p:extLst>
      <p:ext uri="{BB962C8B-B14F-4D97-AF65-F5344CB8AC3E}">
        <p14:creationId xmlns:p14="http://schemas.microsoft.com/office/powerpoint/2010/main" val="48162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250" fill="hold"/>
                                        <p:tgtEl>
                                          <p:spTgt spid="45"/>
                                        </p:tgtEl>
                                        <p:attrNameLst>
                                          <p:attrName>ppt_x</p:attrName>
                                        </p:attrNameLst>
                                      </p:cBhvr>
                                      <p:tavLst>
                                        <p:tav tm="0">
                                          <p:val>
                                            <p:strVal val="#ppt_x"/>
                                          </p:val>
                                        </p:tav>
                                        <p:tav tm="100000">
                                          <p:val>
                                            <p:strVal val="#ppt_x"/>
                                          </p:val>
                                        </p:tav>
                                      </p:tavLst>
                                    </p:anim>
                                    <p:anim calcmode="lin" valueType="num">
                                      <p:cBhvr additive="base">
                                        <p:cTn id="13" dur="250" fill="hold"/>
                                        <p:tgtEl>
                                          <p:spTgt spid="4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250" fill="hold"/>
                                        <p:tgtEl>
                                          <p:spTgt spid="36"/>
                                        </p:tgtEl>
                                        <p:attrNameLst>
                                          <p:attrName>ppt_x</p:attrName>
                                        </p:attrNameLst>
                                      </p:cBhvr>
                                      <p:tavLst>
                                        <p:tav tm="0">
                                          <p:val>
                                            <p:strVal val="#ppt_x"/>
                                          </p:val>
                                        </p:tav>
                                        <p:tav tm="100000">
                                          <p:val>
                                            <p:strVal val="#ppt_x"/>
                                          </p:val>
                                        </p:tav>
                                      </p:tavLst>
                                    </p:anim>
                                    <p:anim calcmode="lin" valueType="num">
                                      <p:cBhvr additive="base">
                                        <p:cTn id="18" dur="2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 fill="hold"/>
                                        <p:tgtEl>
                                          <p:spTgt spid="18"/>
                                        </p:tgtEl>
                                        <p:attrNameLst>
                                          <p:attrName>ppt_x</p:attrName>
                                        </p:attrNameLst>
                                      </p:cBhvr>
                                      <p:tavLst>
                                        <p:tav tm="0">
                                          <p:val>
                                            <p:strVal val="#ppt_x"/>
                                          </p:val>
                                        </p:tav>
                                        <p:tav tm="100000">
                                          <p:val>
                                            <p:strVal val="#ppt_x"/>
                                          </p:val>
                                        </p:tav>
                                      </p:tavLst>
                                    </p:anim>
                                    <p:anim calcmode="lin" valueType="num">
                                      <p:cBhvr additive="base">
                                        <p:cTn id="24" dur="250" fill="hold"/>
                                        <p:tgtEl>
                                          <p:spTgt spid="18"/>
                                        </p:tgtEl>
                                        <p:attrNameLst>
                                          <p:attrName>ppt_y</p:attrName>
                                        </p:attrNameLst>
                                      </p:cBhvr>
                                      <p:tavLst>
                                        <p:tav tm="0">
                                          <p:val>
                                            <p:strVal val="0-#ppt_h/2"/>
                                          </p:val>
                                        </p:tav>
                                        <p:tav tm="100000">
                                          <p:val>
                                            <p:strVal val="#ppt_y"/>
                                          </p:val>
                                        </p:tav>
                                      </p:tavLst>
                                    </p:anim>
                                  </p:childTnLst>
                                </p:cTn>
                              </p:par>
                            </p:childTnLst>
                          </p:cTn>
                        </p:par>
                        <p:par>
                          <p:cTn id="25" fill="hold">
                            <p:stCondLst>
                              <p:cond delay="250"/>
                            </p:stCondLst>
                            <p:childTnLst>
                              <p:par>
                                <p:cTn id="26" presetID="2" presetClass="entr" presetSubtype="1"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250" fill="hold"/>
                                        <p:tgtEl>
                                          <p:spTgt spid="10"/>
                                        </p:tgtEl>
                                        <p:attrNameLst>
                                          <p:attrName>ppt_x</p:attrName>
                                        </p:attrNameLst>
                                      </p:cBhvr>
                                      <p:tavLst>
                                        <p:tav tm="0">
                                          <p:val>
                                            <p:strVal val="#ppt_x"/>
                                          </p:val>
                                        </p:tav>
                                        <p:tav tm="100000">
                                          <p:val>
                                            <p:strVal val="#ppt_x"/>
                                          </p:val>
                                        </p:tav>
                                      </p:tavLst>
                                    </p:anim>
                                    <p:anim calcmode="lin" valueType="num">
                                      <p:cBhvr additive="base">
                                        <p:cTn id="29"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3" name="Google Shape;1044;p32">
            <a:extLst>
              <a:ext uri="{FF2B5EF4-FFF2-40B4-BE49-F238E27FC236}">
                <a16:creationId xmlns:a16="http://schemas.microsoft.com/office/drawing/2014/main" id="{44624995-92FF-EA27-50B4-63A3A7B42B5A}"/>
              </a:ext>
            </a:extLst>
          </p:cNvPr>
          <p:cNvSpPr txBox="1">
            <a:spLocks/>
          </p:cNvSpPr>
          <p:nvPr/>
        </p:nvSpPr>
        <p:spPr>
          <a:xfrm>
            <a:off x="1262789" y="550765"/>
            <a:ext cx="2864173"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Population de base</a:t>
            </a:r>
          </a:p>
        </p:txBody>
      </p:sp>
      <p:sp>
        <p:nvSpPr>
          <p:cNvPr id="10" name="Google Shape;1044;p32">
            <a:extLst>
              <a:ext uri="{FF2B5EF4-FFF2-40B4-BE49-F238E27FC236}">
                <a16:creationId xmlns:a16="http://schemas.microsoft.com/office/drawing/2014/main" id="{95E2268C-7BD5-800E-6E3A-08DAAD10C10B}"/>
              </a:ext>
            </a:extLst>
          </p:cNvPr>
          <p:cNvSpPr txBox="1">
            <a:spLocks/>
          </p:cNvSpPr>
          <p:nvPr/>
        </p:nvSpPr>
        <p:spPr>
          <a:xfrm>
            <a:off x="1262788" y="1223542"/>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Evaluation</a:t>
            </a:r>
          </a:p>
        </p:txBody>
      </p:sp>
      <p:sp>
        <p:nvSpPr>
          <p:cNvPr id="11" name="Google Shape;1044;p32">
            <a:extLst>
              <a:ext uri="{FF2B5EF4-FFF2-40B4-BE49-F238E27FC236}">
                <a16:creationId xmlns:a16="http://schemas.microsoft.com/office/drawing/2014/main" id="{4990C409-A0CC-EF28-EB0A-44C59D88D97D}"/>
              </a:ext>
            </a:extLst>
          </p:cNvPr>
          <p:cNvSpPr txBox="1">
            <a:spLocks/>
          </p:cNvSpPr>
          <p:nvPr/>
        </p:nvSpPr>
        <p:spPr>
          <a:xfrm>
            <a:off x="1262790" y="1899613"/>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Sélection</a:t>
            </a:r>
          </a:p>
        </p:txBody>
      </p:sp>
      <p:cxnSp>
        <p:nvCxnSpPr>
          <p:cNvPr id="16" name="Connecteur droit avec flèche 15">
            <a:extLst>
              <a:ext uri="{FF2B5EF4-FFF2-40B4-BE49-F238E27FC236}">
                <a16:creationId xmlns:a16="http://schemas.microsoft.com/office/drawing/2014/main" id="{AAEE9D07-F50E-592C-52BC-8FFC3C34F64C}"/>
              </a:ext>
            </a:extLst>
          </p:cNvPr>
          <p:cNvCxnSpPr>
            <a:cxnSpLocks/>
            <a:stCxn id="10" idx="2"/>
            <a:endCxn id="11" idx="0"/>
          </p:cNvCxnSpPr>
          <p:nvPr/>
        </p:nvCxnSpPr>
        <p:spPr>
          <a:xfrm>
            <a:off x="2694875" y="1516663"/>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a:extLst>
              <a:ext uri="{FF2B5EF4-FFF2-40B4-BE49-F238E27FC236}">
                <a16:creationId xmlns:a16="http://schemas.microsoft.com/office/drawing/2014/main" id="{547D3D30-7BF0-AF24-B04C-99E4B8FFEA87}"/>
              </a:ext>
            </a:extLst>
          </p:cNvPr>
          <p:cNvCxnSpPr>
            <a:cxnSpLocks/>
          </p:cNvCxnSpPr>
          <p:nvPr/>
        </p:nvCxnSpPr>
        <p:spPr>
          <a:xfrm>
            <a:off x="2694872" y="836720"/>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Connecteur : en angle 44">
            <a:extLst>
              <a:ext uri="{FF2B5EF4-FFF2-40B4-BE49-F238E27FC236}">
                <a16:creationId xmlns:a16="http://schemas.microsoft.com/office/drawing/2014/main" id="{2CC2FE2A-26A9-1141-1856-F9FB11CCE8C7}"/>
              </a:ext>
            </a:extLst>
          </p:cNvPr>
          <p:cNvCxnSpPr>
            <a:cxnSpLocks/>
            <a:stCxn id="4" idx="0"/>
            <a:endCxn id="11" idx="3"/>
          </p:cNvCxnSpPr>
          <p:nvPr/>
        </p:nvCxnSpPr>
        <p:spPr>
          <a:xfrm rot="16200000" flipV="1">
            <a:off x="5326383" y="846755"/>
            <a:ext cx="185395" cy="258423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4" name="Image 3">
            <a:extLst>
              <a:ext uri="{FF2B5EF4-FFF2-40B4-BE49-F238E27FC236}">
                <a16:creationId xmlns:a16="http://schemas.microsoft.com/office/drawing/2014/main" id="{8AB9B19F-8DD1-60E6-87D1-016178EAC540}"/>
              </a:ext>
            </a:extLst>
          </p:cNvPr>
          <p:cNvPicPr>
            <a:picLocks noChangeAspect="1"/>
          </p:cNvPicPr>
          <p:nvPr/>
        </p:nvPicPr>
        <p:blipFill>
          <a:blip r:embed="rId3"/>
          <a:stretch>
            <a:fillRect/>
          </a:stretch>
        </p:blipFill>
        <p:spPr>
          <a:xfrm>
            <a:off x="4572000" y="2231569"/>
            <a:ext cx="4278392" cy="1337238"/>
          </a:xfrm>
          <a:prstGeom prst="rect">
            <a:avLst/>
          </a:prstGeom>
        </p:spPr>
      </p:pic>
      <p:sp>
        <p:nvSpPr>
          <p:cNvPr id="2" name="Google Shape;1044;p32">
            <a:extLst>
              <a:ext uri="{FF2B5EF4-FFF2-40B4-BE49-F238E27FC236}">
                <a16:creationId xmlns:a16="http://schemas.microsoft.com/office/drawing/2014/main" id="{347623A7-CBB6-59CC-FDF5-3DDA82F4499F}"/>
              </a:ext>
            </a:extLst>
          </p:cNvPr>
          <p:cNvSpPr txBox="1">
            <a:spLocks/>
          </p:cNvSpPr>
          <p:nvPr/>
        </p:nvSpPr>
        <p:spPr>
          <a:xfrm>
            <a:off x="2314356" y="190036"/>
            <a:ext cx="4515287"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800" dirty="0">
                <a:ln>
                  <a:solidFill>
                    <a:schemeClr val="tx1"/>
                  </a:solidFill>
                </a:ln>
                <a:solidFill>
                  <a:srgbClr val="9B9B9B"/>
                </a:solidFill>
              </a:rPr>
              <a:t>le</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fonctionnement</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des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algorithmes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génétiques</a:t>
            </a:r>
          </a:p>
        </p:txBody>
      </p:sp>
      <p:sp>
        <p:nvSpPr>
          <p:cNvPr id="5" name="Flèche : pentagone 4">
            <a:extLst>
              <a:ext uri="{FF2B5EF4-FFF2-40B4-BE49-F238E27FC236}">
                <a16:creationId xmlns:a16="http://schemas.microsoft.com/office/drawing/2014/main" id="{D4711508-9357-E7FC-343C-7D050E656AC0}"/>
              </a:ext>
            </a:extLst>
          </p:cNvPr>
          <p:cNvSpPr/>
          <p:nvPr/>
        </p:nvSpPr>
        <p:spPr>
          <a:xfrm>
            <a:off x="1160980" y="212289"/>
            <a:ext cx="815219" cy="26991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DZ" dirty="0"/>
              <a:t>2</a:t>
            </a:r>
            <a:endParaRPr lang="fr-CA" dirty="0"/>
          </a:p>
        </p:txBody>
      </p:sp>
      <p:sp>
        <p:nvSpPr>
          <p:cNvPr id="6" name="Espace réservé du numéro de diapositive 7">
            <a:extLst>
              <a:ext uri="{FF2B5EF4-FFF2-40B4-BE49-F238E27FC236}">
                <a16:creationId xmlns:a16="http://schemas.microsoft.com/office/drawing/2014/main" id="{0C39507C-A39F-DEAC-CC8C-131D9F74D9A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27</a:t>
            </a:fld>
            <a:endParaRPr lang="fr-CA" dirty="0"/>
          </a:p>
        </p:txBody>
      </p:sp>
    </p:spTree>
    <p:extLst>
      <p:ext uri="{BB962C8B-B14F-4D97-AF65-F5344CB8AC3E}">
        <p14:creationId xmlns:p14="http://schemas.microsoft.com/office/powerpoint/2010/main" val="148738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
                                        <p:tgtEl>
                                          <p:spTgt spid="16"/>
                                        </p:tgtEl>
                                      </p:cBhvr>
                                    </p:animEffect>
                                    <p:anim calcmode="lin" valueType="num">
                                      <p:cBhvr>
                                        <p:cTn id="8" dur="100" fill="hold"/>
                                        <p:tgtEl>
                                          <p:spTgt spid="16"/>
                                        </p:tgtEl>
                                        <p:attrNameLst>
                                          <p:attrName>ppt_x</p:attrName>
                                        </p:attrNameLst>
                                      </p:cBhvr>
                                      <p:tavLst>
                                        <p:tav tm="0">
                                          <p:val>
                                            <p:strVal val="#ppt_x"/>
                                          </p:val>
                                        </p:tav>
                                        <p:tav tm="100000">
                                          <p:val>
                                            <p:strVal val="#ppt_x"/>
                                          </p:val>
                                        </p:tav>
                                      </p:tavLst>
                                    </p:anim>
                                    <p:anim calcmode="lin" valueType="num">
                                      <p:cBhvr>
                                        <p:cTn id="9" dur="1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
                                        <p:tgtEl>
                                          <p:spTgt spid="11"/>
                                        </p:tgtEl>
                                      </p:cBhvr>
                                    </p:animEffect>
                                    <p:anim calcmode="lin" valueType="num">
                                      <p:cBhvr>
                                        <p:cTn id="14" dur="100" fill="hold"/>
                                        <p:tgtEl>
                                          <p:spTgt spid="11"/>
                                        </p:tgtEl>
                                        <p:attrNameLst>
                                          <p:attrName>ppt_x</p:attrName>
                                        </p:attrNameLst>
                                      </p:cBhvr>
                                      <p:tavLst>
                                        <p:tav tm="0">
                                          <p:val>
                                            <p:strVal val="#ppt_x"/>
                                          </p:val>
                                        </p:tav>
                                        <p:tav tm="100000">
                                          <p:val>
                                            <p:strVal val="#ppt_x"/>
                                          </p:val>
                                        </p:tav>
                                      </p:tavLst>
                                    </p:anim>
                                    <p:anim calcmode="lin" valueType="num">
                                      <p:cBhvr>
                                        <p:cTn id="15" dur="1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
                            </p:stCondLst>
                            <p:childTnLst>
                              <p:par>
                                <p:cTn id="17" presetID="42"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
                                        <p:tgtEl>
                                          <p:spTgt spid="45"/>
                                        </p:tgtEl>
                                      </p:cBhvr>
                                    </p:animEffect>
                                    <p:anim calcmode="lin" valueType="num">
                                      <p:cBhvr>
                                        <p:cTn id="20" dur="100" fill="hold"/>
                                        <p:tgtEl>
                                          <p:spTgt spid="45"/>
                                        </p:tgtEl>
                                        <p:attrNameLst>
                                          <p:attrName>ppt_x</p:attrName>
                                        </p:attrNameLst>
                                      </p:cBhvr>
                                      <p:tavLst>
                                        <p:tav tm="0">
                                          <p:val>
                                            <p:strVal val="#ppt_x"/>
                                          </p:val>
                                        </p:tav>
                                        <p:tav tm="100000">
                                          <p:val>
                                            <p:strVal val="#ppt_x"/>
                                          </p:val>
                                        </p:tav>
                                      </p:tavLst>
                                    </p:anim>
                                    <p:anim calcmode="lin" valueType="num">
                                      <p:cBhvr>
                                        <p:cTn id="21" dur="100" fill="hold"/>
                                        <p:tgtEl>
                                          <p:spTgt spid="45"/>
                                        </p:tgtEl>
                                        <p:attrNameLst>
                                          <p:attrName>ppt_y</p:attrName>
                                        </p:attrNameLst>
                                      </p:cBhvr>
                                      <p:tavLst>
                                        <p:tav tm="0">
                                          <p:val>
                                            <p:strVal val="#ppt_y+.1"/>
                                          </p:val>
                                        </p:tav>
                                        <p:tav tm="100000">
                                          <p:val>
                                            <p:strVal val="#ppt_y"/>
                                          </p:val>
                                        </p:tav>
                                      </p:tavLst>
                                    </p:anim>
                                  </p:childTnLst>
                                </p:cTn>
                              </p:par>
                            </p:childTnLst>
                          </p:cTn>
                        </p:par>
                        <p:par>
                          <p:cTn id="22" fill="hold">
                            <p:stCondLst>
                              <p:cond delay="3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
                                        <p:tgtEl>
                                          <p:spTgt spid="4"/>
                                        </p:tgtEl>
                                      </p:cBhvr>
                                    </p:animEffect>
                                    <p:anim calcmode="lin" valueType="num">
                                      <p:cBhvr>
                                        <p:cTn id="26" dur="100" fill="hold"/>
                                        <p:tgtEl>
                                          <p:spTgt spid="4"/>
                                        </p:tgtEl>
                                        <p:attrNameLst>
                                          <p:attrName>ppt_x</p:attrName>
                                        </p:attrNameLst>
                                      </p:cBhvr>
                                      <p:tavLst>
                                        <p:tav tm="0">
                                          <p:val>
                                            <p:strVal val="#ppt_x"/>
                                          </p:val>
                                        </p:tav>
                                        <p:tav tm="100000">
                                          <p:val>
                                            <p:strVal val="#ppt_x"/>
                                          </p:val>
                                        </p:tav>
                                      </p:tavLst>
                                    </p:anim>
                                    <p:anim calcmode="lin" valueType="num">
                                      <p:cBhvr>
                                        <p:cTn id="27" dur="1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3" name="Google Shape;1044;p32">
            <a:extLst>
              <a:ext uri="{FF2B5EF4-FFF2-40B4-BE49-F238E27FC236}">
                <a16:creationId xmlns:a16="http://schemas.microsoft.com/office/drawing/2014/main" id="{44624995-92FF-EA27-50B4-63A3A7B42B5A}"/>
              </a:ext>
            </a:extLst>
          </p:cNvPr>
          <p:cNvSpPr txBox="1">
            <a:spLocks/>
          </p:cNvSpPr>
          <p:nvPr/>
        </p:nvSpPr>
        <p:spPr>
          <a:xfrm>
            <a:off x="1262789" y="557853"/>
            <a:ext cx="2864173"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Population de base</a:t>
            </a:r>
          </a:p>
        </p:txBody>
      </p:sp>
      <p:sp>
        <p:nvSpPr>
          <p:cNvPr id="10" name="Google Shape;1044;p32">
            <a:extLst>
              <a:ext uri="{FF2B5EF4-FFF2-40B4-BE49-F238E27FC236}">
                <a16:creationId xmlns:a16="http://schemas.microsoft.com/office/drawing/2014/main" id="{95E2268C-7BD5-800E-6E3A-08DAAD10C10B}"/>
              </a:ext>
            </a:extLst>
          </p:cNvPr>
          <p:cNvSpPr txBox="1">
            <a:spLocks/>
          </p:cNvSpPr>
          <p:nvPr/>
        </p:nvSpPr>
        <p:spPr>
          <a:xfrm>
            <a:off x="1262788" y="1230630"/>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Evaluation</a:t>
            </a:r>
          </a:p>
        </p:txBody>
      </p:sp>
      <p:sp>
        <p:nvSpPr>
          <p:cNvPr id="11" name="Google Shape;1044;p32">
            <a:extLst>
              <a:ext uri="{FF2B5EF4-FFF2-40B4-BE49-F238E27FC236}">
                <a16:creationId xmlns:a16="http://schemas.microsoft.com/office/drawing/2014/main" id="{4990C409-A0CC-EF28-EB0A-44C59D88D97D}"/>
              </a:ext>
            </a:extLst>
          </p:cNvPr>
          <p:cNvSpPr txBox="1">
            <a:spLocks/>
          </p:cNvSpPr>
          <p:nvPr/>
        </p:nvSpPr>
        <p:spPr>
          <a:xfrm>
            <a:off x="1262790" y="1906701"/>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Sélection</a:t>
            </a:r>
          </a:p>
        </p:txBody>
      </p:sp>
      <p:sp>
        <p:nvSpPr>
          <p:cNvPr id="12" name="Google Shape;1044;p32">
            <a:extLst>
              <a:ext uri="{FF2B5EF4-FFF2-40B4-BE49-F238E27FC236}">
                <a16:creationId xmlns:a16="http://schemas.microsoft.com/office/drawing/2014/main" id="{A8469625-65BF-E5F6-AB09-CDF4367AB28C}"/>
              </a:ext>
            </a:extLst>
          </p:cNvPr>
          <p:cNvSpPr txBox="1">
            <a:spLocks/>
          </p:cNvSpPr>
          <p:nvPr/>
        </p:nvSpPr>
        <p:spPr>
          <a:xfrm>
            <a:off x="1262788" y="2582772"/>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Croisement</a:t>
            </a:r>
          </a:p>
        </p:txBody>
      </p:sp>
      <p:cxnSp>
        <p:nvCxnSpPr>
          <p:cNvPr id="16" name="Connecteur droit avec flèche 15">
            <a:extLst>
              <a:ext uri="{FF2B5EF4-FFF2-40B4-BE49-F238E27FC236}">
                <a16:creationId xmlns:a16="http://schemas.microsoft.com/office/drawing/2014/main" id="{AAEE9D07-F50E-592C-52BC-8FFC3C34F64C}"/>
              </a:ext>
            </a:extLst>
          </p:cNvPr>
          <p:cNvCxnSpPr>
            <a:cxnSpLocks/>
            <a:stCxn id="10" idx="2"/>
            <a:endCxn id="11" idx="0"/>
          </p:cNvCxnSpPr>
          <p:nvPr/>
        </p:nvCxnSpPr>
        <p:spPr>
          <a:xfrm>
            <a:off x="2694875" y="1523751"/>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a:extLst>
              <a:ext uri="{FF2B5EF4-FFF2-40B4-BE49-F238E27FC236}">
                <a16:creationId xmlns:a16="http://schemas.microsoft.com/office/drawing/2014/main" id="{547D3D30-7BF0-AF24-B04C-99E4B8FFEA87}"/>
              </a:ext>
            </a:extLst>
          </p:cNvPr>
          <p:cNvCxnSpPr>
            <a:cxnSpLocks/>
          </p:cNvCxnSpPr>
          <p:nvPr/>
        </p:nvCxnSpPr>
        <p:spPr>
          <a:xfrm>
            <a:off x="2694872" y="843808"/>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eur droit avec flèche 18">
            <a:extLst>
              <a:ext uri="{FF2B5EF4-FFF2-40B4-BE49-F238E27FC236}">
                <a16:creationId xmlns:a16="http://schemas.microsoft.com/office/drawing/2014/main" id="{701C9733-85DA-1DDA-8BB4-C16104984E7D}"/>
              </a:ext>
            </a:extLst>
          </p:cNvPr>
          <p:cNvCxnSpPr>
            <a:cxnSpLocks/>
          </p:cNvCxnSpPr>
          <p:nvPr/>
        </p:nvCxnSpPr>
        <p:spPr>
          <a:xfrm>
            <a:off x="2694872" y="2196528"/>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Connecteur : en angle 44">
            <a:extLst>
              <a:ext uri="{FF2B5EF4-FFF2-40B4-BE49-F238E27FC236}">
                <a16:creationId xmlns:a16="http://schemas.microsoft.com/office/drawing/2014/main" id="{2CC2FE2A-26A9-1141-1856-F9FB11CCE8C7}"/>
              </a:ext>
            </a:extLst>
          </p:cNvPr>
          <p:cNvCxnSpPr>
            <a:cxnSpLocks/>
            <a:stCxn id="4" idx="1"/>
            <a:endCxn id="12" idx="3"/>
          </p:cNvCxnSpPr>
          <p:nvPr/>
        </p:nvCxnSpPr>
        <p:spPr>
          <a:xfrm rot="10800000">
            <a:off x="4126962" y="2729334"/>
            <a:ext cx="445039" cy="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4" name="Image 3">
            <a:extLst>
              <a:ext uri="{FF2B5EF4-FFF2-40B4-BE49-F238E27FC236}">
                <a16:creationId xmlns:a16="http://schemas.microsoft.com/office/drawing/2014/main" id="{8AB9B19F-8DD1-60E6-87D1-016178EAC540}"/>
              </a:ext>
            </a:extLst>
          </p:cNvPr>
          <p:cNvPicPr>
            <a:picLocks noChangeAspect="1"/>
          </p:cNvPicPr>
          <p:nvPr/>
        </p:nvPicPr>
        <p:blipFill>
          <a:blip r:embed="rId3"/>
          <a:srcRect/>
          <a:stretch/>
        </p:blipFill>
        <p:spPr>
          <a:xfrm>
            <a:off x="4572000" y="2110772"/>
            <a:ext cx="4278392" cy="1237124"/>
          </a:xfrm>
          <a:prstGeom prst="rect">
            <a:avLst/>
          </a:prstGeom>
        </p:spPr>
      </p:pic>
      <p:sp>
        <p:nvSpPr>
          <p:cNvPr id="2" name="Google Shape;1044;p32">
            <a:extLst>
              <a:ext uri="{FF2B5EF4-FFF2-40B4-BE49-F238E27FC236}">
                <a16:creationId xmlns:a16="http://schemas.microsoft.com/office/drawing/2014/main" id="{DAA18FBE-6838-AEAB-A77A-085129144DB8}"/>
              </a:ext>
            </a:extLst>
          </p:cNvPr>
          <p:cNvSpPr txBox="1">
            <a:spLocks/>
          </p:cNvSpPr>
          <p:nvPr/>
        </p:nvSpPr>
        <p:spPr>
          <a:xfrm>
            <a:off x="2314357" y="191025"/>
            <a:ext cx="4515287"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800" dirty="0">
                <a:ln>
                  <a:solidFill>
                    <a:schemeClr val="tx1"/>
                  </a:solidFill>
                </a:ln>
                <a:solidFill>
                  <a:srgbClr val="9B9B9B"/>
                </a:solidFill>
              </a:rPr>
              <a:t>le</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fonctionnement</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des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algorithmes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génétiques</a:t>
            </a:r>
          </a:p>
        </p:txBody>
      </p:sp>
      <p:sp>
        <p:nvSpPr>
          <p:cNvPr id="5" name="Flèche : pentagone 4">
            <a:extLst>
              <a:ext uri="{FF2B5EF4-FFF2-40B4-BE49-F238E27FC236}">
                <a16:creationId xmlns:a16="http://schemas.microsoft.com/office/drawing/2014/main" id="{4F829C50-625A-0C6D-19B3-40878253145F}"/>
              </a:ext>
            </a:extLst>
          </p:cNvPr>
          <p:cNvSpPr/>
          <p:nvPr/>
        </p:nvSpPr>
        <p:spPr>
          <a:xfrm>
            <a:off x="1160980" y="212289"/>
            <a:ext cx="815219" cy="26991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DZ" dirty="0"/>
              <a:t>3</a:t>
            </a:r>
            <a:endParaRPr lang="fr-CA" dirty="0"/>
          </a:p>
        </p:txBody>
      </p:sp>
      <p:sp>
        <p:nvSpPr>
          <p:cNvPr id="6" name="Espace réservé du numéro de diapositive 7">
            <a:extLst>
              <a:ext uri="{FF2B5EF4-FFF2-40B4-BE49-F238E27FC236}">
                <a16:creationId xmlns:a16="http://schemas.microsoft.com/office/drawing/2014/main" id="{92054C99-F854-6D6B-F3C3-A7A196C93AC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28</a:t>
            </a:fld>
            <a:endParaRPr lang="fr-CA" dirty="0"/>
          </a:p>
        </p:txBody>
      </p:sp>
    </p:spTree>
    <p:extLst>
      <p:ext uri="{BB962C8B-B14F-4D97-AF65-F5344CB8AC3E}">
        <p14:creationId xmlns:p14="http://schemas.microsoft.com/office/powerpoint/2010/main" val="188578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anim calcmode="lin" valueType="num">
                                      <p:cBhvr>
                                        <p:cTn id="8" dur="100" fill="hold"/>
                                        <p:tgtEl>
                                          <p:spTgt spid="19"/>
                                        </p:tgtEl>
                                        <p:attrNameLst>
                                          <p:attrName>ppt_x</p:attrName>
                                        </p:attrNameLst>
                                      </p:cBhvr>
                                      <p:tavLst>
                                        <p:tav tm="0">
                                          <p:val>
                                            <p:strVal val="#ppt_x"/>
                                          </p:val>
                                        </p:tav>
                                        <p:tav tm="100000">
                                          <p:val>
                                            <p:strVal val="#ppt_x"/>
                                          </p:val>
                                        </p:tav>
                                      </p:tavLst>
                                    </p:anim>
                                    <p:anim calcmode="lin" valueType="num">
                                      <p:cBhvr>
                                        <p:cTn id="9" dur="1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
                                        <p:tgtEl>
                                          <p:spTgt spid="12"/>
                                        </p:tgtEl>
                                      </p:cBhvr>
                                    </p:animEffect>
                                    <p:anim calcmode="lin" valueType="num">
                                      <p:cBhvr>
                                        <p:cTn id="14" dur="100" fill="hold"/>
                                        <p:tgtEl>
                                          <p:spTgt spid="12"/>
                                        </p:tgtEl>
                                        <p:attrNameLst>
                                          <p:attrName>ppt_x</p:attrName>
                                        </p:attrNameLst>
                                      </p:cBhvr>
                                      <p:tavLst>
                                        <p:tav tm="0">
                                          <p:val>
                                            <p:strVal val="#ppt_x"/>
                                          </p:val>
                                        </p:tav>
                                        <p:tav tm="100000">
                                          <p:val>
                                            <p:strVal val="#ppt_x"/>
                                          </p:val>
                                        </p:tav>
                                      </p:tavLst>
                                    </p:anim>
                                    <p:anim calcmode="lin" valueType="num">
                                      <p:cBhvr>
                                        <p:cTn id="15" dur="1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
                            </p:stCondLst>
                            <p:childTnLst>
                              <p:par>
                                <p:cTn id="17" presetID="42"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
                                        <p:tgtEl>
                                          <p:spTgt spid="45"/>
                                        </p:tgtEl>
                                      </p:cBhvr>
                                    </p:animEffect>
                                    <p:anim calcmode="lin" valueType="num">
                                      <p:cBhvr>
                                        <p:cTn id="20" dur="100" fill="hold"/>
                                        <p:tgtEl>
                                          <p:spTgt spid="45"/>
                                        </p:tgtEl>
                                        <p:attrNameLst>
                                          <p:attrName>ppt_x</p:attrName>
                                        </p:attrNameLst>
                                      </p:cBhvr>
                                      <p:tavLst>
                                        <p:tav tm="0">
                                          <p:val>
                                            <p:strVal val="#ppt_x"/>
                                          </p:val>
                                        </p:tav>
                                        <p:tav tm="100000">
                                          <p:val>
                                            <p:strVal val="#ppt_x"/>
                                          </p:val>
                                        </p:tav>
                                      </p:tavLst>
                                    </p:anim>
                                    <p:anim calcmode="lin" valueType="num">
                                      <p:cBhvr>
                                        <p:cTn id="21" dur="100" fill="hold"/>
                                        <p:tgtEl>
                                          <p:spTgt spid="45"/>
                                        </p:tgtEl>
                                        <p:attrNameLst>
                                          <p:attrName>ppt_y</p:attrName>
                                        </p:attrNameLst>
                                      </p:cBhvr>
                                      <p:tavLst>
                                        <p:tav tm="0">
                                          <p:val>
                                            <p:strVal val="#ppt_y+.1"/>
                                          </p:val>
                                        </p:tav>
                                        <p:tav tm="100000">
                                          <p:val>
                                            <p:strVal val="#ppt_y"/>
                                          </p:val>
                                        </p:tav>
                                      </p:tavLst>
                                    </p:anim>
                                  </p:childTnLst>
                                </p:cTn>
                              </p:par>
                            </p:childTnLst>
                          </p:cTn>
                        </p:par>
                        <p:par>
                          <p:cTn id="22" fill="hold">
                            <p:stCondLst>
                              <p:cond delay="3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
                                        <p:tgtEl>
                                          <p:spTgt spid="4"/>
                                        </p:tgtEl>
                                      </p:cBhvr>
                                    </p:animEffect>
                                    <p:anim calcmode="lin" valueType="num">
                                      <p:cBhvr>
                                        <p:cTn id="26" dur="100" fill="hold"/>
                                        <p:tgtEl>
                                          <p:spTgt spid="4"/>
                                        </p:tgtEl>
                                        <p:attrNameLst>
                                          <p:attrName>ppt_x</p:attrName>
                                        </p:attrNameLst>
                                      </p:cBhvr>
                                      <p:tavLst>
                                        <p:tav tm="0">
                                          <p:val>
                                            <p:strVal val="#ppt_x"/>
                                          </p:val>
                                        </p:tav>
                                        <p:tav tm="100000">
                                          <p:val>
                                            <p:strVal val="#ppt_x"/>
                                          </p:val>
                                        </p:tav>
                                      </p:tavLst>
                                    </p:anim>
                                    <p:anim calcmode="lin" valueType="num">
                                      <p:cBhvr>
                                        <p:cTn id="27" dur="1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3" name="Google Shape;1044;p32">
            <a:extLst>
              <a:ext uri="{FF2B5EF4-FFF2-40B4-BE49-F238E27FC236}">
                <a16:creationId xmlns:a16="http://schemas.microsoft.com/office/drawing/2014/main" id="{44624995-92FF-EA27-50B4-63A3A7B42B5A}"/>
              </a:ext>
            </a:extLst>
          </p:cNvPr>
          <p:cNvSpPr txBox="1">
            <a:spLocks/>
          </p:cNvSpPr>
          <p:nvPr/>
        </p:nvSpPr>
        <p:spPr>
          <a:xfrm>
            <a:off x="1262789" y="522413"/>
            <a:ext cx="2864173"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Population de base</a:t>
            </a:r>
          </a:p>
        </p:txBody>
      </p:sp>
      <p:sp>
        <p:nvSpPr>
          <p:cNvPr id="10" name="Google Shape;1044;p32">
            <a:extLst>
              <a:ext uri="{FF2B5EF4-FFF2-40B4-BE49-F238E27FC236}">
                <a16:creationId xmlns:a16="http://schemas.microsoft.com/office/drawing/2014/main" id="{95E2268C-7BD5-800E-6E3A-08DAAD10C10B}"/>
              </a:ext>
            </a:extLst>
          </p:cNvPr>
          <p:cNvSpPr txBox="1">
            <a:spLocks/>
          </p:cNvSpPr>
          <p:nvPr/>
        </p:nvSpPr>
        <p:spPr>
          <a:xfrm>
            <a:off x="1262788" y="1195190"/>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Evaluation</a:t>
            </a:r>
          </a:p>
        </p:txBody>
      </p:sp>
      <p:sp>
        <p:nvSpPr>
          <p:cNvPr id="11" name="Google Shape;1044;p32">
            <a:extLst>
              <a:ext uri="{FF2B5EF4-FFF2-40B4-BE49-F238E27FC236}">
                <a16:creationId xmlns:a16="http://schemas.microsoft.com/office/drawing/2014/main" id="{4990C409-A0CC-EF28-EB0A-44C59D88D97D}"/>
              </a:ext>
            </a:extLst>
          </p:cNvPr>
          <p:cNvSpPr txBox="1">
            <a:spLocks/>
          </p:cNvSpPr>
          <p:nvPr/>
        </p:nvSpPr>
        <p:spPr>
          <a:xfrm>
            <a:off x="1262790" y="1871261"/>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Sélection</a:t>
            </a:r>
          </a:p>
        </p:txBody>
      </p:sp>
      <p:sp>
        <p:nvSpPr>
          <p:cNvPr id="12" name="Google Shape;1044;p32">
            <a:extLst>
              <a:ext uri="{FF2B5EF4-FFF2-40B4-BE49-F238E27FC236}">
                <a16:creationId xmlns:a16="http://schemas.microsoft.com/office/drawing/2014/main" id="{A8469625-65BF-E5F6-AB09-CDF4367AB28C}"/>
              </a:ext>
            </a:extLst>
          </p:cNvPr>
          <p:cNvSpPr txBox="1">
            <a:spLocks/>
          </p:cNvSpPr>
          <p:nvPr/>
        </p:nvSpPr>
        <p:spPr>
          <a:xfrm>
            <a:off x="1262788" y="2547332"/>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Croisement</a:t>
            </a:r>
          </a:p>
        </p:txBody>
      </p:sp>
      <p:sp>
        <p:nvSpPr>
          <p:cNvPr id="13" name="Google Shape;1044;p32">
            <a:extLst>
              <a:ext uri="{FF2B5EF4-FFF2-40B4-BE49-F238E27FC236}">
                <a16:creationId xmlns:a16="http://schemas.microsoft.com/office/drawing/2014/main" id="{E5B7BDC7-0191-71D1-35BE-330A1A0D9315}"/>
              </a:ext>
            </a:extLst>
          </p:cNvPr>
          <p:cNvSpPr txBox="1">
            <a:spLocks/>
          </p:cNvSpPr>
          <p:nvPr/>
        </p:nvSpPr>
        <p:spPr>
          <a:xfrm>
            <a:off x="1262788" y="3223403"/>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SemiBold"/>
              <a:buNone/>
              <a:defRPr sz="1600">
                <a:solidFill>
                  <a:schemeClr val="tx1"/>
                </a:solidFill>
                <a:latin typeface="Fira Sans Extra Condensed SemiBold"/>
                <a:ea typeface="Fira Sans Extra Condensed SemiBold"/>
                <a:cs typeface="Fira Sans Extra Condensed SemiBold"/>
              </a:defRPr>
            </a:lvl1pPr>
            <a:lvl2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2pPr>
            <a:lvl3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3pPr>
            <a:lvl4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4pPr>
            <a:lvl5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5pPr>
            <a:lvl6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6pPr>
            <a:lvl7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7pPr>
            <a:lvl8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8pPr>
            <a:lvl9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9pPr>
          </a:lstStyle>
          <a:p>
            <a:r>
              <a:rPr lang="fr-FR" dirty="0"/>
              <a:t>Mutation</a:t>
            </a:r>
          </a:p>
        </p:txBody>
      </p:sp>
      <p:cxnSp>
        <p:nvCxnSpPr>
          <p:cNvPr id="16" name="Connecteur droit avec flèche 15">
            <a:extLst>
              <a:ext uri="{FF2B5EF4-FFF2-40B4-BE49-F238E27FC236}">
                <a16:creationId xmlns:a16="http://schemas.microsoft.com/office/drawing/2014/main" id="{AAEE9D07-F50E-592C-52BC-8FFC3C34F64C}"/>
              </a:ext>
            </a:extLst>
          </p:cNvPr>
          <p:cNvCxnSpPr>
            <a:cxnSpLocks/>
            <a:stCxn id="10" idx="2"/>
            <a:endCxn id="11" idx="0"/>
          </p:cNvCxnSpPr>
          <p:nvPr/>
        </p:nvCxnSpPr>
        <p:spPr>
          <a:xfrm>
            <a:off x="2694875" y="1488311"/>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a:extLst>
              <a:ext uri="{FF2B5EF4-FFF2-40B4-BE49-F238E27FC236}">
                <a16:creationId xmlns:a16="http://schemas.microsoft.com/office/drawing/2014/main" id="{547D3D30-7BF0-AF24-B04C-99E4B8FFEA87}"/>
              </a:ext>
            </a:extLst>
          </p:cNvPr>
          <p:cNvCxnSpPr>
            <a:cxnSpLocks/>
          </p:cNvCxnSpPr>
          <p:nvPr/>
        </p:nvCxnSpPr>
        <p:spPr>
          <a:xfrm>
            <a:off x="2694872" y="808368"/>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eur droit avec flèche 18">
            <a:extLst>
              <a:ext uri="{FF2B5EF4-FFF2-40B4-BE49-F238E27FC236}">
                <a16:creationId xmlns:a16="http://schemas.microsoft.com/office/drawing/2014/main" id="{701C9733-85DA-1DDA-8BB4-C16104984E7D}"/>
              </a:ext>
            </a:extLst>
          </p:cNvPr>
          <p:cNvCxnSpPr>
            <a:cxnSpLocks/>
          </p:cNvCxnSpPr>
          <p:nvPr/>
        </p:nvCxnSpPr>
        <p:spPr>
          <a:xfrm>
            <a:off x="2694872" y="2161088"/>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eur droit avec flèche 19">
            <a:extLst>
              <a:ext uri="{FF2B5EF4-FFF2-40B4-BE49-F238E27FC236}">
                <a16:creationId xmlns:a16="http://schemas.microsoft.com/office/drawing/2014/main" id="{D9B00F16-E8C9-FFDA-8B25-A4481C8F348E}"/>
              </a:ext>
            </a:extLst>
          </p:cNvPr>
          <p:cNvCxnSpPr>
            <a:cxnSpLocks/>
          </p:cNvCxnSpPr>
          <p:nvPr/>
        </p:nvCxnSpPr>
        <p:spPr>
          <a:xfrm>
            <a:off x="2694872" y="2852123"/>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Connecteur : en angle 44">
            <a:extLst>
              <a:ext uri="{FF2B5EF4-FFF2-40B4-BE49-F238E27FC236}">
                <a16:creationId xmlns:a16="http://schemas.microsoft.com/office/drawing/2014/main" id="{2CC2FE2A-26A9-1141-1856-F9FB11CCE8C7}"/>
              </a:ext>
            </a:extLst>
          </p:cNvPr>
          <p:cNvCxnSpPr>
            <a:cxnSpLocks/>
            <a:stCxn id="4" idx="1"/>
            <a:endCxn id="13" idx="3"/>
          </p:cNvCxnSpPr>
          <p:nvPr/>
        </p:nvCxnSpPr>
        <p:spPr>
          <a:xfrm rot="10800000" flipV="1">
            <a:off x="4126962" y="3369962"/>
            <a:ext cx="1683977" cy="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4" name="Image 3">
            <a:extLst>
              <a:ext uri="{FF2B5EF4-FFF2-40B4-BE49-F238E27FC236}">
                <a16:creationId xmlns:a16="http://schemas.microsoft.com/office/drawing/2014/main" id="{8AB9B19F-8DD1-60E6-87D1-016178EAC540}"/>
              </a:ext>
            </a:extLst>
          </p:cNvPr>
          <p:cNvPicPr>
            <a:picLocks noChangeAspect="1"/>
          </p:cNvPicPr>
          <p:nvPr/>
        </p:nvPicPr>
        <p:blipFill>
          <a:blip r:embed="rId3"/>
          <a:srcRect/>
          <a:stretch/>
        </p:blipFill>
        <p:spPr>
          <a:xfrm>
            <a:off x="5810938" y="2534196"/>
            <a:ext cx="1710537" cy="1671534"/>
          </a:xfrm>
          <a:prstGeom prst="rect">
            <a:avLst/>
          </a:prstGeom>
        </p:spPr>
      </p:pic>
      <p:sp>
        <p:nvSpPr>
          <p:cNvPr id="2" name="Google Shape;1044;p32">
            <a:extLst>
              <a:ext uri="{FF2B5EF4-FFF2-40B4-BE49-F238E27FC236}">
                <a16:creationId xmlns:a16="http://schemas.microsoft.com/office/drawing/2014/main" id="{C330D7BC-AD8E-948D-A36E-9BA1AAAE3EB6}"/>
              </a:ext>
            </a:extLst>
          </p:cNvPr>
          <p:cNvSpPr txBox="1">
            <a:spLocks/>
          </p:cNvSpPr>
          <p:nvPr/>
        </p:nvSpPr>
        <p:spPr>
          <a:xfrm>
            <a:off x="2314356" y="194480"/>
            <a:ext cx="4515287"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800" dirty="0">
                <a:ln>
                  <a:solidFill>
                    <a:schemeClr val="tx1"/>
                  </a:solidFill>
                </a:ln>
                <a:solidFill>
                  <a:srgbClr val="9B9B9B"/>
                </a:solidFill>
              </a:rPr>
              <a:t>le</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fonctionnement</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des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algorithmes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génétiques</a:t>
            </a:r>
          </a:p>
        </p:txBody>
      </p:sp>
      <p:sp>
        <p:nvSpPr>
          <p:cNvPr id="5" name="Flèche : pentagone 4">
            <a:extLst>
              <a:ext uri="{FF2B5EF4-FFF2-40B4-BE49-F238E27FC236}">
                <a16:creationId xmlns:a16="http://schemas.microsoft.com/office/drawing/2014/main" id="{071BB97B-673E-FD82-9D40-A6CF3541AF15}"/>
              </a:ext>
            </a:extLst>
          </p:cNvPr>
          <p:cNvSpPr/>
          <p:nvPr/>
        </p:nvSpPr>
        <p:spPr>
          <a:xfrm>
            <a:off x="1160980" y="212289"/>
            <a:ext cx="815219" cy="26991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DZ" dirty="0"/>
              <a:t>4</a:t>
            </a:r>
            <a:endParaRPr lang="fr-CA" dirty="0"/>
          </a:p>
        </p:txBody>
      </p:sp>
      <p:sp>
        <p:nvSpPr>
          <p:cNvPr id="6" name="Espace réservé du numéro de diapositive 7">
            <a:extLst>
              <a:ext uri="{FF2B5EF4-FFF2-40B4-BE49-F238E27FC236}">
                <a16:creationId xmlns:a16="http://schemas.microsoft.com/office/drawing/2014/main" id="{C2ACA251-69E9-6001-655A-93EDE23C012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29</a:t>
            </a:fld>
            <a:endParaRPr lang="fr-CA" dirty="0"/>
          </a:p>
        </p:txBody>
      </p:sp>
    </p:spTree>
    <p:extLst>
      <p:ext uri="{BB962C8B-B14F-4D97-AF65-F5344CB8AC3E}">
        <p14:creationId xmlns:p14="http://schemas.microsoft.com/office/powerpoint/2010/main" val="37263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 fill="hold"/>
                                        <p:tgtEl>
                                          <p:spTgt spid="20"/>
                                        </p:tgtEl>
                                        <p:attrNameLst>
                                          <p:attrName>ppt_x</p:attrName>
                                        </p:attrNameLst>
                                      </p:cBhvr>
                                      <p:tavLst>
                                        <p:tav tm="0">
                                          <p:val>
                                            <p:strVal val="#ppt_x"/>
                                          </p:val>
                                        </p:tav>
                                        <p:tav tm="100000">
                                          <p:val>
                                            <p:strVal val="#ppt_x"/>
                                          </p:val>
                                        </p:tav>
                                      </p:tavLst>
                                    </p:anim>
                                    <p:anim calcmode="lin" valueType="num">
                                      <p:cBhvr additive="base">
                                        <p:cTn id="8" dur="1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 fill="hold"/>
                                        <p:tgtEl>
                                          <p:spTgt spid="13"/>
                                        </p:tgtEl>
                                        <p:attrNameLst>
                                          <p:attrName>ppt_x</p:attrName>
                                        </p:attrNameLst>
                                      </p:cBhvr>
                                      <p:tavLst>
                                        <p:tav tm="0">
                                          <p:val>
                                            <p:strVal val="#ppt_x"/>
                                          </p:val>
                                        </p:tav>
                                        <p:tav tm="100000">
                                          <p:val>
                                            <p:strVal val="#ppt_x"/>
                                          </p:val>
                                        </p:tav>
                                      </p:tavLst>
                                    </p:anim>
                                    <p:anim calcmode="lin" valueType="num">
                                      <p:cBhvr additive="base">
                                        <p:cTn id="13" dur="1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200"/>
                            </p:stCondLst>
                            <p:childTnLst>
                              <p:par>
                                <p:cTn id="15" presetID="2" presetClass="entr" presetSubtype="4"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100" fill="hold"/>
                                        <p:tgtEl>
                                          <p:spTgt spid="45"/>
                                        </p:tgtEl>
                                        <p:attrNameLst>
                                          <p:attrName>ppt_x</p:attrName>
                                        </p:attrNameLst>
                                      </p:cBhvr>
                                      <p:tavLst>
                                        <p:tav tm="0">
                                          <p:val>
                                            <p:strVal val="#ppt_x"/>
                                          </p:val>
                                        </p:tav>
                                        <p:tav tm="100000">
                                          <p:val>
                                            <p:strVal val="#ppt_x"/>
                                          </p:val>
                                        </p:tav>
                                      </p:tavLst>
                                    </p:anim>
                                    <p:anim calcmode="lin" valueType="num">
                                      <p:cBhvr additive="base">
                                        <p:cTn id="18" dur="100" fill="hold"/>
                                        <p:tgtEl>
                                          <p:spTgt spid="45"/>
                                        </p:tgtEl>
                                        <p:attrNameLst>
                                          <p:attrName>ppt_y</p:attrName>
                                        </p:attrNameLst>
                                      </p:cBhvr>
                                      <p:tavLst>
                                        <p:tav tm="0">
                                          <p:val>
                                            <p:strVal val="1+#ppt_h/2"/>
                                          </p:val>
                                        </p:tav>
                                        <p:tav tm="100000">
                                          <p:val>
                                            <p:strVal val="#ppt_y"/>
                                          </p:val>
                                        </p:tav>
                                      </p:tavLst>
                                    </p:anim>
                                  </p:childTnLst>
                                </p:cTn>
                              </p:par>
                            </p:childTnLst>
                          </p:cTn>
                        </p:par>
                        <p:par>
                          <p:cTn id="19" fill="hold">
                            <p:stCondLst>
                              <p:cond delay="300"/>
                            </p:stCondLst>
                            <p:childTnLst>
                              <p:par>
                                <p:cTn id="20" presetID="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100" fill="hold"/>
                                        <p:tgtEl>
                                          <p:spTgt spid="4"/>
                                        </p:tgtEl>
                                        <p:attrNameLst>
                                          <p:attrName>ppt_x</p:attrName>
                                        </p:attrNameLst>
                                      </p:cBhvr>
                                      <p:tavLst>
                                        <p:tav tm="0">
                                          <p:val>
                                            <p:strVal val="#ppt_x"/>
                                          </p:val>
                                        </p:tav>
                                        <p:tav tm="100000">
                                          <p:val>
                                            <p:strVal val="#ppt_x"/>
                                          </p:val>
                                        </p:tav>
                                      </p:tavLst>
                                    </p:anim>
                                    <p:anim calcmode="lin" valueType="num">
                                      <p:cBhvr additive="base">
                                        <p:cTn id="23" dur="1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grpSp>
        <p:nvGrpSpPr>
          <p:cNvPr id="76" name="Google Shape;76;p16"/>
          <p:cNvGrpSpPr/>
          <p:nvPr/>
        </p:nvGrpSpPr>
        <p:grpSpPr>
          <a:xfrm>
            <a:off x="1595350" y="1290207"/>
            <a:ext cx="4874137" cy="3853295"/>
            <a:chOff x="1595350" y="1290207"/>
            <a:chExt cx="4874137" cy="3853295"/>
          </a:xfrm>
        </p:grpSpPr>
        <p:sp>
          <p:nvSpPr>
            <p:cNvPr id="77" name="Google Shape;77;p16"/>
            <p:cNvSpPr/>
            <p:nvPr/>
          </p:nvSpPr>
          <p:spPr>
            <a:xfrm>
              <a:off x="1595350" y="1290207"/>
              <a:ext cx="4874137" cy="3853295"/>
            </a:xfrm>
            <a:custGeom>
              <a:avLst/>
              <a:gdLst/>
              <a:ahLst/>
              <a:cxnLst/>
              <a:rect l="l" t="t" r="r" b="b"/>
              <a:pathLst>
                <a:path w="174904" h="138272" extrusionOk="0">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16"/>
            <p:cNvGrpSpPr/>
            <p:nvPr/>
          </p:nvGrpSpPr>
          <p:grpSpPr>
            <a:xfrm>
              <a:off x="1806690" y="1389189"/>
              <a:ext cx="4502713" cy="3725654"/>
              <a:chOff x="2346303" y="1389189"/>
              <a:chExt cx="4502713" cy="3725654"/>
            </a:xfrm>
          </p:grpSpPr>
          <p:sp>
            <p:nvSpPr>
              <p:cNvPr id="79" name="Google Shape;79;p16"/>
              <p:cNvSpPr/>
              <p:nvPr/>
            </p:nvSpPr>
            <p:spPr>
              <a:xfrm>
                <a:off x="5565644" y="2271083"/>
                <a:ext cx="46149" cy="58076"/>
              </a:xfrm>
              <a:custGeom>
                <a:avLst/>
                <a:gdLst/>
                <a:ahLst/>
                <a:cxnLst/>
                <a:rect l="l" t="t" r="r" b="b"/>
                <a:pathLst>
                  <a:path w="1656" h="2084" extrusionOk="0">
                    <a:moveTo>
                      <a:pt x="0" y="0"/>
                    </a:moveTo>
                    <a:lnTo>
                      <a:pt x="1655" y="208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5518522" y="2212006"/>
                <a:ext cx="46483" cy="58104"/>
              </a:xfrm>
              <a:custGeom>
                <a:avLst/>
                <a:gdLst/>
                <a:ahLst/>
                <a:cxnLst/>
                <a:rect l="l" t="t" r="r" b="b"/>
                <a:pathLst>
                  <a:path w="1668" h="2085" extrusionOk="0">
                    <a:moveTo>
                      <a:pt x="1" y="1"/>
                    </a:moveTo>
                    <a:lnTo>
                      <a:pt x="1667" y="2084"/>
                    </a:lnTo>
                    <a:lnTo>
                      <a:pt x="1667" y="20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2476718" y="4996685"/>
                <a:ext cx="0" cy="28"/>
              </a:xfrm>
              <a:custGeom>
                <a:avLst/>
                <a:gdLst/>
                <a:ahLst/>
                <a:cxnLst/>
                <a:rect l="l" t="t" r="r" b="b"/>
                <a:pathLst>
                  <a:path h="1" extrusionOk="0">
                    <a:moveTo>
                      <a:pt x="0"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4051681" y="3888849"/>
                <a:ext cx="148367" cy="81317"/>
              </a:xfrm>
              <a:custGeom>
                <a:avLst/>
                <a:gdLst/>
                <a:ahLst/>
                <a:cxnLst/>
                <a:rect l="l" t="t" r="r" b="b"/>
                <a:pathLst>
                  <a:path w="5324" h="2918" extrusionOk="0">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6180436" y="3034516"/>
                <a:ext cx="73682" cy="149676"/>
              </a:xfrm>
              <a:custGeom>
                <a:avLst/>
                <a:gdLst/>
                <a:ahLst/>
                <a:cxnLst/>
                <a:rect l="l" t="t" r="r" b="b"/>
                <a:pathLst>
                  <a:path w="2644" h="5371" extrusionOk="0">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5351963" y="1985060"/>
                <a:ext cx="115817" cy="135074"/>
              </a:xfrm>
              <a:custGeom>
                <a:avLst/>
                <a:gdLst/>
                <a:ahLst/>
                <a:cxnLst/>
                <a:rect l="l" t="t" r="r" b="b"/>
                <a:pathLst>
                  <a:path w="4156" h="4847" extrusionOk="0">
                    <a:moveTo>
                      <a:pt x="810" y="1"/>
                    </a:moveTo>
                    <a:lnTo>
                      <a:pt x="1" y="644"/>
                    </a:lnTo>
                    <a:lnTo>
                      <a:pt x="3346"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5684746" y="2403115"/>
                <a:ext cx="115817" cy="135408"/>
              </a:xfrm>
              <a:custGeom>
                <a:avLst/>
                <a:gdLst/>
                <a:ahLst/>
                <a:cxnLst/>
                <a:rect l="l" t="t" r="r" b="b"/>
                <a:pathLst>
                  <a:path w="4156" h="4859" extrusionOk="0">
                    <a:moveTo>
                      <a:pt x="810" y="1"/>
                    </a:moveTo>
                    <a:lnTo>
                      <a:pt x="1"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6017528" y="2821504"/>
                <a:ext cx="115817" cy="135408"/>
              </a:xfrm>
              <a:custGeom>
                <a:avLst/>
                <a:gdLst/>
                <a:ahLst/>
                <a:cxnLst/>
                <a:rect l="l" t="t" r="r" b="b"/>
                <a:pathLst>
                  <a:path w="4156" h="4859" extrusionOk="0">
                    <a:moveTo>
                      <a:pt x="822" y="1"/>
                    </a:moveTo>
                    <a:lnTo>
                      <a:pt x="1" y="644"/>
                    </a:lnTo>
                    <a:lnTo>
                      <a:pt x="3346" y="4858"/>
                    </a:lnTo>
                    <a:lnTo>
                      <a:pt x="4156" y="4203"/>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5332066" y="3124748"/>
                <a:ext cx="115817" cy="135074"/>
              </a:xfrm>
              <a:custGeom>
                <a:avLst/>
                <a:gdLst/>
                <a:ahLst/>
                <a:cxnLst/>
                <a:rect l="l" t="t" r="r" b="b"/>
                <a:pathLst>
                  <a:path w="4156" h="4847" extrusionOk="0">
                    <a:moveTo>
                      <a:pt x="810" y="1"/>
                    </a:moveTo>
                    <a:lnTo>
                      <a:pt x="0" y="644"/>
                    </a:lnTo>
                    <a:lnTo>
                      <a:pt x="3346"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4998949" y="2706387"/>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4525162" y="3234570"/>
                <a:ext cx="115817" cy="135074"/>
              </a:xfrm>
              <a:custGeom>
                <a:avLst/>
                <a:gdLst/>
                <a:ahLst/>
                <a:cxnLst/>
                <a:rect l="l" t="t" r="r" b="b"/>
                <a:pathLst>
                  <a:path w="4156" h="4847" extrusionOk="0">
                    <a:moveTo>
                      <a:pt x="810" y="1"/>
                    </a:moveTo>
                    <a:lnTo>
                      <a:pt x="0" y="644"/>
                    </a:lnTo>
                    <a:lnTo>
                      <a:pt x="3334"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4857276" y="3653628"/>
                <a:ext cx="115817" cy="135074"/>
              </a:xfrm>
              <a:custGeom>
                <a:avLst/>
                <a:gdLst/>
                <a:ahLst/>
                <a:cxnLst/>
                <a:rect l="l" t="t" r="r" b="b"/>
                <a:pathLst>
                  <a:path w="4156" h="4847"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4264359" y="4030857"/>
                <a:ext cx="115845" cy="135408"/>
              </a:xfrm>
              <a:custGeom>
                <a:avLst/>
                <a:gdLst/>
                <a:ahLst/>
                <a:cxnLst/>
                <a:rect l="l" t="t" r="r" b="b"/>
                <a:pathLst>
                  <a:path w="4157" h="4859" extrusionOk="0">
                    <a:moveTo>
                      <a:pt x="811" y="1"/>
                    </a:moveTo>
                    <a:lnTo>
                      <a:pt x="1" y="656"/>
                    </a:lnTo>
                    <a:lnTo>
                      <a:pt x="3347" y="4858"/>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4051681" y="3888849"/>
                <a:ext cx="148367" cy="81317"/>
              </a:xfrm>
              <a:custGeom>
                <a:avLst/>
                <a:gdLst/>
                <a:ahLst/>
                <a:cxnLst/>
                <a:rect l="l" t="t" r="r" b="b"/>
                <a:pathLst>
                  <a:path w="5324" h="2918" extrusionOk="0">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3373186" y="4190449"/>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2954797" y="4523567"/>
                <a:ext cx="135074" cy="115817"/>
              </a:xfrm>
              <a:custGeom>
                <a:avLst/>
                <a:gdLst/>
                <a:ahLst/>
                <a:cxnLst/>
                <a:rect l="l" t="t" r="r" b="b"/>
                <a:pathLst>
                  <a:path w="4847" h="4156" extrusionOk="0">
                    <a:moveTo>
                      <a:pt x="4204" y="0"/>
                    </a:moveTo>
                    <a:lnTo>
                      <a:pt x="1" y="3334"/>
                    </a:lnTo>
                    <a:lnTo>
                      <a:pt x="644" y="4156"/>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2954491" y="4523567"/>
                <a:ext cx="135046" cy="115817"/>
              </a:xfrm>
              <a:custGeom>
                <a:avLst/>
                <a:gdLst/>
                <a:ahLst/>
                <a:cxnLst/>
                <a:rect l="l" t="t" r="r" b="b"/>
                <a:pathLst>
                  <a:path w="4846" h="4156" extrusionOk="0">
                    <a:moveTo>
                      <a:pt x="4203" y="0"/>
                    </a:moveTo>
                    <a:lnTo>
                      <a:pt x="0" y="3346"/>
                    </a:lnTo>
                    <a:lnTo>
                      <a:pt x="643" y="4156"/>
                    </a:lnTo>
                    <a:lnTo>
                      <a:pt x="4846" y="810"/>
                    </a:lnTo>
                    <a:lnTo>
                      <a:pt x="4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3163824" y="4357008"/>
                <a:ext cx="135074" cy="115817"/>
              </a:xfrm>
              <a:custGeom>
                <a:avLst/>
                <a:gdLst/>
                <a:ahLst/>
                <a:cxnLst/>
                <a:rect l="l" t="t" r="r" b="b"/>
                <a:pathLst>
                  <a:path w="4847" h="4156" extrusionOk="0">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3372851" y="4190784"/>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2346303" y="4999026"/>
                <a:ext cx="135074" cy="115817"/>
              </a:xfrm>
              <a:custGeom>
                <a:avLst/>
                <a:gdLst/>
                <a:ahLst/>
                <a:cxnLst/>
                <a:rect l="l" t="t" r="r" b="b"/>
                <a:pathLst>
                  <a:path w="4847" h="4156" extrusionOk="0">
                    <a:moveTo>
                      <a:pt x="4204" y="0"/>
                    </a:moveTo>
                    <a:lnTo>
                      <a:pt x="1" y="3346"/>
                    </a:lnTo>
                    <a:lnTo>
                      <a:pt x="644" y="4155"/>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2555664" y="4832468"/>
                <a:ext cx="135074" cy="115817"/>
              </a:xfrm>
              <a:custGeom>
                <a:avLst/>
                <a:gdLst/>
                <a:ahLst/>
                <a:cxnLst/>
                <a:rect l="l" t="t" r="r" b="b"/>
                <a:pathLst>
                  <a:path w="4847" h="4156" extrusionOk="0">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2764691" y="4666243"/>
                <a:ext cx="135074" cy="115817"/>
              </a:xfrm>
              <a:custGeom>
                <a:avLst/>
                <a:gdLst/>
                <a:ahLst/>
                <a:cxnLst/>
                <a:rect l="l" t="t" r="r" b="b"/>
                <a:pathLst>
                  <a:path w="4847" h="4156" extrusionOk="0">
                    <a:moveTo>
                      <a:pt x="4204" y="0"/>
                    </a:moveTo>
                    <a:lnTo>
                      <a:pt x="1" y="3346"/>
                    </a:lnTo>
                    <a:lnTo>
                      <a:pt x="644" y="4155"/>
                    </a:lnTo>
                    <a:lnTo>
                      <a:pt x="4846"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4264024" y="4031192"/>
                <a:ext cx="115845" cy="135074"/>
              </a:xfrm>
              <a:custGeom>
                <a:avLst/>
                <a:gdLst/>
                <a:ahLst/>
                <a:cxnLst/>
                <a:rect l="l" t="t" r="r" b="b"/>
                <a:pathLst>
                  <a:path w="4157" h="4847" extrusionOk="0">
                    <a:moveTo>
                      <a:pt x="811" y="1"/>
                    </a:moveTo>
                    <a:lnTo>
                      <a:pt x="1" y="644"/>
                    </a:lnTo>
                    <a:lnTo>
                      <a:pt x="3347" y="4846"/>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4857276" y="3653293"/>
                <a:ext cx="115483" cy="135408"/>
              </a:xfrm>
              <a:custGeom>
                <a:avLst/>
                <a:gdLst/>
                <a:ahLst/>
                <a:cxnLst/>
                <a:rect l="l" t="t" r="r" b="b"/>
                <a:pathLst>
                  <a:path w="4144" h="4859" extrusionOk="0">
                    <a:moveTo>
                      <a:pt x="810" y="0"/>
                    </a:moveTo>
                    <a:lnTo>
                      <a:pt x="0" y="643"/>
                    </a:lnTo>
                    <a:lnTo>
                      <a:pt x="3334" y="4858"/>
                    </a:lnTo>
                    <a:lnTo>
                      <a:pt x="4144" y="4215"/>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4524828" y="3234570"/>
                <a:ext cx="115817" cy="135074"/>
              </a:xfrm>
              <a:custGeom>
                <a:avLst/>
                <a:gdLst/>
                <a:ahLst/>
                <a:cxnLst/>
                <a:rect l="l" t="t" r="r" b="b"/>
                <a:pathLst>
                  <a:path w="4156" h="4847" extrusionOk="0">
                    <a:moveTo>
                      <a:pt x="822" y="1"/>
                    </a:moveTo>
                    <a:lnTo>
                      <a:pt x="0" y="644"/>
                    </a:lnTo>
                    <a:lnTo>
                      <a:pt x="3346" y="4847"/>
                    </a:lnTo>
                    <a:lnTo>
                      <a:pt x="4156" y="4204"/>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4998615" y="2706721"/>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470404" y="2296302"/>
                <a:ext cx="28" cy="0"/>
              </a:xfrm>
              <a:custGeom>
                <a:avLst/>
                <a:gdLst/>
                <a:ahLst/>
                <a:cxnLst/>
                <a:rect l="l" t="t" r="r" b="b"/>
                <a:pathLst>
                  <a:path w="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4470404" y="2296302"/>
                <a:ext cx="28" cy="0"/>
              </a:xfrm>
              <a:custGeom>
                <a:avLst/>
                <a:gdLst/>
                <a:ahLst/>
                <a:cxnLst/>
                <a:rect l="l" t="t" r="r" b="b"/>
                <a:pathLst>
                  <a:path w="1" fill="none" extrusionOk="0">
                    <a:moveTo>
                      <a:pt x="1" y="0"/>
                    </a:move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5331398" y="3124748"/>
                <a:ext cx="115817" cy="135408"/>
              </a:xfrm>
              <a:custGeom>
                <a:avLst/>
                <a:gdLst/>
                <a:ahLst/>
                <a:cxnLst/>
                <a:rect l="l" t="t" r="r" b="b"/>
                <a:pathLst>
                  <a:path w="4156" h="4859" extrusionOk="0">
                    <a:moveTo>
                      <a:pt x="810" y="1"/>
                    </a:moveTo>
                    <a:lnTo>
                      <a:pt x="0"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6180436" y="3034181"/>
                <a:ext cx="73682" cy="150011"/>
              </a:xfrm>
              <a:custGeom>
                <a:avLst/>
                <a:gdLst/>
                <a:ahLst/>
                <a:cxnLst/>
                <a:rect l="l" t="t" r="r" b="b"/>
                <a:pathLst>
                  <a:path w="2644" h="5383" extrusionOk="0">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6017863" y="2821169"/>
                <a:ext cx="115817" cy="135074"/>
              </a:xfrm>
              <a:custGeom>
                <a:avLst/>
                <a:gdLst/>
                <a:ahLst/>
                <a:cxnLst/>
                <a:rect l="l" t="t" r="r" b="b"/>
                <a:pathLst>
                  <a:path w="4156" h="4847" extrusionOk="0">
                    <a:moveTo>
                      <a:pt x="810" y="1"/>
                    </a:moveTo>
                    <a:lnTo>
                      <a:pt x="0" y="644"/>
                    </a:lnTo>
                    <a:lnTo>
                      <a:pt x="3346" y="4846"/>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5685415" y="2403115"/>
                <a:ext cx="115817" cy="135074"/>
              </a:xfrm>
              <a:custGeom>
                <a:avLst/>
                <a:gdLst/>
                <a:ahLst/>
                <a:cxnLst/>
                <a:rect l="l" t="t" r="r" b="b"/>
                <a:pathLst>
                  <a:path w="4156" h="4847" extrusionOk="0">
                    <a:moveTo>
                      <a:pt x="810" y="1"/>
                    </a:moveTo>
                    <a:lnTo>
                      <a:pt x="0" y="644"/>
                    </a:lnTo>
                    <a:lnTo>
                      <a:pt x="3334"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5352298" y="1984419"/>
                <a:ext cx="115817" cy="135380"/>
              </a:xfrm>
              <a:custGeom>
                <a:avLst/>
                <a:gdLst/>
                <a:ahLst/>
                <a:cxnLst/>
                <a:rect l="l" t="t" r="r" b="b"/>
                <a:pathLst>
                  <a:path w="4156" h="4858" extrusionOk="0">
                    <a:moveTo>
                      <a:pt x="810" y="0"/>
                    </a:moveTo>
                    <a:lnTo>
                      <a:pt x="0" y="655"/>
                    </a:lnTo>
                    <a:lnTo>
                      <a:pt x="3346" y="4858"/>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6013544" y="3539152"/>
                <a:ext cx="28" cy="362"/>
              </a:xfrm>
              <a:custGeom>
                <a:avLst/>
                <a:gdLst/>
                <a:ahLst/>
                <a:cxnLst/>
                <a:rect l="l" t="t" r="r" b="b"/>
                <a:pathLst>
                  <a:path w="1" h="13" extrusionOk="0">
                    <a:moveTo>
                      <a:pt x="1" y="1"/>
                    </a:moveTo>
                    <a:lnTo>
                      <a:pt x="1"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6025833" y="3565709"/>
                <a:ext cx="1003" cy="1672"/>
              </a:xfrm>
              <a:custGeom>
                <a:avLst/>
                <a:gdLst/>
                <a:ahLst/>
                <a:cxnLst/>
                <a:rect l="l" t="t" r="r" b="b"/>
                <a:pathLst>
                  <a:path w="36" h="60" extrusionOk="0">
                    <a:moveTo>
                      <a:pt x="36" y="6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5567288" y="3391180"/>
                <a:ext cx="1700" cy="1366"/>
              </a:xfrm>
              <a:custGeom>
                <a:avLst/>
                <a:gdLst/>
                <a:ahLst/>
                <a:cxnLst/>
                <a:rect l="l" t="t" r="r" b="b"/>
                <a:pathLst>
                  <a:path w="61" h="49" extrusionOk="0">
                    <a:moveTo>
                      <a:pt x="60" y="1"/>
                    </a:moveTo>
                    <a:lnTo>
                      <a:pt x="1" y="4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6713608" y="1785006"/>
                <a:ext cx="135408" cy="115817"/>
              </a:xfrm>
              <a:custGeom>
                <a:avLst/>
                <a:gdLst/>
                <a:ahLst/>
                <a:cxnLst/>
                <a:rect l="l" t="t" r="r" b="b"/>
                <a:pathLst>
                  <a:path w="4859" h="4156" extrusionOk="0">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6238510" y="1983751"/>
                <a:ext cx="148673" cy="77667"/>
              </a:xfrm>
              <a:custGeom>
                <a:avLst/>
                <a:gdLst/>
                <a:ahLst/>
                <a:cxnLst/>
                <a:rect l="l" t="t" r="r" b="b"/>
                <a:pathLst>
                  <a:path w="5335" h="2787" extrusionOk="0">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5893439" y="1576982"/>
                <a:ext cx="115817" cy="135074"/>
              </a:xfrm>
              <a:custGeom>
                <a:avLst/>
                <a:gdLst/>
                <a:ahLst/>
                <a:cxnLst/>
                <a:rect l="l" t="t" r="r" b="b"/>
                <a:pathLst>
                  <a:path w="4156" h="4847" extrusionOk="0">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5435256" y="1389189"/>
                <a:ext cx="150652" cy="63733"/>
              </a:xfrm>
              <a:custGeom>
                <a:avLst/>
                <a:gdLst/>
                <a:ahLst/>
                <a:cxnLst/>
                <a:rect l="l" t="t" r="r" b="b"/>
                <a:pathLst>
                  <a:path w="5406" h="2287" extrusionOk="0">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6059997" y="1786009"/>
                <a:ext cx="115817" cy="135074"/>
              </a:xfrm>
              <a:custGeom>
                <a:avLst/>
                <a:gdLst/>
                <a:ahLst/>
                <a:cxnLst/>
                <a:rect l="l" t="t" r="r" b="b"/>
                <a:pathLst>
                  <a:path w="4156" h="4847" extrusionOk="0">
                    <a:moveTo>
                      <a:pt x="810" y="0"/>
                    </a:moveTo>
                    <a:lnTo>
                      <a:pt x="1"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5211962" y="2992047"/>
                <a:ext cx="28" cy="28"/>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3222233" y="4403796"/>
                <a:ext cx="697" cy="697"/>
              </a:xfrm>
              <a:custGeom>
                <a:avLst/>
                <a:gdLst/>
                <a:ahLst/>
                <a:cxnLst/>
                <a:rect l="l" t="t" r="r" b="b"/>
                <a:pathLst>
                  <a:path w="25" h="25" extrusionOk="0">
                    <a:moveTo>
                      <a:pt x="0" y="0"/>
                    </a:moveTo>
                    <a:lnTo>
                      <a:pt x="24" y="24"/>
                    </a:lnTo>
                    <a:lnTo>
                      <a:pt x="24" y="1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3240151" y="4426033"/>
                <a:ext cx="362" cy="334"/>
              </a:xfrm>
              <a:custGeom>
                <a:avLst/>
                <a:gdLst/>
                <a:ahLst/>
                <a:cxnLst/>
                <a:rect l="l" t="t" r="r" b="b"/>
                <a:pathLst>
                  <a:path w="13" h="12" extrusionOk="0">
                    <a:moveTo>
                      <a:pt x="0" y="0"/>
                    </a:moveTo>
                    <a:lnTo>
                      <a:pt x="12" y="1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3240151" y="4426033"/>
                <a:ext cx="362" cy="334"/>
              </a:xfrm>
              <a:custGeom>
                <a:avLst/>
                <a:gdLst/>
                <a:ahLst/>
                <a:cxnLst/>
                <a:rect l="l" t="t" r="r" b="b"/>
                <a:pathLst>
                  <a:path w="13" h="12" fill="none" extrusionOk="0">
                    <a:moveTo>
                      <a:pt x="0" y="0"/>
                    </a:moveTo>
                    <a:lnTo>
                      <a:pt x="12" y="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4499274" y="4298934"/>
                <a:ext cx="697" cy="362"/>
              </a:xfrm>
              <a:custGeom>
                <a:avLst/>
                <a:gdLst/>
                <a:ahLst/>
                <a:cxnLst/>
                <a:rect l="l" t="t" r="r" b="b"/>
                <a:pathLst>
                  <a:path w="25" h="13" extrusionOk="0">
                    <a:moveTo>
                      <a:pt x="24" y="1"/>
                    </a:moveTo>
                    <a:lnTo>
                      <a:pt x="1" y="1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4499274" y="4298934"/>
                <a:ext cx="697" cy="362"/>
              </a:xfrm>
              <a:custGeom>
                <a:avLst/>
                <a:gdLst/>
                <a:ahLst/>
                <a:cxnLst/>
                <a:rect l="l" t="t" r="r" b="b"/>
                <a:pathLst>
                  <a:path w="25" h="13" fill="none" extrusionOk="0">
                    <a:moveTo>
                      <a:pt x="24" y="1"/>
                    </a:moveTo>
                    <a:lnTo>
                      <a:pt x="1" y="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4468426" y="2267432"/>
                <a:ext cx="28" cy="362"/>
              </a:xfrm>
              <a:custGeom>
                <a:avLst/>
                <a:gdLst/>
                <a:ahLst/>
                <a:cxnLst/>
                <a:rect l="l" t="t" r="r" b="b"/>
                <a:pathLst>
                  <a:path w="1" h="13" extrusionOk="0">
                    <a:moveTo>
                      <a:pt x="0" y="12"/>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4468426" y="2267432"/>
                <a:ext cx="28" cy="362"/>
              </a:xfrm>
              <a:custGeom>
                <a:avLst/>
                <a:gdLst/>
                <a:ahLst/>
                <a:cxnLst/>
                <a:rect l="l" t="t" r="r" b="b"/>
                <a:pathLst>
                  <a:path w="1" h="13" fill="none" extrusionOk="0">
                    <a:moveTo>
                      <a:pt x="0" y="12"/>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4901054" y="2555740"/>
                <a:ext cx="697" cy="362"/>
              </a:xfrm>
              <a:custGeom>
                <a:avLst/>
                <a:gdLst/>
                <a:ahLst/>
                <a:cxnLst/>
                <a:rect l="l" t="t" r="r" b="b"/>
                <a:pathLst>
                  <a:path w="25" h="13" extrusionOk="0">
                    <a:moveTo>
                      <a:pt x="25" y="1"/>
                    </a:moveTo>
                    <a:lnTo>
                      <a:pt x="1" y="1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4901054" y="2555740"/>
                <a:ext cx="697" cy="362"/>
              </a:xfrm>
              <a:custGeom>
                <a:avLst/>
                <a:gdLst/>
                <a:ahLst/>
                <a:cxnLst/>
                <a:rect l="l" t="t" r="r" b="b"/>
                <a:pathLst>
                  <a:path w="25" h="13" fill="none" extrusionOk="0">
                    <a:moveTo>
                      <a:pt x="25" y="1"/>
                    </a:moveTo>
                    <a:lnTo>
                      <a:pt x="1" y="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6059663" y="1786344"/>
                <a:ext cx="115817" cy="135046"/>
              </a:xfrm>
              <a:custGeom>
                <a:avLst/>
                <a:gdLst/>
                <a:ahLst/>
                <a:cxnLst/>
                <a:rect l="l" t="t" r="r" b="b"/>
                <a:pathLst>
                  <a:path w="4156" h="4846" extrusionOk="0">
                    <a:moveTo>
                      <a:pt x="810" y="0"/>
                    </a:moveTo>
                    <a:lnTo>
                      <a:pt x="1" y="643"/>
                    </a:lnTo>
                    <a:lnTo>
                      <a:pt x="3334"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6238510" y="1983416"/>
                <a:ext cx="148673" cy="78001"/>
              </a:xfrm>
              <a:custGeom>
                <a:avLst/>
                <a:gdLst/>
                <a:ahLst/>
                <a:cxnLst/>
                <a:rect l="l" t="t" r="r" b="b"/>
                <a:pathLst>
                  <a:path w="5335" h="2799" extrusionOk="0">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5507905" y="1399806"/>
                <a:ext cx="362" cy="362"/>
              </a:xfrm>
              <a:custGeom>
                <a:avLst/>
                <a:gdLst/>
                <a:ahLst/>
                <a:cxnLst/>
                <a:rect l="l" t="t" r="r" b="b"/>
                <a:pathLst>
                  <a:path w="13" h="13" extrusionOk="0">
                    <a:moveTo>
                      <a:pt x="12" y="12"/>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5515206" y="1427339"/>
                <a:ext cx="28" cy="362"/>
              </a:xfrm>
              <a:custGeom>
                <a:avLst/>
                <a:gdLst/>
                <a:ahLst/>
                <a:cxnLst/>
                <a:rect l="l" t="t" r="r" b="b"/>
                <a:pathLst>
                  <a:path w="1" h="13" extrusionOk="0">
                    <a:moveTo>
                      <a:pt x="0" y="13"/>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5515206" y="1427339"/>
                <a:ext cx="28" cy="362"/>
              </a:xfrm>
              <a:custGeom>
                <a:avLst/>
                <a:gdLst/>
                <a:ahLst/>
                <a:cxnLst/>
                <a:rect l="l" t="t" r="r" b="b"/>
                <a:pathLst>
                  <a:path w="1" h="13" fill="none" extrusionOk="0">
                    <a:moveTo>
                      <a:pt x="0" y="13"/>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5243144" y="1754158"/>
                <a:ext cx="65043" cy="150652"/>
              </a:xfrm>
              <a:custGeom>
                <a:avLst/>
                <a:gdLst/>
                <a:ahLst/>
                <a:cxnLst/>
                <a:rect l="l" t="t" r="r" b="b"/>
                <a:pathLst>
                  <a:path w="2334" h="5406" extrusionOk="0">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5023166" y="3862989"/>
                <a:ext cx="98902" cy="142347"/>
              </a:xfrm>
              <a:custGeom>
                <a:avLst/>
                <a:gdLst/>
                <a:ahLst/>
                <a:cxnLst/>
                <a:rect l="l" t="t" r="r" b="b"/>
                <a:pathLst>
                  <a:path w="3549" h="5108" extrusionOk="0">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1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Roadmap Infographics</a:t>
            </a:r>
            <a:endParaRPr dirty="0"/>
          </a:p>
        </p:txBody>
      </p:sp>
      <p:grpSp>
        <p:nvGrpSpPr>
          <p:cNvPr id="189" name="Google Shape;189;p16"/>
          <p:cNvGrpSpPr/>
          <p:nvPr/>
        </p:nvGrpSpPr>
        <p:grpSpPr>
          <a:xfrm>
            <a:off x="6049468" y="1117863"/>
            <a:ext cx="2574255" cy="590306"/>
            <a:chOff x="4885218" y="734488"/>
            <a:chExt cx="2574255" cy="590306"/>
          </a:xfrm>
        </p:grpSpPr>
        <p:sp>
          <p:nvSpPr>
            <p:cNvPr id="190" name="Google Shape;190;p16"/>
            <p:cNvSpPr/>
            <p:nvPr/>
          </p:nvSpPr>
          <p:spPr>
            <a:xfrm>
              <a:off x="4885218" y="895204"/>
              <a:ext cx="358693" cy="429590"/>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rgbClr val="FFFFFF"/>
                  </a:solidFill>
                  <a:latin typeface="Fira Sans Extra Condensed"/>
                  <a:ea typeface="Fira Sans Extra Condensed"/>
                  <a:cs typeface="Fira Sans Extra Condensed"/>
                  <a:sym typeface="Fira Sans Extra Condensed"/>
                </a:rPr>
                <a:t>06</a:t>
              </a:r>
              <a:endParaRPr sz="1600" dirty="0">
                <a:solidFill>
                  <a:srgbClr val="FFFFFF"/>
                </a:solidFill>
                <a:latin typeface="Fira Sans Extra Condensed"/>
                <a:ea typeface="Fira Sans Extra Condensed"/>
                <a:cs typeface="Fira Sans Extra Condensed"/>
                <a:sym typeface="Fira Sans Extra Condensed"/>
              </a:endParaRPr>
            </a:p>
          </p:txBody>
        </p:sp>
        <p:sp>
          <p:nvSpPr>
            <p:cNvPr id="191" name="Google Shape;191;p16"/>
            <p:cNvSpPr txBox="1"/>
            <p:nvPr/>
          </p:nvSpPr>
          <p:spPr>
            <a:xfrm>
              <a:off x="5574873" y="734488"/>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Conclusion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93" name="Google Shape;193;p16"/>
          <p:cNvGrpSpPr/>
          <p:nvPr/>
        </p:nvGrpSpPr>
        <p:grpSpPr>
          <a:xfrm>
            <a:off x="5623993" y="2581725"/>
            <a:ext cx="3268546" cy="590144"/>
            <a:chOff x="5623993" y="2581725"/>
            <a:chExt cx="3268546" cy="590144"/>
          </a:xfrm>
        </p:grpSpPr>
        <p:sp>
          <p:nvSpPr>
            <p:cNvPr id="194" name="Google Shape;194;p16"/>
            <p:cNvSpPr txBox="1"/>
            <p:nvPr/>
          </p:nvSpPr>
          <p:spPr>
            <a:xfrm>
              <a:off x="6313562" y="2581725"/>
              <a:ext cx="2578977"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Impretation des Resultats</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96" name="Google Shape;196;p16"/>
            <p:cNvSpPr/>
            <p:nvPr/>
          </p:nvSpPr>
          <p:spPr>
            <a:xfrm>
              <a:off x="5623993" y="2742279"/>
              <a:ext cx="358693" cy="429590"/>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rgbClr val="FFFFFF"/>
                  </a:solidFill>
                  <a:latin typeface="Fira Sans Extra Condensed"/>
                  <a:ea typeface="Fira Sans Extra Condensed"/>
                  <a:cs typeface="Fira Sans Extra Condensed"/>
                  <a:sym typeface="Fira Sans Extra Condensed"/>
                </a:rPr>
                <a:t>05</a:t>
              </a:r>
              <a:endParaRPr sz="1600" dirty="0">
                <a:solidFill>
                  <a:srgbClr val="FFFFFF"/>
                </a:solidFill>
                <a:latin typeface="Fira Sans Extra Condensed"/>
                <a:ea typeface="Fira Sans Extra Condensed"/>
                <a:cs typeface="Fira Sans Extra Condensed"/>
                <a:sym typeface="Fira Sans Extra Condensed"/>
              </a:endParaRPr>
            </a:p>
          </p:txBody>
        </p:sp>
      </p:grpSp>
      <p:grpSp>
        <p:nvGrpSpPr>
          <p:cNvPr id="205" name="Google Shape;205;p16"/>
          <p:cNvGrpSpPr/>
          <p:nvPr/>
        </p:nvGrpSpPr>
        <p:grpSpPr>
          <a:xfrm>
            <a:off x="937338" y="3171863"/>
            <a:ext cx="2575448" cy="666531"/>
            <a:chOff x="937338" y="3171863"/>
            <a:chExt cx="2575448" cy="666531"/>
          </a:xfrm>
        </p:grpSpPr>
        <p:sp>
          <p:nvSpPr>
            <p:cNvPr id="207" name="Google Shape;207;p16"/>
            <p:cNvSpPr txBox="1"/>
            <p:nvPr/>
          </p:nvSpPr>
          <p:spPr>
            <a:xfrm>
              <a:off x="937338" y="3171863"/>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Implantation IT</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08" name="Google Shape;208;p16"/>
            <p:cNvSpPr/>
            <p:nvPr/>
          </p:nvSpPr>
          <p:spPr>
            <a:xfrm>
              <a:off x="3154093" y="3408804"/>
              <a:ext cx="358693" cy="429590"/>
            </a:xfrm>
            <a:custGeom>
              <a:avLst/>
              <a:gdLst/>
              <a:ahLst/>
              <a:cxnLst/>
              <a:rect l="l" t="t" r="r" b="b"/>
              <a:pathLst>
                <a:path w="8955" h="10725" extrusionOk="0">
                  <a:moveTo>
                    <a:pt x="4477" y="0"/>
                  </a:moveTo>
                  <a:cubicBezTo>
                    <a:pt x="2013" y="0"/>
                    <a:pt x="1" y="2000"/>
                    <a:pt x="1" y="4477"/>
                  </a:cubicBezTo>
                  <a:cubicBezTo>
                    <a:pt x="1" y="7418"/>
                    <a:pt x="3299" y="9978"/>
                    <a:pt x="4227" y="10644"/>
                  </a:cubicBezTo>
                  <a:cubicBezTo>
                    <a:pt x="4305" y="10698"/>
                    <a:pt x="4391" y="10725"/>
                    <a:pt x="4477" y="10725"/>
                  </a:cubicBezTo>
                  <a:cubicBezTo>
                    <a:pt x="4564" y="10725"/>
                    <a:pt x="4650" y="10698"/>
                    <a:pt x="4727" y="10644"/>
                  </a:cubicBezTo>
                  <a:cubicBezTo>
                    <a:pt x="5668" y="9978"/>
                    <a:pt x="8954" y="7418"/>
                    <a:pt x="8954" y="4477"/>
                  </a:cubicBezTo>
                  <a:cubicBezTo>
                    <a:pt x="8954" y="2000"/>
                    <a:pt x="6954" y="0"/>
                    <a:pt x="4477" y="0"/>
                  </a:cubicBezTo>
                  <a:close/>
                </a:path>
              </a:pathLst>
            </a:cu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rgbClr val="FFFFFF"/>
                  </a:solidFill>
                  <a:latin typeface="Fira Sans Extra Condensed"/>
                  <a:ea typeface="Fira Sans Extra Condensed"/>
                  <a:cs typeface="Fira Sans Extra Condensed"/>
                  <a:sym typeface="Fira Sans Extra Condensed"/>
                </a:rPr>
                <a:t>04</a:t>
              </a:r>
              <a:endParaRPr sz="1600" dirty="0">
                <a:solidFill>
                  <a:srgbClr val="FFFFFF"/>
                </a:solidFill>
                <a:latin typeface="Fira Sans Extra Condensed"/>
                <a:ea typeface="Fira Sans Extra Condensed"/>
                <a:cs typeface="Fira Sans Extra Condensed"/>
                <a:sym typeface="Fira Sans Extra Condensed"/>
              </a:endParaRPr>
            </a:p>
          </p:txBody>
        </p:sp>
      </p:grpSp>
      <p:sp>
        <p:nvSpPr>
          <p:cNvPr id="6" name="Espace réservé du numéro de diapositive 7">
            <a:extLst>
              <a:ext uri="{FF2B5EF4-FFF2-40B4-BE49-F238E27FC236}">
                <a16:creationId xmlns:a16="http://schemas.microsoft.com/office/drawing/2014/main" id="{0099FB3B-750F-C954-8D84-71F177E66AE4}"/>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a:t>
            </a:fld>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250"/>
                                        <p:tgtEl>
                                          <p:spTgt spid="205"/>
                                        </p:tgtEl>
                                      </p:cBhvr>
                                    </p:animEffect>
                                    <p:anim calcmode="lin" valueType="num">
                                      <p:cBhvr>
                                        <p:cTn id="14" dur="250" fill="hold"/>
                                        <p:tgtEl>
                                          <p:spTgt spid="205"/>
                                        </p:tgtEl>
                                        <p:attrNameLst>
                                          <p:attrName>ppt_x</p:attrName>
                                        </p:attrNameLst>
                                      </p:cBhvr>
                                      <p:tavLst>
                                        <p:tav tm="0">
                                          <p:val>
                                            <p:strVal val="#ppt_x"/>
                                          </p:val>
                                        </p:tav>
                                        <p:tav tm="100000">
                                          <p:val>
                                            <p:strVal val="#ppt_x"/>
                                          </p:val>
                                        </p:tav>
                                      </p:tavLst>
                                    </p:anim>
                                    <p:anim calcmode="lin" valueType="num">
                                      <p:cBhvr>
                                        <p:cTn id="15" dur="250" fill="hold"/>
                                        <p:tgtEl>
                                          <p:spTgt spid="20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93"/>
                                        </p:tgtEl>
                                        <p:attrNameLst>
                                          <p:attrName>style.visibility</p:attrName>
                                        </p:attrNameLst>
                                      </p:cBhvr>
                                      <p:to>
                                        <p:strVal val="visible"/>
                                      </p:to>
                                    </p:set>
                                    <p:animEffect transition="in" filter="fade">
                                      <p:cBhvr>
                                        <p:cTn id="20" dur="250"/>
                                        <p:tgtEl>
                                          <p:spTgt spid="193"/>
                                        </p:tgtEl>
                                      </p:cBhvr>
                                    </p:animEffect>
                                    <p:anim calcmode="lin" valueType="num">
                                      <p:cBhvr>
                                        <p:cTn id="21" dur="250" fill="hold"/>
                                        <p:tgtEl>
                                          <p:spTgt spid="193"/>
                                        </p:tgtEl>
                                        <p:attrNameLst>
                                          <p:attrName>ppt_x</p:attrName>
                                        </p:attrNameLst>
                                      </p:cBhvr>
                                      <p:tavLst>
                                        <p:tav tm="0">
                                          <p:val>
                                            <p:strVal val="#ppt_x"/>
                                          </p:val>
                                        </p:tav>
                                        <p:tav tm="100000">
                                          <p:val>
                                            <p:strVal val="#ppt_x"/>
                                          </p:val>
                                        </p:tav>
                                      </p:tavLst>
                                    </p:anim>
                                    <p:anim calcmode="lin" valueType="num">
                                      <p:cBhvr>
                                        <p:cTn id="22" dur="25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9"/>
                                        </p:tgtEl>
                                        <p:attrNameLst>
                                          <p:attrName>style.visibility</p:attrName>
                                        </p:attrNameLst>
                                      </p:cBhvr>
                                      <p:to>
                                        <p:strVal val="visible"/>
                                      </p:to>
                                    </p:set>
                                    <p:animEffect transition="in" filter="fade">
                                      <p:cBhvr>
                                        <p:cTn id="27" dur="250"/>
                                        <p:tgtEl>
                                          <p:spTgt spid="189"/>
                                        </p:tgtEl>
                                      </p:cBhvr>
                                    </p:animEffect>
                                    <p:anim calcmode="lin" valueType="num">
                                      <p:cBhvr>
                                        <p:cTn id="28" dur="250" fill="hold"/>
                                        <p:tgtEl>
                                          <p:spTgt spid="189"/>
                                        </p:tgtEl>
                                        <p:attrNameLst>
                                          <p:attrName>ppt_x</p:attrName>
                                        </p:attrNameLst>
                                      </p:cBhvr>
                                      <p:tavLst>
                                        <p:tav tm="0">
                                          <p:val>
                                            <p:strVal val="#ppt_x"/>
                                          </p:val>
                                        </p:tav>
                                        <p:tav tm="100000">
                                          <p:val>
                                            <p:strVal val="#ppt_x"/>
                                          </p:val>
                                        </p:tav>
                                      </p:tavLst>
                                    </p:anim>
                                    <p:anim calcmode="lin" valueType="num">
                                      <p:cBhvr>
                                        <p:cTn id="29" dur="25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3" name="Google Shape;1044;p32">
            <a:extLst>
              <a:ext uri="{FF2B5EF4-FFF2-40B4-BE49-F238E27FC236}">
                <a16:creationId xmlns:a16="http://schemas.microsoft.com/office/drawing/2014/main" id="{44624995-92FF-EA27-50B4-63A3A7B42B5A}"/>
              </a:ext>
            </a:extLst>
          </p:cNvPr>
          <p:cNvSpPr txBox="1">
            <a:spLocks/>
          </p:cNvSpPr>
          <p:nvPr/>
        </p:nvSpPr>
        <p:spPr>
          <a:xfrm>
            <a:off x="1262789" y="522413"/>
            <a:ext cx="2864173"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Population de base</a:t>
            </a:r>
          </a:p>
        </p:txBody>
      </p:sp>
      <p:sp>
        <p:nvSpPr>
          <p:cNvPr id="10" name="Google Shape;1044;p32">
            <a:extLst>
              <a:ext uri="{FF2B5EF4-FFF2-40B4-BE49-F238E27FC236}">
                <a16:creationId xmlns:a16="http://schemas.microsoft.com/office/drawing/2014/main" id="{95E2268C-7BD5-800E-6E3A-08DAAD10C10B}"/>
              </a:ext>
            </a:extLst>
          </p:cNvPr>
          <p:cNvSpPr txBox="1">
            <a:spLocks/>
          </p:cNvSpPr>
          <p:nvPr/>
        </p:nvSpPr>
        <p:spPr>
          <a:xfrm>
            <a:off x="1262788" y="1195190"/>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Evaluation</a:t>
            </a:r>
          </a:p>
        </p:txBody>
      </p:sp>
      <p:sp>
        <p:nvSpPr>
          <p:cNvPr id="11" name="Google Shape;1044;p32">
            <a:extLst>
              <a:ext uri="{FF2B5EF4-FFF2-40B4-BE49-F238E27FC236}">
                <a16:creationId xmlns:a16="http://schemas.microsoft.com/office/drawing/2014/main" id="{4990C409-A0CC-EF28-EB0A-44C59D88D97D}"/>
              </a:ext>
            </a:extLst>
          </p:cNvPr>
          <p:cNvSpPr txBox="1">
            <a:spLocks/>
          </p:cNvSpPr>
          <p:nvPr/>
        </p:nvSpPr>
        <p:spPr>
          <a:xfrm>
            <a:off x="1262790" y="1871261"/>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Sélection</a:t>
            </a:r>
          </a:p>
        </p:txBody>
      </p:sp>
      <p:sp>
        <p:nvSpPr>
          <p:cNvPr id="12" name="Google Shape;1044;p32">
            <a:extLst>
              <a:ext uri="{FF2B5EF4-FFF2-40B4-BE49-F238E27FC236}">
                <a16:creationId xmlns:a16="http://schemas.microsoft.com/office/drawing/2014/main" id="{A8469625-65BF-E5F6-AB09-CDF4367AB28C}"/>
              </a:ext>
            </a:extLst>
          </p:cNvPr>
          <p:cNvSpPr txBox="1">
            <a:spLocks/>
          </p:cNvSpPr>
          <p:nvPr/>
        </p:nvSpPr>
        <p:spPr>
          <a:xfrm>
            <a:off x="1262788" y="2547332"/>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Croisement</a:t>
            </a:r>
          </a:p>
        </p:txBody>
      </p:sp>
      <p:sp>
        <p:nvSpPr>
          <p:cNvPr id="13" name="Google Shape;1044;p32">
            <a:extLst>
              <a:ext uri="{FF2B5EF4-FFF2-40B4-BE49-F238E27FC236}">
                <a16:creationId xmlns:a16="http://schemas.microsoft.com/office/drawing/2014/main" id="{E5B7BDC7-0191-71D1-35BE-330A1A0D9315}"/>
              </a:ext>
            </a:extLst>
          </p:cNvPr>
          <p:cNvSpPr txBox="1">
            <a:spLocks/>
          </p:cNvSpPr>
          <p:nvPr/>
        </p:nvSpPr>
        <p:spPr>
          <a:xfrm>
            <a:off x="1262788" y="3223403"/>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800"/>
              <a:buFont typeface="Fira Sans Extra Condensed SemiBold"/>
              <a:buNone/>
              <a:defRPr sz="1600">
                <a:solidFill>
                  <a:schemeClr val="tx1"/>
                </a:solidFill>
                <a:latin typeface="Fira Sans Extra Condensed SemiBold"/>
                <a:ea typeface="Fira Sans Extra Condensed SemiBold"/>
                <a:cs typeface="Fira Sans Extra Condensed SemiBold"/>
              </a:defRPr>
            </a:lvl1pPr>
            <a:lvl2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2pPr>
            <a:lvl3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3pPr>
            <a:lvl4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4pPr>
            <a:lvl5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5pPr>
            <a:lvl6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6pPr>
            <a:lvl7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7pPr>
            <a:lvl8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8pPr>
            <a:lvl9pPr>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defRPr>
            </a:lvl9pPr>
          </a:lstStyle>
          <a:p>
            <a:r>
              <a:rPr lang="fr-FR" dirty="0"/>
              <a:t>Mutation</a:t>
            </a:r>
          </a:p>
        </p:txBody>
      </p:sp>
      <p:sp>
        <p:nvSpPr>
          <p:cNvPr id="14" name="Google Shape;1044;p32">
            <a:extLst>
              <a:ext uri="{FF2B5EF4-FFF2-40B4-BE49-F238E27FC236}">
                <a16:creationId xmlns:a16="http://schemas.microsoft.com/office/drawing/2014/main" id="{5ACB49F7-BE4B-CE15-342C-5127EE288A51}"/>
              </a:ext>
            </a:extLst>
          </p:cNvPr>
          <p:cNvSpPr txBox="1">
            <a:spLocks/>
          </p:cNvSpPr>
          <p:nvPr/>
        </p:nvSpPr>
        <p:spPr>
          <a:xfrm>
            <a:off x="1262788" y="3896180"/>
            <a:ext cx="2864173" cy="293121"/>
          </a:xfrm>
          <a:prstGeom prst="rect">
            <a:avLst/>
          </a:prstGeom>
          <a:solidFill>
            <a:srgbClr val="E2E2E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Terminé </a:t>
            </a:r>
            <a:r>
              <a:rPr lang="fr-FR" sz="1600" b="1" dirty="0">
                <a:solidFill>
                  <a:schemeClr val="tx1"/>
                </a:solidFill>
                <a:effectLst/>
                <a:latin typeface="arial" panose="020B0604020202020204" pitchFamily="34" charset="0"/>
              </a:rPr>
              <a:t>?</a:t>
            </a:r>
            <a:endParaRPr lang="fr-FR" sz="1600" b="1" dirty="0">
              <a:solidFill>
                <a:schemeClr val="tx1"/>
              </a:solidFill>
            </a:endParaRPr>
          </a:p>
        </p:txBody>
      </p:sp>
      <p:cxnSp>
        <p:nvCxnSpPr>
          <p:cNvPr id="16" name="Connecteur droit avec flèche 15">
            <a:extLst>
              <a:ext uri="{FF2B5EF4-FFF2-40B4-BE49-F238E27FC236}">
                <a16:creationId xmlns:a16="http://schemas.microsoft.com/office/drawing/2014/main" id="{AAEE9D07-F50E-592C-52BC-8FFC3C34F64C}"/>
              </a:ext>
            </a:extLst>
          </p:cNvPr>
          <p:cNvCxnSpPr>
            <a:cxnSpLocks/>
            <a:stCxn id="10" idx="2"/>
            <a:endCxn id="11" idx="0"/>
          </p:cNvCxnSpPr>
          <p:nvPr/>
        </p:nvCxnSpPr>
        <p:spPr>
          <a:xfrm>
            <a:off x="2694875" y="1488311"/>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a:extLst>
              <a:ext uri="{FF2B5EF4-FFF2-40B4-BE49-F238E27FC236}">
                <a16:creationId xmlns:a16="http://schemas.microsoft.com/office/drawing/2014/main" id="{547D3D30-7BF0-AF24-B04C-99E4B8FFEA87}"/>
              </a:ext>
            </a:extLst>
          </p:cNvPr>
          <p:cNvCxnSpPr>
            <a:cxnSpLocks/>
          </p:cNvCxnSpPr>
          <p:nvPr/>
        </p:nvCxnSpPr>
        <p:spPr>
          <a:xfrm>
            <a:off x="2694872" y="808368"/>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eur droit avec flèche 18">
            <a:extLst>
              <a:ext uri="{FF2B5EF4-FFF2-40B4-BE49-F238E27FC236}">
                <a16:creationId xmlns:a16="http://schemas.microsoft.com/office/drawing/2014/main" id="{701C9733-85DA-1DDA-8BB4-C16104984E7D}"/>
              </a:ext>
            </a:extLst>
          </p:cNvPr>
          <p:cNvCxnSpPr>
            <a:cxnSpLocks/>
          </p:cNvCxnSpPr>
          <p:nvPr/>
        </p:nvCxnSpPr>
        <p:spPr>
          <a:xfrm>
            <a:off x="2694872" y="2161088"/>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eur droit avec flèche 19">
            <a:extLst>
              <a:ext uri="{FF2B5EF4-FFF2-40B4-BE49-F238E27FC236}">
                <a16:creationId xmlns:a16="http://schemas.microsoft.com/office/drawing/2014/main" id="{D9B00F16-E8C9-FFDA-8B25-A4481C8F348E}"/>
              </a:ext>
            </a:extLst>
          </p:cNvPr>
          <p:cNvCxnSpPr>
            <a:cxnSpLocks/>
          </p:cNvCxnSpPr>
          <p:nvPr/>
        </p:nvCxnSpPr>
        <p:spPr>
          <a:xfrm>
            <a:off x="2694872" y="2852123"/>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necteur droit avec flèche 20">
            <a:extLst>
              <a:ext uri="{FF2B5EF4-FFF2-40B4-BE49-F238E27FC236}">
                <a16:creationId xmlns:a16="http://schemas.microsoft.com/office/drawing/2014/main" id="{D57FEC81-F9A7-F864-7A29-AE0BE5B3BAE5}"/>
              </a:ext>
            </a:extLst>
          </p:cNvPr>
          <p:cNvCxnSpPr>
            <a:cxnSpLocks/>
          </p:cNvCxnSpPr>
          <p:nvPr/>
        </p:nvCxnSpPr>
        <p:spPr>
          <a:xfrm>
            <a:off x="2694871" y="3538695"/>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Google Shape;1044;p32">
            <a:extLst>
              <a:ext uri="{FF2B5EF4-FFF2-40B4-BE49-F238E27FC236}">
                <a16:creationId xmlns:a16="http://schemas.microsoft.com/office/drawing/2014/main" id="{C330D7BC-AD8E-948D-A36E-9BA1AAAE3EB6}"/>
              </a:ext>
            </a:extLst>
          </p:cNvPr>
          <p:cNvSpPr txBox="1">
            <a:spLocks/>
          </p:cNvSpPr>
          <p:nvPr/>
        </p:nvSpPr>
        <p:spPr>
          <a:xfrm>
            <a:off x="2314356" y="194480"/>
            <a:ext cx="4515287"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800" dirty="0">
                <a:ln>
                  <a:solidFill>
                    <a:schemeClr val="tx1"/>
                  </a:solidFill>
                </a:ln>
                <a:solidFill>
                  <a:srgbClr val="9B9B9B"/>
                </a:solidFill>
              </a:rPr>
              <a:t>le</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fonctionnement</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des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algorithmes</a:t>
            </a:r>
            <a:r>
              <a:rPr lang="fr-FR" sz="1200" b="0" i="0" dirty="0">
                <a:ln>
                  <a:solidFill>
                    <a:schemeClr val="tx1"/>
                  </a:solidFill>
                </a:ln>
                <a:solidFill>
                  <a:srgbClr val="9B9B9B"/>
                </a:solidFill>
                <a:effectLst/>
                <a:latin typeface="Trebuchet MS" panose="020B0603020202020204" pitchFamily="34" charset="0"/>
              </a:rPr>
              <a:t> </a:t>
            </a:r>
            <a:r>
              <a:rPr lang="fr-FR" sz="1800" dirty="0">
                <a:ln>
                  <a:solidFill>
                    <a:schemeClr val="tx1"/>
                  </a:solidFill>
                </a:ln>
                <a:solidFill>
                  <a:srgbClr val="9B9B9B"/>
                </a:solidFill>
              </a:rPr>
              <a:t>génétiques</a:t>
            </a:r>
          </a:p>
        </p:txBody>
      </p:sp>
      <p:sp>
        <p:nvSpPr>
          <p:cNvPr id="5" name="Flèche : pentagone 4">
            <a:extLst>
              <a:ext uri="{FF2B5EF4-FFF2-40B4-BE49-F238E27FC236}">
                <a16:creationId xmlns:a16="http://schemas.microsoft.com/office/drawing/2014/main" id="{071BB97B-673E-FD82-9D40-A6CF3541AF15}"/>
              </a:ext>
            </a:extLst>
          </p:cNvPr>
          <p:cNvSpPr/>
          <p:nvPr/>
        </p:nvSpPr>
        <p:spPr>
          <a:xfrm>
            <a:off x="1160980" y="212289"/>
            <a:ext cx="815219" cy="26991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DZ" dirty="0"/>
              <a:t>4</a:t>
            </a:r>
            <a:endParaRPr lang="fr-CA" dirty="0"/>
          </a:p>
        </p:txBody>
      </p:sp>
      <p:grpSp>
        <p:nvGrpSpPr>
          <p:cNvPr id="6" name="Groupe 5">
            <a:extLst>
              <a:ext uri="{FF2B5EF4-FFF2-40B4-BE49-F238E27FC236}">
                <a16:creationId xmlns:a16="http://schemas.microsoft.com/office/drawing/2014/main" id="{A4C4F6A1-4EFD-E8B6-1654-4FC7D556EA42}"/>
              </a:ext>
            </a:extLst>
          </p:cNvPr>
          <p:cNvGrpSpPr/>
          <p:nvPr/>
        </p:nvGrpSpPr>
        <p:grpSpPr>
          <a:xfrm>
            <a:off x="1262785" y="4183488"/>
            <a:ext cx="3111467" cy="720985"/>
            <a:chOff x="1262785" y="4242211"/>
            <a:chExt cx="3111467" cy="720985"/>
          </a:xfrm>
        </p:grpSpPr>
        <p:cxnSp>
          <p:nvCxnSpPr>
            <p:cNvPr id="7" name="Connecteur droit avec flèche 6">
              <a:extLst>
                <a:ext uri="{FF2B5EF4-FFF2-40B4-BE49-F238E27FC236}">
                  <a16:creationId xmlns:a16="http://schemas.microsoft.com/office/drawing/2014/main" id="{F5D8EDE8-DECD-E822-D059-94513D75370C}"/>
                </a:ext>
              </a:extLst>
            </p:cNvPr>
            <p:cNvCxnSpPr>
              <a:cxnSpLocks/>
            </p:cNvCxnSpPr>
            <p:nvPr/>
          </p:nvCxnSpPr>
          <p:spPr>
            <a:xfrm>
              <a:off x="2694872" y="4242211"/>
              <a:ext cx="2" cy="382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Google Shape;1044;p32">
              <a:extLst>
                <a:ext uri="{FF2B5EF4-FFF2-40B4-BE49-F238E27FC236}">
                  <a16:creationId xmlns:a16="http://schemas.microsoft.com/office/drawing/2014/main" id="{D547BEF0-5890-A012-07F5-FDD943A275FE}"/>
                </a:ext>
              </a:extLst>
            </p:cNvPr>
            <p:cNvSpPr txBox="1">
              <a:spLocks/>
            </p:cNvSpPr>
            <p:nvPr/>
          </p:nvSpPr>
          <p:spPr>
            <a:xfrm>
              <a:off x="1510079" y="4287125"/>
              <a:ext cx="2864173"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Oui</a:t>
              </a:r>
            </a:p>
          </p:txBody>
        </p:sp>
        <p:sp>
          <p:nvSpPr>
            <p:cNvPr id="9" name="Google Shape;1044;p32">
              <a:extLst>
                <a:ext uri="{FF2B5EF4-FFF2-40B4-BE49-F238E27FC236}">
                  <a16:creationId xmlns:a16="http://schemas.microsoft.com/office/drawing/2014/main" id="{1209FCE5-344A-8CD6-C1EA-B9D889B95FBA}"/>
                </a:ext>
              </a:extLst>
            </p:cNvPr>
            <p:cNvSpPr txBox="1">
              <a:spLocks/>
            </p:cNvSpPr>
            <p:nvPr/>
          </p:nvSpPr>
          <p:spPr>
            <a:xfrm>
              <a:off x="1262785" y="4670075"/>
              <a:ext cx="2864173"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Résultats </a:t>
              </a:r>
            </a:p>
            <a:p>
              <a:pPr algn="ctr"/>
              <a:r>
                <a:rPr lang="fr-FR" sz="1200" dirty="0">
                  <a:solidFill>
                    <a:schemeClr val="tx1"/>
                  </a:solidFill>
                </a:rPr>
                <a:t>après plusieurs itérations</a:t>
              </a:r>
            </a:p>
          </p:txBody>
        </p:sp>
      </p:grpSp>
      <p:grpSp>
        <p:nvGrpSpPr>
          <p:cNvPr id="15" name="Groupe 14">
            <a:extLst>
              <a:ext uri="{FF2B5EF4-FFF2-40B4-BE49-F238E27FC236}">
                <a16:creationId xmlns:a16="http://schemas.microsoft.com/office/drawing/2014/main" id="{22A97181-37F8-2A95-0E13-5457B270435E}"/>
              </a:ext>
            </a:extLst>
          </p:cNvPr>
          <p:cNvGrpSpPr/>
          <p:nvPr/>
        </p:nvGrpSpPr>
        <p:grpSpPr>
          <a:xfrm>
            <a:off x="-421189" y="1332644"/>
            <a:ext cx="2864173" cy="2700990"/>
            <a:chOff x="-421189" y="1391367"/>
            <a:chExt cx="2864173" cy="2700990"/>
          </a:xfrm>
        </p:grpSpPr>
        <p:cxnSp>
          <p:nvCxnSpPr>
            <p:cNvPr id="17" name="Connecteur : en angle 16">
              <a:extLst>
                <a:ext uri="{FF2B5EF4-FFF2-40B4-BE49-F238E27FC236}">
                  <a16:creationId xmlns:a16="http://schemas.microsoft.com/office/drawing/2014/main" id="{80B21EA1-D050-C18F-2A3A-19CBCEEB1F17}"/>
                </a:ext>
              </a:extLst>
            </p:cNvPr>
            <p:cNvCxnSpPr>
              <a:cxnSpLocks/>
            </p:cNvCxnSpPr>
            <p:nvPr/>
          </p:nvCxnSpPr>
          <p:spPr>
            <a:xfrm rot="10800000">
              <a:off x="1262788" y="1391367"/>
              <a:ext cx="12700" cy="2700990"/>
            </a:xfrm>
            <a:prstGeom prst="bentConnector3">
              <a:avLst>
                <a:gd name="adj1" fmla="val 4255811"/>
              </a:avLst>
            </a:prstGeom>
            <a:ln>
              <a:tailEnd type="triangle"/>
            </a:ln>
          </p:spPr>
          <p:style>
            <a:lnRef idx="2">
              <a:schemeClr val="dk1"/>
            </a:lnRef>
            <a:fillRef idx="0">
              <a:schemeClr val="dk1"/>
            </a:fillRef>
            <a:effectRef idx="1">
              <a:schemeClr val="dk1"/>
            </a:effectRef>
            <a:fontRef idx="minor">
              <a:schemeClr val="tx1"/>
            </a:fontRef>
          </p:style>
        </p:cxnSp>
        <p:sp>
          <p:nvSpPr>
            <p:cNvPr id="25" name="Google Shape;1044;p32">
              <a:extLst>
                <a:ext uri="{FF2B5EF4-FFF2-40B4-BE49-F238E27FC236}">
                  <a16:creationId xmlns:a16="http://schemas.microsoft.com/office/drawing/2014/main" id="{A61FCCCC-56D4-8569-E0FC-6C2D82F51507}"/>
                </a:ext>
              </a:extLst>
            </p:cNvPr>
            <p:cNvSpPr txBox="1">
              <a:spLocks/>
            </p:cNvSpPr>
            <p:nvPr/>
          </p:nvSpPr>
          <p:spPr>
            <a:xfrm>
              <a:off x="-421189" y="3799235"/>
              <a:ext cx="2864173" cy="293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fr-FR" sz="1600" dirty="0">
                  <a:solidFill>
                    <a:schemeClr val="tx1"/>
                  </a:solidFill>
                </a:rPr>
                <a:t>Non</a:t>
              </a:r>
            </a:p>
          </p:txBody>
        </p:sp>
      </p:grpSp>
      <p:sp>
        <p:nvSpPr>
          <p:cNvPr id="4" name="Espace réservé du numéro de diapositive 7">
            <a:extLst>
              <a:ext uri="{FF2B5EF4-FFF2-40B4-BE49-F238E27FC236}">
                <a16:creationId xmlns:a16="http://schemas.microsoft.com/office/drawing/2014/main" id="{39FEABB3-FB42-5BEC-ED37-8B449142FD4F}"/>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30</a:t>
            </a:fld>
            <a:endParaRPr lang="fr-CA" dirty="0"/>
          </a:p>
        </p:txBody>
      </p:sp>
    </p:spTree>
    <p:extLst>
      <p:ext uri="{BB962C8B-B14F-4D97-AF65-F5344CB8AC3E}">
        <p14:creationId xmlns:p14="http://schemas.microsoft.com/office/powerpoint/2010/main" val="229964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 fill="hold"/>
                                        <p:tgtEl>
                                          <p:spTgt spid="21"/>
                                        </p:tgtEl>
                                        <p:attrNameLst>
                                          <p:attrName>ppt_x</p:attrName>
                                        </p:attrNameLst>
                                      </p:cBhvr>
                                      <p:tavLst>
                                        <p:tav tm="0">
                                          <p:val>
                                            <p:strVal val="#ppt_x"/>
                                          </p:val>
                                        </p:tav>
                                        <p:tav tm="100000">
                                          <p:val>
                                            <p:strVal val="#ppt_x"/>
                                          </p:val>
                                        </p:tav>
                                      </p:tavLst>
                                    </p:anim>
                                    <p:anim calcmode="lin" valueType="num">
                                      <p:cBhvr additive="base">
                                        <p:cTn id="8" dur="1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10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 fill="hold"/>
                                        <p:tgtEl>
                                          <p:spTgt spid="14"/>
                                        </p:tgtEl>
                                        <p:attrNameLst>
                                          <p:attrName>ppt_x</p:attrName>
                                        </p:attrNameLst>
                                      </p:cBhvr>
                                      <p:tavLst>
                                        <p:tav tm="0">
                                          <p:val>
                                            <p:strVal val="#ppt_x"/>
                                          </p:val>
                                        </p:tav>
                                        <p:tav tm="100000">
                                          <p:val>
                                            <p:strVal val="#ppt_x"/>
                                          </p:val>
                                        </p:tav>
                                      </p:tavLst>
                                    </p:anim>
                                    <p:anim calcmode="lin" valueType="num">
                                      <p:cBhvr additive="base">
                                        <p:cTn id="13" dur="1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200"/>
                            </p:stCondLst>
                            <p:childTnLst>
                              <p:par>
                                <p:cTn id="15" presetID="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250" fill="hold"/>
                                        <p:tgtEl>
                                          <p:spTgt spid="15"/>
                                        </p:tgtEl>
                                        <p:attrNameLst>
                                          <p:attrName>ppt_x</p:attrName>
                                        </p:attrNameLst>
                                      </p:cBhvr>
                                      <p:tavLst>
                                        <p:tav tm="0">
                                          <p:val>
                                            <p:strVal val="0-#ppt_w/2"/>
                                          </p:val>
                                        </p:tav>
                                        <p:tav tm="100000">
                                          <p:val>
                                            <p:strVal val="#ppt_x"/>
                                          </p:val>
                                        </p:tav>
                                      </p:tavLst>
                                    </p:anim>
                                    <p:anim calcmode="lin" valueType="num">
                                      <p:cBhvr additive="base">
                                        <p:cTn id="18" dur="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45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ppt_x"/>
                                          </p:val>
                                        </p:tav>
                                        <p:tav tm="100000">
                                          <p:val>
                                            <p:strVal val="#ppt_x"/>
                                          </p:val>
                                        </p:tav>
                                      </p:tavLst>
                                    </p:anim>
                                    <p:anim calcmode="lin" valueType="num">
                                      <p:cBhvr additive="base">
                                        <p:cTn id="23"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grpSp>
        <p:nvGrpSpPr>
          <p:cNvPr id="2120" name="Google Shape;2120;p45"/>
          <p:cNvGrpSpPr/>
          <p:nvPr/>
        </p:nvGrpSpPr>
        <p:grpSpPr>
          <a:xfrm>
            <a:off x="5613343" y="2793240"/>
            <a:ext cx="2328600" cy="739520"/>
            <a:chOff x="5512516" y="128521"/>
            <a:chExt cx="2328600" cy="739520"/>
          </a:xfrm>
        </p:grpSpPr>
        <p:sp>
          <p:nvSpPr>
            <p:cNvPr id="2121" name="Google Shape;2121;p45"/>
            <p:cNvSpPr txBox="1"/>
            <p:nvPr/>
          </p:nvSpPr>
          <p:spPr>
            <a:xfrm>
              <a:off x="5512516" y="512541"/>
              <a:ext cx="2328600" cy="3555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600" b="0" i="0" u="none" strike="noStrike" kern="0" cap="none" spc="0" normalizeH="0" baseline="0" noProof="0" dirty="0">
                  <a:ln>
                    <a:noFill/>
                  </a:ln>
                  <a:solidFill>
                    <a:srgbClr val="5EB2FC"/>
                  </a:solidFill>
                  <a:effectLst/>
                  <a:uLnTx/>
                  <a:uFillTx/>
                  <a:latin typeface="Roboto"/>
                  <a:ea typeface="Roboto"/>
                  <a:cs typeface="Roboto"/>
                  <a:sym typeface="Roboto"/>
                </a:rPr>
                <a:t>m = 4</a:t>
              </a:r>
              <a:endParaRPr kumimoji="0" sz="1600" b="0" i="0" u="none" strike="noStrike" kern="0" cap="none" spc="0" normalizeH="0" baseline="0" noProof="0" dirty="0">
                <a:ln>
                  <a:noFill/>
                </a:ln>
                <a:solidFill>
                  <a:srgbClr val="5EB2FC"/>
                </a:solidFill>
                <a:effectLst/>
                <a:uLnTx/>
                <a:uFillTx/>
                <a:latin typeface="Roboto"/>
                <a:ea typeface="Roboto"/>
                <a:cs typeface="Roboto"/>
                <a:sym typeface="Roboto"/>
              </a:endParaRPr>
            </a:p>
          </p:txBody>
        </p:sp>
        <p:sp>
          <p:nvSpPr>
            <p:cNvPr id="2122" name="Google Shape;2122;p45"/>
            <p:cNvSpPr/>
            <p:nvPr/>
          </p:nvSpPr>
          <p:spPr>
            <a:xfrm>
              <a:off x="5716275" y="128521"/>
              <a:ext cx="1937010" cy="355503"/>
            </a:xfrm>
            <a:prstGeom prst="roundRect">
              <a:avLst>
                <a:gd name="adj" fmla="val 50000"/>
              </a:avLst>
            </a:prstGeom>
            <a:solidFill>
              <a:srgbClr val="5EB2FC"/>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Nomre de véhicules</a:t>
              </a:r>
              <a:endParaRPr kumimoji="0" sz="1400" b="0" i="0" u="none" strike="noStrike" kern="0" cap="none" spc="0" normalizeH="0" baseline="0" noProof="0" dirty="0">
                <a:ln>
                  <a:noFill/>
                </a:ln>
                <a:solidFill>
                  <a:srgbClr val="FFFFFF"/>
                </a:solidFill>
                <a:effectLst/>
                <a:uLnTx/>
                <a:uFillTx/>
                <a:latin typeface="Arial"/>
                <a:cs typeface="Arial"/>
                <a:sym typeface="Arial"/>
              </a:endParaRPr>
            </a:p>
          </p:txBody>
        </p:sp>
      </p:grpSp>
      <p:grpSp>
        <p:nvGrpSpPr>
          <p:cNvPr id="2123" name="Google Shape;2123;p45"/>
          <p:cNvGrpSpPr/>
          <p:nvPr/>
        </p:nvGrpSpPr>
        <p:grpSpPr>
          <a:xfrm>
            <a:off x="5613343" y="1979919"/>
            <a:ext cx="2328600" cy="716655"/>
            <a:chOff x="5512516" y="1111917"/>
            <a:chExt cx="2328600" cy="716655"/>
          </a:xfrm>
        </p:grpSpPr>
        <p:sp>
          <p:nvSpPr>
            <p:cNvPr id="2124" name="Google Shape;2124;p45"/>
            <p:cNvSpPr txBox="1"/>
            <p:nvPr/>
          </p:nvSpPr>
          <p:spPr>
            <a:xfrm>
              <a:off x="5512516" y="1473072"/>
              <a:ext cx="2328600" cy="3555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600" b="0" i="0" u="none" strike="noStrike" kern="0" cap="none" spc="0" normalizeH="0" baseline="0" noProof="0" dirty="0">
                  <a:ln>
                    <a:noFill/>
                  </a:ln>
                  <a:solidFill>
                    <a:srgbClr val="69E781"/>
                  </a:solidFill>
                  <a:effectLst/>
                  <a:uLnTx/>
                  <a:uFillTx/>
                  <a:latin typeface="Roboto"/>
                  <a:ea typeface="Roboto"/>
                  <a:cs typeface="Roboto"/>
                  <a:sym typeface="Roboto"/>
                </a:rPr>
                <a:t>n = 20</a:t>
              </a:r>
              <a:endParaRPr kumimoji="0" sz="1600" b="0" i="0" u="none" strike="noStrike" kern="0" cap="none" spc="0" normalizeH="0" baseline="0" noProof="0" dirty="0">
                <a:ln>
                  <a:noFill/>
                </a:ln>
                <a:solidFill>
                  <a:srgbClr val="69E781"/>
                </a:solidFill>
                <a:effectLst/>
                <a:uLnTx/>
                <a:uFillTx/>
                <a:latin typeface="Roboto"/>
                <a:ea typeface="Roboto"/>
                <a:cs typeface="Roboto"/>
                <a:sym typeface="Roboto"/>
              </a:endParaRPr>
            </a:p>
          </p:txBody>
        </p:sp>
        <p:sp>
          <p:nvSpPr>
            <p:cNvPr id="2125" name="Google Shape;2125;p45"/>
            <p:cNvSpPr/>
            <p:nvPr/>
          </p:nvSpPr>
          <p:spPr>
            <a:xfrm>
              <a:off x="5716275" y="1111917"/>
              <a:ext cx="1937010" cy="355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Nombre de clients</a:t>
              </a:r>
              <a:endParaRPr kumimoji="0" sz="1400" b="0" i="0" u="none" strike="noStrike" kern="0" cap="none" spc="0" normalizeH="0" baseline="0" noProof="0" dirty="0">
                <a:ln>
                  <a:noFill/>
                </a:ln>
                <a:solidFill>
                  <a:srgbClr val="FFFFFF"/>
                </a:solidFill>
                <a:effectLst/>
                <a:uLnTx/>
                <a:uFillTx/>
                <a:latin typeface="Arial"/>
                <a:cs typeface="Arial"/>
                <a:sym typeface="Arial"/>
              </a:endParaRPr>
            </a:p>
          </p:txBody>
        </p:sp>
      </p:grpSp>
      <p:pic>
        <p:nvPicPr>
          <p:cNvPr id="3" name="Image 2">
            <a:extLst>
              <a:ext uri="{FF2B5EF4-FFF2-40B4-BE49-F238E27FC236}">
                <a16:creationId xmlns:a16="http://schemas.microsoft.com/office/drawing/2014/main" id="{B9A9BF08-C9F1-0524-BA13-84EF1B30BB05}"/>
              </a:ext>
            </a:extLst>
          </p:cNvPr>
          <p:cNvPicPr>
            <a:picLocks noChangeAspect="1"/>
          </p:cNvPicPr>
          <p:nvPr/>
        </p:nvPicPr>
        <p:blipFill rotWithShape="1">
          <a:blip r:embed="rId3"/>
          <a:srcRect l="10180" t="-955" r="14425" b="-1529"/>
          <a:stretch/>
        </p:blipFill>
        <p:spPr>
          <a:xfrm>
            <a:off x="1001827" y="830126"/>
            <a:ext cx="4010891" cy="4004553"/>
          </a:xfrm>
          <a:prstGeom prst="rect">
            <a:avLst/>
          </a:prstGeom>
        </p:spPr>
      </p:pic>
      <p:sp>
        <p:nvSpPr>
          <p:cNvPr id="2" name="Google Shape;1044;p32">
            <a:extLst>
              <a:ext uri="{FF2B5EF4-FFF2-40B4-BE49-F238E27FC236}">
                <a16:creationId xmlns:a16="http://schemas.microsoft.com/office/drawing/2014/main" id="{26D26638-B045-9FF0-013B-87422C22F1FD}"/>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chemeClr val="dk1"/>
                </a:solidFill>
                <a:latin typeface="Fira Sans Extra Condensed SemiBold"/>
                <a:sym typeface="Fira Sans Extra Condensed SemiBold"/>
              </a:rPr>
              <a:t>Application des algorithmes génétiques au VRP</a:t>
            </a:r>
          </a:p>
        </p:txBody>
      </p:sp>
      <p:sp>
        <p:nvSpPr>
          <p:cNvPr id="4" name="Espace réservé du numéro de diapositive 7">
            <a:extLst>
              <a:ext uri="{FF2B5EF4-FFF2-40B4-BE49-F238E27FC236}">
                <a16:creationId xmlns:a16="http://schemas.microsoft.com/office/drawing/2014/main" id="{40EC5C7F-E687-2C68-8AB1-78CD79FA9D59}"/>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31</a:t>
            </a:fld>
            <a:endParaRPr lang="fr-CA" dirty="0"/>
          </a:p>
        </p:txBody>
      </p:sp>
    </p:spTree>
    <p:extLst>
      <p:ext uri="{BB962C8B-B14F-4D97-AF65-F5344CB8AC3E}">
        <p14:creationId xmlns:p14="http://schemas.microsoft.com/office/powerpoint/2010/main" val="373522290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23"/>
                                        </p:tgtEl>
                                        <p:attrNameLst>
                                          <p:attrName>style.visibility</p:attrName>
                                        </p:attrNameLst>
                                      </p:cBhvr>
                                      <p:to>
                                        <p:strVal val="visible"/>
                                      </p:to>
                                    </p:set>
                                    <p:animEffect transition="in" filter="fade">
                                      <p:cBhvr>
                                        <p:cTn id="7" dur="250"/>
                                        <p:tgtEl>
                                          <p:spTgt spid="2123"/>
                                        </p:tgtEl>
                                      </p:cBhvr>
                                    </p:animEffect>
                                    <p:anim calcmode="lin" valueType="num">
                                      <p:cBhvr>
                                        <p:cTn id="8" dur="250" fill="hold"/>
                                        <p:tgtEl>
                                          <p:spTgt spid="2123"/>
                                        </p:tgtEl>
                                        <p:attrNameLst>
                                          <p:attrName>ppt_x</p:attrName>
                                        </p:attrNameLst>
                                      </p:cBhvr>
                                      <p:tavLst>
                                        <p:tav tm="0">
                                          <p:val>
                                            <p:strVal val="#ppt_x"/>
                                          </p:val>
                                        </p:tav>
                                        <p:tav tm="100000">
                                          <p:val>
                                            <p:strVal val="#ppt_x"/>
                                          </p:val>
                                        </p:tav>
                                      </p:tavLst>
                                    </p:anim>
                                    <p:anim calcmode="lin" valueType="num">
                                      <p:cBhvr>
                                        <p:cTn id="9" dur="250" fill="hold"/>
                                        <p:tgtEl>
                                          <p:spTgt spid="2123"/>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2120"/>
                                        </p:tgtEl>
                                        <p:attrNameLst>
                                          <p:attrName>style.visibility</p:attrName>
                                        </p:attrNameLst>
                                      </p:cBhvr>
                                      <p:to>
                                        <p:strVal val="visible"/>
                                      </p:to>
                                    </p:set>
                                    <p:animEffect transition="in" filter="fade">
                                      <p:cBhvr>
                                        <p:cTn id="13" dur="250"/>
                                        <p:tgtEl>
                                          <p:spTgt spid="2120"/>
                                        </p:tgtEl>
                                      </p:cBhvr>
                                    </p:animEffect>
                                    <p:anim calcmode="lin" valueType="num">
                                      <p:cBhvr>
                                        <p:cTn id="14" dur="250" fill="hold"/>
                                        <p:tgtEl>
                                          <p:spTgt spid="2120"/>
                                        </p:tgtEl>
                                        <p:attrNameLst>
                                          <p:attrName>ppt_x</p:attrName>
                                        </p:attrNameLst>
                                      </p:cBhvr>
                                      <p:tavLst>
                                        <p:tav tm="0">
                                          <p:val>
                                            <p:strVal val="#ppt_x"/>
                                          </p:val>
                                        </p:tav>
                                        <p:tav tm="100000">
                                          <p:val>
                                            <p:strVal val="#ppt_x"/>
                                          </p:val>
                                        </p:tav>
                                      </p:tavLst>
                                    </p:anim>
                                    <p:anim calcmode="lin" valueType="num">
                                      <p:cBhvr>
                                        <p:cTn id="15" dur="250" fill="hold"/>
                                        <p:tgtEl>
                                          <p:spTgt spid="2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44;p32">
            <a:extLst>
              <a:ext uri="{FF2B5EF4-FFF2-40B4-BE49-F238E27FC236}">
                <a16:creationId xmlns:a16="http://schemas.microsoft.com/office/drawing/2014/main" id="{83D56953-E739-BFCB-5F24-8ADB70D4F332}"/>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chemeClr val="dk1"/>
                </a:solidFill>
                <a:latin typeface="Fira Sans Extra Condensed SemiBold"/>
                <a:sym typeface="Fira Sans Extra Condensed SemiBold"/>
              </a:rPr>
              <a:t>Application des algorithmes génétiques au VRP</a:t>
            </a:r>
          </a:p>
        </p:txBody>
      </p:sp>
      <mc:AlternateContent xmlns:mc="http://schemas.openxmlformats.org/markup-compatibility/2006">
        <mc:Choice xmlns:psuz="http://schemas.microsoft.com/office/powerpoint/2016/summaryzoom" xmlns="" Requires="psuz">
          <p:graphicFrame>
            <p:nvGraphicFramePr>
              <p:cNvPr id="10" name="Zoom de résumé 9">
                <a:extLst>
                  <a:ext uri="{FF2B5EF4-FFF2-40B4-BE49-F238E27FC236}">
                    <a16:creationId xmlns:a16="http://schemas.microsoft.com/office/drawing/2014/main" id="{DB4DDB51-498A-961A-2898-D4CE0CACB22D}"/>
                  </a:ext>
                </a:extLst>
              </p:cNvPr>
              <p:cNvGraphicFramePr>
                <a:graphicFrameLocks noChangeAspect="1"/>
              </p:cNvGraphicFramePr>
              <p:nvPr>
                <p:extLst>
                  <p:ext uri="{D42A27DB-BD31-4B8C-83A1-F6EECF244321}">
                    <p14:modId xmlns:p14="http://schemas.microsoft.com/office/powerpoint/2010/main" val="4119387046"/>
                  </p:ext>
                </p:extLst>
              </p:nvPr>
            </p:nvGraphicFramePr>
            <p:xfrm>
              <a:off x="-277586" y="931636"/>
              <a:ext cx="9095015" cy="4064000"/>
            </p:xfrm>
            <a:graphic>
              <a:graphicData uri="http://schemas.microsoft.com/office/powerpoint/2016/summaryzoom">
                <psuz:summaryZm>
                  <psuz:summaryZmObj sectionId="{5BC875C9-B6DB-4D2D-AF39-2A05C7B5CB4C}">
                    <psuz:zmPr id="{0CC805C7-B567-4FC7-8FAA-33A6B9E52B02}" returnToParent="0" transitionDur="500">
                      <p166:blipFill xmlns:p166="http://schemas.microsoft.com/office/powerpoint/2016/6/main">
                        <a:blip r:embed="rId2"/>
                        <a:stretch>
                          <a:fillRect/>
                        </a:stretch>
                      </p166:blipFill>
                      <p166:spPr xmlns:p166="http://schemas.microsoft.com/office/powerpoint/2016/6/main">
                        <a:xfrm>
                          <a:off x="1215029" y="121922"/>
                          <a:ext cx="2167466" cy="1219199"/>
                        </a:xfrm>
                        <a:prstGeom prst="rect">
                          <a:avLst/>
                        </a:prstGeom>
                        <a:ln w="3175">
                          <a:solidFill>
                            <a:prstClr val="ltGray"/>
                          </a:solidFill>
                        </a:ln>
                      </p166:spPr>
                    </psuz:zmPr>
                  </psuz:summaryZmObj>
                  <psuz:summaryZmObj sectionId="{F3EABACC-751F-4F19-929E-E26BFC53FC0A}">
                    <psuz:zmPr id="{2E174133-B1EC-4672-A73E-F906915ADC26}" returnToParent="0" transitionDur="500">
                      <p166:blipFill xmlns:p166="http://schemas.microsoft.com/office/powerpoint/2016/6/main">
                        <a:blip r:embed="rId3"/>
                        <a:stretch>
                          <a:fillRect/>
                        </a:stretch>
                      </p166:blipFill>
                      <p166:spPr xmlns:p166="http://schemas.microsoft.com/office/powerpoint/2016/6/main">
                        <a:xfrm>
                          <a:off x="3463775" y="121922"/>
                          <a:ext cx="2167466" cy="1219199"/>
                        </a:xfrm>
                        <a:prstGeom prst="rect">
                          <a:avLst/>
                        </a:prstGeom>
                        <a:ln w="3175">
                          <a:solidFill>
                            <a:prstClr val="ltGray"/>
                          </a:solidFill>
                        </a:ln>
                      </p166:spPr>
                    </psuz:zmPr>
                  </psuz:summaryZmObj>
                  <psuz:summaryZmObj sectionId="{8DC4A6FB-0AFF-42EE-8667-F1D6A6F0BB15}">
                    <psuz:zmPr id="{5945BA06-C95A-48D9-8C56-4578DDAA4A1D}" returnToParent="0" transitionDur="500">
                      <p166:blipFill xmlns:p166="http://schemas.microsoft.com/office/powerpoint/2016/6/main">
                        <a:blip r:embed="rId4"/>
                        <a:stretch>
                          <a:fillRect/>
                        </a:stretch>
                      </p166:blipFill>
                      <p166:spPr xmlns:p166="http://schemas.microsoft.com/office/powerpoint/2016/6/main">
                        <a:xfrm>
                          <a:off x="5712521" y="121922"/>
                          <a:ext cx="2167466" cy="1219199"/>
                        </a:xfrm>
                        <a:prstGeom prst="rect">
                          <a:avLst/>
                        </a:prstGeom>
                        <a:ln w="3175">
                          <a:solidFill>
                            <a:prstClr val="ltGray"/>
                          </a:solidFill>
                        </a:ln>
                      </p166:spPr>
                    </psuz:zmPr>
                  </psuz:summaryZmObj>
                  <psuz:summaryZmObj sectionId="{BDAFC12F-039F-4BCD-BEF0-B7C7B4D500F9}">
                    <psuz:zmPr id="{45F59A5B-3861-4A15-9CB9-2BC8BB80CCC5}" returnToParent="0" transitionDur="500">
                      <p166:blipFill xmlns:p166="http://schemas.microsoft.com/office/powerpoint/2016/6/main">
                        <a:blip r:embed="rId5"/>
                        <a:stretch>
                          <a:fillRect/>
                        </a:stretch>
                      </p166:blipFill>
                      <p166:spPr xmlns:p166="http://schemas.microsoft.com/office/powerpoint/2016/6/main">
                        <a:xfrm>
                          <a:off x="1215029" y="1422401"/>
                          <a:ext cx="2167466" cy="1219199"/>
                        </a:xfrm>
                        <a:prstGeom prst="rect">
                          <a:avLst/>
                        </a:prstGeom>
                        <a:ln w="3175">
                          <a:solidFill>
                            <a:prstClr val="ltGray"/>
                          </a:solidFill>
                        </a:ln>
                      </p166:spPr>
                    </psuz:zmPr>
                  </psuz:summaryZmObj>
                  <psuz:summaryZmObj sectionId="{16CD1484-A296-4FB7-B5F9-5A0E6C423A33}">
                    <psuz:zmPr id="{45119D08-1C3D-42EC-9E30-6A8CFC200D9B}" returnToParent="0" transitionDur="500">
                      <p166:blipFill xmlns:p166="http://schemas.microsoft.com/office/powerpoint/2016/6/main">
                        <a:blip r:embed="rId6"/>
                        <a:stretch>
                          <a:fillRect/>
                        </a:stretch>
                      </p166:blipFill>
                      <p166:spPr xmlns:p166="http://schemas.microsoft.com/office/powerpoint/2016/6/main">
                        <a:xfrm>
                          <a:off x="3463775" y="1422401"/>
                          <a:ext cx="2167466" cy="1219199"/>
                        </a:xfrm>
                        <a:prstGeom prst="rect">
                          <a:avLst/>
                        </a:prstGeom>
                        <a:ln w="3175">
                          <a:solidFill>
                            <a:prstClr val="ltGray"/>
                          </a:solidFill>
                        </a:ln>
                      </p166:spPr>
                    </psuz:zmPr>
                  </psuz:summaryZmObj>
                  <psuz:summaryZmObj sectionId="{89031E32-D10E-4B48-9B34-52C89BE54010}">
                    <psuz:zmPr id="{AA6EE37F-075D-40EA-93D5-1A1E036ADD85}" returnToParent="0" transitionDur="500">
                      <p166:blipFill xmlns:p166="http://schemas.microsoft.com/office/powerpoint/2016/6/main">
                        <a:blip r:embed="rId7"/>
                        <a:stretch>
                          <a:fillRect/>
                        </a:stretch>
                      </p166:blipFill>
                      <p166:spPr xmlns:p166="http://schemas.microsoft.com/office/powerpoint/2016/6/main">
                        <a:xfrm>
                          <a:off x="5712521" y="1422401"/>
                          <a:ext cx="2167466" cy="1219199"/>
                        </a:xfrm>
                        <a:prstGeom prst="rect">
                          <a:avLst/>
                        </a:prstGeom>
                        <a:ln w="3175">
                          <a:solidFill>
                            <a:prstClr val="ltGray"/>
                          </a:solidFill>
                        </a:ln>
                      </p166:spPr>
                    </psuz:zmPr>
                  </psuz:summaryZmObj>
                  <psuz:summaryZmObj sectionId="{7EF599F9-7855-4343-AA60-71ED0D2CE0B7}" offsetFactorX="101337" offsetFactorY="-1124">
                    <psuz:zmPr id="{8BEB927D-70DA-4B10-8DA0-4BAB8399AA11}" returnToParent="0" transitionDur="500">
                      <p166:blipFill xmlns:p166="http://schemas.microsoft.com/office/powerpoint/2016/6/main">
                        <a:blip r:embed="rId8"/>
                        <a:stretch>
                          <a:fillRect/>
                        </a:stretch>
                      </p166:blipFill>
                      <p166:spPr xmlns:p166="http://schemas.microsoft.com/office/powerpoint/2016/6/main">
                        <a:xfrm>
                          <a:off x="3411474" y="2709176"/>
                          <a:ext cx="2167466" cy="1219199"/>
                        </a:xfrm>
                        <a:prstGeom prst="rect">
                          <a:avLst/>
                        </a:prstGeom>
                        <a:ln w="3175">
                          <a:solidFill>
                            <a:prstClr val="ltGray"/>
                          </a:solidFill>
                        </a:ln>
                      </p166:spPr>
                    </psuz:zmPr>
                  </psuz:summaryZmObj>
                  <psuz:gridLayout/>
                </psuz:summaryZm>
              </a:graphicData>
            </a:graphic>
          </p:graphicFrame>
        </mc:Choice>
        <mc:Fallback>
          <p:grpSp>
            <p:nvGrpSpPr>
              <p:cNvPr id="10" name="Zoom de résumé 9">
                <a:extLst>
                  <a:ext uri="{FF2B5EF4-FFF2-40B4-BE49-F238E27FC236}">
                    <a16:creationId xmlns:a16="http://schemas.microsoft.com/office/drawing/2014/main" id="{DB4DDB51-498A-961A-2898-D4CE0CACB22D}"/>
                  </a:ext>
                </a:extLst>
              </p:cNvPr>
              <p:cNvGrpSpPr>
                <a:grpSpLocks noGrp="1" noUngrp="1" noRot="1" noChangeAspect="1" noMove="1" noResize="1"/>
              </p:cNvGrpSpPr>
              <p:nvPr/>
            </p:nvGrpSpPr>
            <p:grpSpPr>
              <a:xfrm>
                <a:off x="-277586" y="931636"/>
                <a:ext cx="9095015" cy="4064000"/>
                <a:chOff x="-277586" y="931636"/>
                <a:chExt cx="9095015" cy="4064000"/>
              </a:xfrm>
            </p:grpSpPr>
            <p:pic>
              <p:nvPicPr>
                <p:cNvPr id="2" name="Image 2">
                  <a:hlinkClick r:id="rId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37443" y="1053558"/>
                  <a:ext cx="2167466" cy="1219199"/>
                </a:xfrm>
                <a:prstGeom prst="rect">
                  <a:avLst/>
                </a:prstGeom>
                <a:ln w="3175">
                  <a:solidFill>
                    <a:prstClr val="ltGray"/>
                  </a:solidFill>
                </a:ln>
              </p:spPr>
            </p:pic>
            <p:pic>
              <p:nvPicPr>
                <p:cNvPr id="3" name="Image 3">
                  <a:hlinkClick r:id="rId11"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3186189" y="1053558"/>
                  <a:ext cx="2167466" cy="1219199"/>
                </a:xfrm>
                <a:prstGeom prst="rect">
                  <a:avLst/>
                </a:prstGeom>
                <a:ln w="3175">
                  <a:solidFill>
                    <a:prstClr val="ltGray"/>
                  </a:solidFill>
                </a:ln>
              </p:spPr>
            </p:pic>
            <p:pic>
              <p:nvPicPr>
                <p:cNvPr id="4" name="Image 4">
                  <a:hlinkClick r:id="rId13"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5434935" y="1053558"/>
                  <a:ext cx="2167466" cy="1219199"/>
                </a:xfrm>
                <a:prstGeom prst="rect">
                  <a:avLst/>
                </a:prstGeom>
                <a:ln w="3175">
                  <a:solidFill>
                    <a:prstClr val="ltGray"/>
                  </a:solidFill>
                </a:ln>
              </p:spPr>
            </p:pic>
            <p:pic>
              <p:nvPicPr>
                <p:cNvPr id="5" name="Image 5">
                  <a:hlinkClick r:id="rId15"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937443" y="2354037"/>
                  <a:ext cx="2167466" cy="1219199"/>
                </a:xfrm>
                <a:prstGeom prst="rect">
                  <a:avLst/>
                </a:prstGeom>
                <a:ln w="3175">
                  <a:solidFill>
                    <a:prstClr val="ltGray"/>
                  </a:solidFill>
                </a:ln>
              </p:spPr>
            </p:pic>
            <p:pic>
              <p:nvPicPr>
                <p:cNvPr id="6" name="Image 6">
                  <a:hlinkClick r:id="rId17"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3186189" y="2354037"/>
                  <a:ext cx="2167466" cy="1219199"/>
                </a:xfrm>
                <a:prstGeom prst="rect">
                  <a:avLst/>
                </a:prstGeom>
                <a:ln w="3175">
                  <a:solidFill>
                    <a:prstClr val="ltGray"/>
                  </a:solidFill>
                </a:ln>
              </p:spPr>
            </p:pic>
            <p:pic>
              <p:nvPicPr>
                <p:cNvPr id="8" name="Image 8">
                  <a:hlinkClick r:id="rId19"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5434935" y="2354037"/>
                  <a:ext cx="2167466" cy="1219199"/>
                </a:xfrm>
                <a:prstGeom prst="rect">
                  <a:avLst/>
                </a:prstGeom>
                <a:ln w="3175">
                  <a:solidFill>
                    <a:prstClr val="ltGray"/>
                  </a:solidFill>
                </a:ln>
              </p:spPr>
            </p:pic>
            <p:pic>
              <p:nvPicPr>
                <p:cNvPr id="9" name="Image 9">
                  <a:hlinkClick r:id="rId21"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3133888" y="3640812"/>
                  <a:ext cx="2167466" cy="1219199"/>
                </a:xfrm>
                <a:prstGeom prst="rect">
                  <a:avLst/>
                </a:prstGeom>
                <a:ln w="3175">
                  <a:solidFill>
                    <a:prstClr val="ltGray"/>
                  </a:solidFill>
                </a:ln>
              </p:spPr>
            </p:pic>
          </p:grpSp>
        </mc:Fallback>
      </mc:AlternateContent>
      <p:sp>
        <p:nvSpPr>
          <p:cNvPr id="11" name="Espace réservé du numéro de diapositive 10">
            <a:extLst>
              <a:ext uri="{FF2B5EF4-FFF2-40B4-BE49-F238E27FC236}">
                <a16:creationId xmlns:a16="http://schemas.microsoft.com/office/drawing/2014/main" id="{698CFBB5-6C58-E2B8-A320-E0674C5F1CD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CA" smtClean="0"/>
              <a:t>32</a:t>
            </a:fld>
            <a:endParaRPr lang="fr-CA"/>
          </a:p>
        </p:txBody>
      </p:sp>
    </p:spTree>
    <p:extLst>
      <p:ext uri="{BB962C8B-B14F-4D97-AF65-F5344CB8AC3E}">
        <p14:creationId xmlns:p14="http://schemas.microsoft.com/office/powerpoint/2010/main" val="748825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grpSp>
        <p:nvGrpSpPr>
          <p:cNvPr id="2" name="Groupe 1">
            <a:extLst>
              <a:ext uri="{FF2B5EF4-FFF2-40B4-BE49-F238E27FC236}">
                <a16:creationId xmlns:a16="http://schemas.microsoft.com/office/drawing/2014/main" id="{8C1BE48C-360F-C7F7-88CE-029E50B2169F}"/>
              </a:ext>
            </a:extLst>
          </p:cNvPr>
          <p:cNvGrpSpPr/>
          <p:nvPr/>
        </p:nvGrpSpPr>
        <p:grpSpPr>
          <a:xfrm>
            <a:off x="1105940" y="904897"/>
            <a:ext cx="2131252" cy="398912"/>
            <a:chOff x="1105940" y="904897"/>
            <a:chExt cx="2131252" cy="398912"/>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01</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389007" y="904897"/>
              <a:ext cx="1848185"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5EB2FC"/>
                  </a:solidFill>
                  <a:effectLst/>
                  <a:uLnTx/>
                  <a:uFillTx/>
                  <a:latin typeface="Roboto"/>
                  <a:ea typeface="Roboto"/>
                  <a:cs typeface="Roboto"/>
                  <a:sym typeface="Roboto"/>
                </a:rPr>
                <a:t>Population initiale :</a:t>
              </a:r>
              <a:endParaRPr kumimoji="0" sz="1400" b="1" i="0" u="none" strike="noStrike" kern="0" cap="none" spc="0" normalizeH="0" baseline="0" noProof="0" dirty="0">
                <a:ln>
                  <a:noFill/>
                </a:ln>
                <a:solidFill>
                  <a:srgbClr val="5EB2FC"/>
                </a:solidFill>
                <a:effectLst/>
                <a:uLnTx/>
                <a:uFillTx/>
                <a:latin typeface="Roboto"/>
                <a:ea typeface="Roboto"/>
                <a:cs typeface="Roboto"/>
                <a:sym typeface="Roboto"/>
              </a:endParaRPr>
            </a:p>
          </p:txBody>
        </p:sp>
      </p:grpSp>
      <p:sp>
        <p:nvSpPr>
          <p:cNvPr id="20" name="Google Shape;2131;p45">
            <a:extLst>
              <a:ext uri="{FF2B5EF4-FFF2-40B4-BE49-F238E27FC236}">
                <a16:creationId xmlns:a16="http://schemas.microsoft.com/office/drawing/2014/main" id="{1C3DFED7-4D78-31FA-F742-3A0253C8887E}"/>
              </a:ext>
            </a:extLst>
          </p:cNvPr>
          <p:cNvSpPr/>
          <p:nvPr/>
        </p:nvSpPr>
        <p:spPr>
          <a:xfrm>
            <a:off x="1828251" y="1422859"/>
            <a:ext cx="3293370" cy="450285"/>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U</a:t>
            </a:r>
            <a:r>
              <a:rPr kumimoji="0" lang="fr-FR" sz="1700" b="0" i="0" u="none" strike="noStrike" kern="0" cap="none" spc="0" normalizeH="0" baseline="0" noProof="0" dirty="0" err="1">
                <a:ln>
                  <a:noFill/>
                </a:ln>
                <a:solidFill>
                  <a:srgbClr val="FFFFFF"/>
                </a:solidFill>
                <a:effectLst/>
                <a:uLnTx/>
                <a:uFillTx/>
                <a:latin typeface="Fira Sans Extra Condensed Medium"/>
                <a:ea typeface="Fira Sans Extra Condensed Medium"/>
                <a:cs typeface="Fira Sans Extra Condensed Medium"/>
                <a:sym typeface="Fira Sans Extra Condensed Medium"/>
              </a:rPr>
              <a:t>tiliser</a:t>
            </a:r>
            <a:r>
              <a:rPr kumimoji="0" lang="fr-FR"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 des heuristiques simples</a:t>
            </a:r>
            <a:endParaRPr kumimoji="0"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21" name="Google Shape;2131;p45">
            <a:extLst>
              <a:ext uri="{FF2B5EF4-FFF2-40B4-BE49-F238E27FC236}">
                <a16:creationId xmlns:a16="http://schemas.microsoft.com/office/drawing/2014/main" id="{F19DE3F8-91AE-D14E-129F-DFD64BF59C32}"/>
              </a:ext>
            </a:extLst>
          </p:cNvPr>
          <p:cNvSpPr/>
          <p:nvPr/>
        </p:nvSpPr>
        <p:spPr>
          <a:xfrm>
            <a:off x="1828251" y="1987013"/>
            <a:ext cx="4663989" cy="450285"/>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Générer la population de façon totalement aléatoire</a:t>
            </a:r>
            <a:endParaRPr kumimoji="0"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22" name="Google Shape;2131;p45">
            <a:extLst>
              <a:ext uri="{FF2B5EF4-FFF2-40B4-BE49-F238E27FC236}">
                <a16:creationId xmlns:a16="http://schemas.microsoft.com/office/drawing/2014/main" id="{86817D51-EDAB-EDA0-B1C9-D153E554B277}"/>
              </a:ext>
            </a:extLst>
          </p:cNvPr>
          <p:cNvSpPr/>
          <p:nvPr/>
        </p:nvSpPr>
        <p:spPr>
          <a:xfrm>
            <a:off x="1828251" y="2539534"/>
            <a:ext cx="5980725" cy="42025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 Combiner la génération aléatoire et le recours aux heuristiques.</a:t>
            </a:r>
            <a:endParaRPr kumimoji="0"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ZoneTexte 22">
            <a:extLst>
              <a:ext uri="{FF2B5EF4-FFF2-40B4-BE49-F238E27FC236}">
                <a16:creationId xmlns:a16="http://schemas.microsoft.com/office/drawing/2014/main" id="{15332F7F-B481-52E5-0A40-DC4F0FC7D434}"/>
              </a:ext>
            </a:extLst>
          </p:cNvPr>
          <p:cNvSpPr txBox="1"/>
          <p:nvPr/>
        </p:nvSpPr>
        <p:spPr>
          <a:xfrm>
            <a:off x="969264" y="3474720"/>
            <a:ext cx="15819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FCBD24">
                    <a:lumMod val="50000"/>
                  </a:srgbClr>
                </a:solidFill>
                <a:effectLst/>
                <a:uLnTx/>
                <a:uFillTx/>
                <a:latin typeface="Arial"/>
                <a:cs typeface="Arial"/>
                <a:sym typeface="Arial"/>
              </a:rPr>
              <a:t>Exemple :</a:t>
            </a:r>
          </a:p>
        </p:txBody>
      </p:sp>
      <p:pic>
        <p:nvPicPr>
          <p:cNvPr id="25" name="Image 24">
            <a:extLst>
              <a:ext uri="{FF2B5EF4-FFF2-40B4-BE49-F238E27FC236}">
                <a16:creationId xmlns:a16="http://schemas.microsoft.com/office/drawing/2014/main" id="{09C12654-E322-DAE0-FA1A-9DC93F9A4F83}"/>
              </a:ext>
            </a:extLst>
          </p:cNvPr>
          <p:cNvPicPr>
            <a:picLocks noChangeAspect="1"/>
          </p:cNvPicPr>
          <p:nvPr/>
        </p:nvPicPr>
        <p:blipFill>
          <a:blip r:embed="rId3"/>
          <a:stretch>
            <a:fillRect/>
          </a:stretch>
        </p:blipFill>
        <p:spPr>
          <a:xfrm>
            <a:off x="1575662" y="3858869"/>
            <a:ext cx="5337202" cy="317782"/>
          </a:xfrm>
          <a:prstGeom prst="rect">
            <a:avLst/>
          </a:prstGeom>
        </p:spPr>
      </p:pic>
      <p:pic>
        <p:nvPicPr>
          <p:cNvPr id="27" name="Image 26">
            <a:extLst>
              <a:ext uri="{FF2B5EF4-FFF2-40B4-BE49-F238E27FC236}">
                <a16:creationId xmlns:a16="http://schemas.microsoft.com/office/drawing/2014/main" id="{5E8DC6C7-C095-0241-677A-21422CD46558}"/>
              </a:ext>
            </a:extLst>
          </p:cNvPr>
          <p:cNvPicPr>
            <a:picLocks noChangeAspect="1"/>
          </p:cNvPicPr>
          <p:nvPr/>
        </p:nvPicPr>
        <p:blipFill>
          <a:blip r:embed="rId4"/>
          <a:stretch>
            <a:fillRect/>
          </a:stretch>
        </p:blipFill>
        <p:spPr>
          <a:xfrm>
            <a:off x="1575662" y="4288103"/>
            <a:ext cx="5337202" cy="317782"/>
          </a:xfrm>
          <a:prstGeom prst="rect">
            <a:avLst/>
          </a:prstGeom>
        </p:spPr>
      </p:pic>
      <p:sp>
        <p:nvSpPr>
          <p:cNvPr id="28" name="ZoneTexte 27">
            <a:extLst>
              <a:ext uri="{FF2B5EF4-FFF2-40B4-BE49-F238E27FC236}">
                <a16:creationId xmlns:a16="http://schemas.microsoft.com/office/drawing/2014/main" id="{AAB1D7B6-FA0C-7B35-F49A-AC05E3CA5FD1}"/>
              </a:ext>
            </a:extLst>
          </p:cNvPr>
          <p:cNvSpPr txBox="1"/>
          <p:nvPr/>
        </p:nvSpPr>
        <p:spPr>
          <a:xfrm>
            <a:off x="1196443" y="3858869"/>
            <a:ext cx="411678" cy="307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lumMod val="95000"/>
                    <a:lumOff val="5000"/>
                  </a:srgbClr>
                </a:solidFill>
                <a:effectLst/>
                <a:uLnTx/>
                <a:uFillTx/>
                <a:latin typeface="Arial"/>
                <a:cs typeface="Arial"/>
                <a:sym typeface="Arial"/>
              </a:rPr>
              <a:t>I1</a:t>
            </a:r>
          </a:p>
        </p:txBody>
      </p:sp>
      <p:sp>
        <p:nvSpPr>
          <p:cNvPr id="29" name="ZoneTexte 28">
            <a:extLst>
              <a:ext uri="{FF2B5EF4-FFF2-40B4-BE49-F238E27FC236}">
                <a16:creationId xmlns:a16="http://schemas.microsoft.com/office/drawing/2014/main" id="{127CA401-4355-5DA4-72F2-E4704A8FECA1}"/>
              </a:ext>
            </a:extLst>
          </p:cNvPr>
          <p:cNvSpPr txBox="1"/>
          <p:nvPr/>
        </p:nvSpPr>
        <p:spPr>
          <a:xfrm>
            <a:off x="1169892" y="4306216"/>
            <a:ext cx="438229" cy="308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lumMod val="95000"/>
                    <a:lumOff val="5000"/>
                  </a:srgbClr>
                </a:solidFill>
                <a:effectLst/>
                <a:uLnTx/>
                <a:uFillTx/>
                <a:latin typeface="Arial"/>
                <a:cs typeface="Arial"/>
                <a:sym typeface="Arial"/>
              </a:rPr>
              <a:t>I2</a:t>
            </a:r>
          </a:p>
        </p:txBody>
      </p:sp>
      <p:sp>
        <p:nvSpPr>
          <p:cNvPr id="5" name="Google Shape;1044;p32">
            <a:extLst>
              <a:ext uri="{FF2B5EF4-FFF2-40B4-BE49-F238E27FC236}">
                <a16:creationId xmlns:a16="http://schemas.microsoft.com/office/drawing/2014/main" id="{AC2E2A68-A454-013D-9D65-0995F6F16EF1}"/>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chemeClr val="dk1"/>
                </a:solidFill>
                <a:latin typeface="Fira Sans Extra Condensed SemiBold"/>
                <a:sym typeface="Fira Sans Extra Condensed SemiBold"/>
              </a:rPr>
              <a:t>Application des algorithmes génétiques au VRP</a:t>
            </a:r>
          </a:p>
        </p:txBody>
      </p:sp>
      <p:sp>
        <p:nvSpPr>
          <p:cNvPr id="3" name="Espace réservé du numéro de diapositive 7">
            <a:extLst>
              <a:ext uri="{FF2B5EF4-FFF2-40B4-BE49-F238E27FC236}">
                <a16:creationId xmlns:a16="http://schemas.microsoft.com/office/drawing/2014/main" id="{4CEC3E41-B651-2A81-4A6D-9042012EF59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33</a:t>
            </a:fld>
            <a:endParaRPr lang="fr-CA" dirty="0"/>
          </a:p>
        </p:txBody>
      </p:sp>
    </p:spTree>
    <p:extLst>
      <p:ext uri="{BB962C8B-B14F-4D97-AF65-F5344CB8AC3E}">
        <p14:creationId xmlns:p14="http://schemas.microsoft.com/office/powerpoint/2010/main" val="24364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anim calcmode="lin" valueType="num">
                                      <p:cBhvr>
                                        <p:cTn id="8" dur="250" fill="hold"/>
                                        <p:tgtEl>
                                          <p:spTgt spid="20"/>
                                        </p:tgtEl>
                                        <p:attrNameLst>
                                          <p:attrName>ppt_x</p:attrName>
                                        </p:attrNameLst>
                                      </p:cBhvr>
                                      <p:tavLst>
                                        <p:tav tm="0">
                                          <p:val>
                                            <p:strVal val="#ppt_x"/>
                                          </p:val>
                                        </p:tav>
                                        <p:tav tm="100000">
                                          <p:val>
                                            <p:strVal val="#ppt_x"/>
                                          </p:val>
                                        </p:tav>
                                      </p:tavLst>
                                    </p:anim>
                                    <p:anim calcmode="lin" valueType="num">
                                      <p:cBhvr>
                                        <p:cTn id="9" dur="25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anim calcmode="lin" valueType="num">
                                      <p:cBhvr>
                                        <p:cTn id="14" dur="250" fill="hold"/>
                                        <p:tgtEl>
                                          <p:spTgt spid="21"/>
                                        </p:tgtEl>
                                        <p:attrNameLst>
                                          <p:attrName>ppt_x</p:attrName>
                                        </p:attrNameLst>
                                      </p:cBhvr>
                                      <p:tavLst>
                                        <p:tav tm="0">
                                          <p:val>
                                            <p:strVal val="#ppt_x"/>
                                          </p:val>
                                        </p:tav>
                                        <p:tav tm="100000">
                                          <p:val>
                                            <p:strVal val="#ppt_x"/>
                                          </p:val>
                                        </p:tav>
                                      </p:tavLst>
                                    </p:anim>
                                    <p:anim calcmode="lin" valueType="num">
                                      <p:cBhvr>
                                        <p:cTn id="15" dur="25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50"/>
                                        <p:tgtEl>
                                          <p:spTgt spid="22"/>
                                        </p:tgtEl>
                                      </p:cBhvr>
                                    </p:animEffect>
                                    <p:anim calcmode="lin" valueType="num">
                                      <p:cBhvr>
                                        <p:cTn id="20" dur="250" fill="hold"/>
                                        <p:tgtEl>
                                          <p:spTgt spid="22"/>
                                        </p:tgtEl>
                                        <p:attrNameLst>
                                          <p:attrName>ppt_x</p:attrName>
                                        </p:attrNameLst>
                                      </p:cBhvr>
                                      <p:tavLst>
                                        <p:tav tm="0">
                                          <p:val>
                                            <p:strVal val="#ppt_x"/>
                                          </p:val>
                                        </p:tav>
                                        <p:tav tm="100000">
                                          <p:val>
                                            <p:strVal val="#ppt_x"/>
                                          </p:val>
                                        </p:tav>
                                      </p:tavLst>
                                    </p:anim>
                                    <p:anim calcmode="lin" valueType="num">
                                      <p:cBhvr>
                                        <p:cTn id="21"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250"/>
                                        <p:tgtEl>
                                          <p:spTgt spid="23"/>
                                        </p:tgtEl>
                                      </p:cBhvr>
                                    </p:animEffect>
                                    <p:anim calcmode="lin" valueType="num">
                                      <p:cBhvr>
                                        <p:cTn id="27" dur="250" fill="hold"/>
                                        <p:tgtEl>
                                          <p:spTgt spid="23"/>
                                        </p:tgtEl>
                                        <p:attrNameLst>
                                          <p:attrName>ppt_x</p:attrName>
                                        </p:attrNameLst>
                                      </p:cBhvr>
                                      <p:tavLst>
                                        <p:tav tm="0">
                                          <p:val>
                                            <p:strVal val="#ppt_x"/>
                                          </p:val>
                                        </p:tav>
                                        <p:tav tm="100000">
                                          <p:val>
                                            <p:strVal val="#ppt_x"/>
                                          </p:val>
                                        </p:tav>
                                      </p:tavLst>
                                    </p:anim>
                                    <p:anim calcmode="lin" valueType="num">
                                      <p:cBhvr>
                                        <p:cTn id="28" dur="250" fill="hold"/>
                                        <p:tgtEl>
                                          <p:spTgt spid="23"/>
                                        </p:tgtEl>
                                        <p:attrNameLst>
                                          <p:attrName>ppt_y</p:attrName>
                                        </p:attrNameLst>
                                      </p:cBhvr>
                                      <p:tavLst>
                                        <p:tav tm="0">
                                          <p:val>
                                            <p:strVal val="#ppt_y+.1"/>
                                          </p:val>
                                        </p:tav>
                                        <p:tav tm="100000">
                                          <p:val>
                                            <p:strVal val="#ppt_y"/>
                                          </p:val>
                                        </p:tav>
                                      </p:tavLst>
                                    </p:anim>
                                  </p:childTnLst>
                                </p:cTn>
                              </p:par>
                            </p:childTnLst>
                          </p:cTn>
                        </p:par>
                        <p:par>
                          <p:cTn id="29" fill="hold">
                            <p:stCondLst>
                              <p:cond delay="250"/>
                            </p:stCondLst>
                            <p:childTnLst>
                              <p:par>
                                <p:cTn id="30" presetID="47"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250"/>
                                        <p:tgtEl>
                                          <p:spTgt spid="28"/>
                                        </p:tgtEl>
                                      </p:cBhvr>
                                    </p:animEffect>
                                    <p:anim calcmode="lin" valueType="num">
                                      <p:cBhvr>
                                        <p:cTn id="33" dur="250" fill="hold"/>
                                        <p:tgtEl>
                                          <p:spTgt spid="28"/>
                                        </p:tgtEl>
                                        <p:attrNameLst>
                                          <p:attrName>ppt_x</p:attrName>
                                        </p:attrNameLst>
                                      </p:cBhvr>
                                      <p:tavLst>
                                        <p:tav tm="0">
                                          <p:val>
                                            <p:strVal val="#ppt_x"/>
                                          </p:val>
                                        </p:tav>
                                        <p:tav tm="100000">
                                          <p:val>
                                            <p:strVal val="#ppt_x"/>
                                          </p:val>
                                        </p:tav>
                                      </p:tavLst>
                                    </p:anim>
                                    <p:anim calcmode="lin" valueType="num">
                                      <p:cBhvr>
                                        <p:cTn id="34" dur="250" fill="hold"/>
                                        <p:tgtEl>
                                          <p:spTgt spid="28"/>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47"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250"/>
                                        <p:tgtEl>
                                          <p:spTgt spid="25"/>
                                        </p:tgtEl>
                                      </p:cBhvr>
                                    </p:animEffect>
                                    <p:anim calcmode="lin" valueType="num">
                                      <p:cBhvr>
                                        <p:cTn id="39" dur="250" fill="hold"/>
                                        <p:tgtEl>
                                          <p:spTgt spid="25"/>
                                        </p:tgtEl>
                                        <p:attrNameLst>
                                          <p:attrName>ppt_x</p:attrName>
                                        </p:attrNameLst>
                                      </p:cBhvr>
                                      <p:tavLst>
                                        <p:tav tm="0">
                                          <p:val>
                                            <p:strVal val="#ppt_x"/>
                                          </p:val>
                                        </p:tav>
                                        <p:tav tm="100000">
                                          <p:val>
                                            <p:strVal val="#ppt_x"/>
                                          </p:val>
                                        </p:tav>
                                      </p:tavLst>
                                    </p:anim>
                                    <p:anim calcmode="lin" valueType="num">
                                      <p:cBhvr>
                                        <p:cTn id="40" dur="250" fill="hold"/>
                                        <p:tgtEl>
                                          <p:spTgt spid="25"/>
                                        </p:tgtEl>
                                        <p:attrNameLst>
                                          <p:attrName>ppt_y</p:attrName>
                                        </p:attrNameLst>
                                      </p:cBhvr>
                                      <p:tavLst>
                                        <p:tav tm="0">
                                          <p:val>
                                            <p:strVal val="#ppt_y-.1"/>
                                          </p:val>
                                        </p:tav>
                                        <p:tav tm="100000">
                                          <p:val>
                                            <p:strVal val="#ppt_y"/>
                                          </p:val>
                                        </p:tav>
                                      </p:tavLst>
                                    </p:anim>
                                  </p:childTnLst>
                                </p:cTn>
                              </p:par>
                            </p:childTnLst>
                          </p:cTn>
                        </p:par>
                        <p:par>
                          <p:cTn id="41" fill="hold">
                            <p:stCondLst>
                              <p:cond delay="750"/>
                            </p:stCondLst>
                            <p:childTnLst>
                              <p:par>
                                <p:cTn id="42" presetID="47"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250"/>
                                        <p:tgtEl>
                                          <p:spTgt spid="29"/>
                                        </p:tgtEl>
                                      </p:cBhvr>
                                    </p:animEffect>
                                    <p:anim calcmode="lin" valueType="num">
                                      <p:cBhvr>
                                        <p:cTn id="45" dur="250" fill="hold"/>
                                        <p:tgtEl>
                                          <p:spTgt spid="29"/>
                                        </p:tgtEl>
                                        <p:attrNameLst>
                                          <p:attrName>ppt_x</p:attrName>
                                        </p:attrNameLst>
                                      </p:cBhvr>
                                      <p:tavLst>
                                        <p:tav tm="0">
                                          <p:val>
                                            <p:strVal val="#ppt_x"/>
                                          </p:val>
                                        </p:tav>
                                        <p:tav tm="100000">
                                          <p:val>
                                            <p:strVal val="#ppt_x"/>
                                          </p:val>
                                        </p:tav>
                                      </p:tavLst>
                                    </p:anim>
                                    <p:anim calcmode="lin" valueType="num">
                                      <p:cBhvr>
                                        <p:cTn id="46" dur="250" fill="hold"/>
                                        <p:tgtEl>
                                          <p:spTgt spid="29"/>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7" presetClass="entr" presetSubtype="0"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250"/>
                                        <p:tgtEl>
                                          <p:spTgt spid="27"/>
                                        </p:tgtEl>
                                      </p:cBhvr>
                                    </p:animEffect>
                                    <p:anim calcmode="lin" valueType="num">
                                      <p:cBhvr>
                                        <p:cTn id="51" dur="250" fill="hold"/>
                                        <p:tgtEl>
                                          <p:spTgt spid="27"/>
                                        </p:tgtEl>
                                        <p:attrNameLst>
                                          <p:attrName>ppt_x</p:attrName>
                                        </p:attrNameLst>
                                      </p:cBhvr>
                                      <p:tavLst>
                                        <p:tav tm="0">
                                          <p:val>
                                            <p:strVal val="#ppt_x"/>
                                          </p:val>
                                        </p:tav>
                                        <p:tav tm="100000">
                                          <p:val>
                                            <p:strVal val="#ppt_x"/>
                                          </p:val>
                                        </p:tav>
                                      </p:tavLst>
                                    </p:anim>
                                    <p:anim calcmode="lin" valueType="num">
                                      <p:cBhvr>
                                        <p:cTn id="52" dur="2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02</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489591" y="923185"/>
            <a:ext cx="905472"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5EB2FC"/>
                </a:solidFill>
                <a:effectLst/>
                <a:uLnTx/>
                <a:uFillTx/>
                <a:latin typeface="Roboto"/>
                <a:ea typeface="Roboto"/>
                <a:cs typeface="Roboto"/>
                <a:sym typeface="Roboto"/>
              </a:rPr>
              <a:t>Codage:</a:t>
            </a:r>
            <a:endParaRPr kumimoji="0" sz="1400" b="1" i="0" u="none" strike="noStrike" kern="0" cap="none" spc="0" normalizeH="0" baseline="0" noProof="0" dirty="0">
              <a:ln>
                <a:noFill/>
              </a:ln>
              <a:solidFill>
                <a:srgbClr val="5EB2FC"/>
              </a:solidFill>
              <a:effectLst/>
              <a:uLnTx/>
              <a:uFillTx/>
              <a:latin typeface="Roboto"/>
              <a:ea typeface="Roboto"/>
              <a:cs typeface="Roboto"/>
              <a:sym typeface="Roboto"/>
            </a:endParaRPr>
          </a:p>
        </p:txBody>
      </p:sp>
      <p:sp>
        <p:nvSpPr>
          <p:cNvPr id="20" name="Google Shape;2131;p45">
            <a:extLst>
              <a:ext uri="{FF2B5EF4-FFF2-40B4-BE49-F238E27FC236}">
                <a16:creationId xmlns:a16="http://schemas.microsoft.com/office/drawing/2014/main" id="{1C3DFED7-4D78-31FA-F742-3A0253C8887E}"/>
              </a:ext>
            </a:extLst>
          </p:cNvPr>
          <p:cNvSpPr/>
          <p:nvPr/>
        </p:nvSpPr>
        <p:spPr>
          <a:xfrm>
            <a:off x="1489591" y="1379801"/>
            <a:ext cx="3293370" cy="450285"/>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 route first-cluster second</a:t>
            </a:r>
            <a:endParaRPr kumimoji="0" sz="1700" b="0" i="0" u="none" strike="noStrike" kern="0" cap="none" spc="0" normalizeH="0" baseline="0" noProof="0" dirty="0">
              <a:ln>
                <a:noFill/>
              </a:ln>
              <a:solidFill>
                <a:srgbClr val="FFFFFF"/>
              </a:solidFill>
              <a:effectLst/>
              <a:uLnTx/>
              <a:uFillTx/>
              <a:latin typeface="Fira Sans Extra Condensed Medium"/>
              <a:cs typeface="Arial"/>
              <a:sym typeface="Arial"/>
            </a:endParaRPr>
          </a:p>
        </p:txBody>
      </p:sp>
      <p:sp>
        <p:nvSpPr>
          <p:cNvPr id="21" name="Google Shape;2131;p45">
            <a:extLst>
              <a:ext uri="{FF2B5EF4-FFF2-40B4-BE49-F238E27FC236}">
                <a16:creationId xmlns:a16="http://schemas.microsoft.com/office/drawing/2014/main" id="{F19DE3F8-91AE-D14E-129F-DFD64BF59C32}"/>
              </a:ext>
            </a:extLst>
          </p:cNvPr>
          <p:cNvSpPr/>
          <p:nvPr/>
        </p:nvSpPr>
        <p:spPr>
          <a:xfrm>
            <a:off x="1489591" y="3656279"/>
            <a:ext cx="3293370" cy="450285"/>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cluster first-route second</a:t>
            </a:r>
            <a:endParaRPr kumimoji="0"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ZoneTexte 22">
            <a:extLst>
              <a:ext uri="{FF2B5EF4-FFF2-40B4-BE49-F238E27FC236}">
                <a16:creationId xmlns:a16="http://schemas.microsoft.com/office/drawing/2014/main" id="{15332F7F-B481-52E5-0A40-DC4F0FC7D434}"/>
              </a:ext>
            </a:extLst>
          </p:cNvPr>
          <p:cNvSpPr txBox="1"/>
          <p:nvPr/>
        </p:nvSpPr>
        <p:spPr>
          <a:xfrm>
            <a:off x="1942326" y="1992195"/>
            <a:ext cx="1925585"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CBD24">
                  <a:lumMod val="50000"/>
                </a:srgbClr>
              </a:buClr>
              <a:buSzTx/>
              <a:buFont typeface="Wingdings" panose="05000000000000000000" pitchFamily="2" charset="2"/>
              <a:buChar char="Ø"/>
              <a:tabLst/>
              <a:defRPr/>
            </a:pPr>
            <a:r>
              <a:rPr kumimoji="0" lang="fr-FR" sz="1400" b="1" i="0" u="none" strike="noStrike" kern="0" cap="none" spc="0" normalizeH="0" baseline="0" noProof="0" dirty="0">
                <a:ln>
                  <a:noFill/>
                </a:ln>
                <a:solidFill>
                  <a:srgbClr val="FCBD24">
                    <a:lumMod val="50000"/>
                  </a:srgbClr>
                </a:solidFill>
                <a:effectLst/>
                <a:uLnTx/>
                <a:uFillTx/>
                <a:latin typeface="Arial"/>
                <a:cs typeface="Arial"/>
                <a:sym typeface="Arial"/>
              </a:rPr>
              <a:t>codage direct :</a:t>
            </a:r>
          </a:p>
        </p:txBody>
      </p:sp>
      <p:sp>
        <p:nvSpPr>
          <p:cNvPr id="3" name="ZoneTexte 2">
            <a:extLst>
              <a:ext uri="{FF2B5EF4-FFF2-40B4-BE49-F238E27FC236}">
                <a16:creationId xmlns:a16="http://schemas.microsoft.com/office/drawing/2014/main" id="{A400A1F2-49DE-9882-8FDF-A4923FA018E3}"/>
              </a:ext>
            </a:extLst>
          </p:cNvPr>
          <p:cNvSpPr txBox="1"/>
          <p:nvPr/>
        </p:nvSpPr>
        <p:spPr>
          <a:xfrm>
            <a:off x="1942327" y="2773340"/>
            <a:ext cx="2108465"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CBD24">
                  <a:lumMod val="50000"/>
                </a:srgbClr>
              </a:buClr>
              <a:buSzPct val="110000"/>
              <a:buFont typeface="Wingdings" panose="05000000000000000000" pitchFamily="2" charset="2"/>
              <a:buChar char="Ø"/>
              <a:tabLst/>
              <a:defRPr/>
            </a:pPr>
            <a:r>
              <a:rPr kumimoji="0" lang="fr-FR" sz="1400" b="1" i="0" u="none" strike="noStrike" kern="0" cap="none" spc="0" normalizeH="0" baseline="0" noProof="0" dirty="0">
                <a:ln>
                  <a:noFill/>
                </a:ln>
                <a:solidFill>
                  <a:srgbClr val="FCBD24">
                    <a:lumMod val="50000"/>
                  </a:srgbClr>
                </a:solidFill>
                <a:effectLst/>
                <a:uLnTx/>
                <a:uFillTx/>
                <a:latin typeface="Arial"/>
                <a:cs typeface="Arial"/>
                <a:sym typeface="Arial"/>
              </a:rPr>
              <a:t>codage indirect :</a:t>
            </a:r>
          </a:p>
        </p:txBody>
      </p:sp>
      <p:pic>
        <p:nvPicPr>
          <p:cNvPr id="5" name="Image 4">
            <a:extLst>
              <a:ext uri="{FF2B5EF4-FFF2-40B4-BE49-F238E27FC236}">
                <a16:creationId xmlns:a16="http://schemas.microsoft.com/office/drawing/2014/main" id="{7D44AF79-24AD-9FDF-8974-247E5734AF46}"/>
              </a:ext>
            </a:extLst>
          </p:cNvPr>
          <p:cNvPicPr>
            <a:picLocks noChangeAspect="1"/>
          </p:cNvPicPr>
          <p:nvPr/>
        </p:nvPicPr>
        <p:blipFill>
          <a:blip r:embed="rId3"/>
          <a:stretch>
            <a:fillRect/>
          </a:stretch>
        </p:blipFill>
        <p:spPr>
          <a:xfrm>
            <a:off x="2015982" y="2323630"/>
            <a:ext cx="5340559" cy="383569"/>
          </a:xfrm>
          <a:prstGeom prst="rect">
            <a:avLst/>
          </a:prstGeom>
        </p:spPr>
      </p:pic>
      <p:pic>
        <p:nvPicPr>
          <p:cNvPr id="6" name="Image 5">
            <a:extLst>
              <a:ext uri="{FF2B5EF4-FFF2-40B4-BE49-F238E27FC236}">
                <a16:creationId xmlns:a16="http://schemas.microsoft.com/office/drawing/2014/main" id="{E6A9B639-7A1C-B1EB-E5AF-75E67C9CF7D1}"/>
              </a:ext>
            </a:extLst>
          </p:cNvPr>
          <p:cNvPicPr>
            <a:picLocks noChangeAspect="1"/>
          </p:cNvPicPr>
          <p:nvPr/>
        </p:nvPicPr>
        <p:blipFill>
          <a:blip r:embed="rId4"/>
          <a:stretch>
            <a:fillRect/>
          </a:stretch>
        </p:blipFill>
        <p:spPr>
          <a:xfrm>
            <a:off x="2015982" y="3111622"/>
            <a:ext cx="5340559" cy="317019"/>
          </a:xfrm>
          <a:prstGeom prst="rect">
            <a:avLst/>
          </a:prstGeom>
        </p:spPr>
      </p:pic>
      <p:sp>
        <p:nvSpPr>
          <p:cNvPr id="7" name="ZoneTexte 6">
            <a:extLst>
              <a:ext uri="{FF2B5EF4-FFF2-40B4-BE49-F238E27FC236}">
                <a16:creationId xmlns:a16="http://schemas.microsoft.com/office/drawing/2014/main" id="{CAFDC410-8FC2-AD58-974A-6AF31FD71DF0}"/>
              </a:ext>
            </a:extLst>
          </p:cNvPr>
          <p:cNvSpPr txBox="1"/>
          <p:nvPr/>
        </p:nvSpPr>
        <p:spPr>
          <a:xfrm>
            <a:off x="1942326" y="4149622"/>
            <a:ext cx="3050298"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CBD24">
                  <a:lumMod val="50000"/>
                </a:srgbClr>
              </a:buClr>
              <a:buSzPct val="110000"/>
              <a:buFont typeface="Wingdings" panose="05000000000000000000" pitchFamily="2" charset="2"/>
              <a:buChar char="Ø"/>
              <a:tabLst/>
              <a:defRPr/>
            </a:pPr>
            <a:r>
              <a:rPr kumimoji="0" lang="fr-FR" sz="1400" b="1" i="0" u="none" strike="noStrike" kern="0" cap="none" spc="0" normalizeH="0" baseline="0" noProof="0" dirty="0">
                <a:ln>
                  <a:noFill/>
                </a:ln>
                <a:solidFill>
                  <a:srgbClr val="FCBD24">
                    <a:lumMod val="50000"/>
                  </a:srgbClr>
                </a:solidFill>
                <a:effectLst/>
                <a:uLnTx/>
                <a:uFillTx/>
                <a:latin typeface="Arial"/>
                <a:cs typeface="Arial"/>
                <a:sym typeface="Arial"/>
              </a:rPr>
              <a:t> codage de type affectation:</a:t>
            </a:r>
          </a:p>
        </p:txBody>
      </p:sp>
      <p:pic>
        <p:nvPicPr>
          <p:cNvPr id="9" name="Image 8">
            <a:extLst>
              <a:ext uri="{FF2B5EF4-FFF2-40B4-BE49-F238E27FC236}">
                <a16:creationId xmlns:a16="http://schemas.microsoft.com/office/drawing/2014/main" id="{EB76DEFF-43C4-50A4-087D-4779A68CC0D0}"/>
              </a:ext>
            </a:extLst>
          </p:cNvPr>
          <p:cNvPicPr>
            <a:picLocks noChangeAspect="1"/>
          </p:cNvPicPr>
          <p:nvPr/>
        </p:nvPicPr>
        <p:blipFill>
          <a:blip r:embed="rId5"/>
          <a:stretch>
            <a:fillRect/>
          </a:stretch>
        </p:blipFill>
        <p:spPr>
          <a:xfrm>
            <a:off x="1942325" y="4533392"/>
            <a:ext cx="5414215" cy="345628"/>
          </a:xfrm>
          <a:prstGeom prst="rect">
            <a:avLst/>
          </a:prstGeom>
        </p:spPr>
      </p:pic>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chemeClr val="dk1"/>
                </a:solidFill>
                <a:latin typeface="Fira Sans Extra Condensed SemiBold"/>
                <a:sym typeface="Fira Sans Extra Condensed SemiBold"/>
              </a:rPr>
              <a:t>Application des algorithmes génétiques au VRP</a:t>
            </a:r>
          </a:p>
        </p:txBody>
      </p:sp>
      <p:sp>
        <p:nvSpPr>
          <p:cNvPr id="2" name="Espace réservé du numéro de diapositive 7">
            <a:extLst>
              <a:ext uri="{FF2B5EF4-FFF2-40B4-BE49-F238E27FC236}">
                <a16:creationId xmlns:a16="http://schemas.microsoft.com/office/drawing/2014/main" id="{B2E5E4AA-2D6E-F789-2C7A-E5025C230E8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34</a:t>
            </a:fld>
            <a:endParaRPr lang="fr-CA" dirty="0"/>
          </a:p>
        </p:txBody>
      </p:sp>
    </p:spTree>
    <p:extLst>
      <p:ext uri="{BB962C8B-B14F-4D97-AF65-F5344CB8AC3E}">
        <p14:creationId xmlns:p14="http://schemas.microsoft.com/office/powerpoint/2010/main" val="275005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anim calcmode="lin" valueType="num">
                                      <p:cBhvr>
                                        <p:cTn id="8" dur="250" fill="hold"/>
                                        <p:tgtEl>
                                          <p:spTgt spid="20"/>
                                        </p:tgtEl>
                                        <p:attrNameLst>
                                          <p:attrName>ppt_x</p:attrName>
                                        </p:attrNameLst>
                                      </p:cBhvr>
                                      <p:tavLst>
                                        <p:tav tm="0">
                                          <p:val>
                                            <p:strVal val="#ppt_x"/>
                                          </p:val>
                                        </p:tav>
                                        <p:tav tm="100000">
                                          <p:val>
                                            <p:strVal val="#ppt_x"/>
                                          </p:val>
                                        </p:tav>
                                      </p:tavLst>
                                    </p:anim>
                                    <p:anim calcmode="lin" valueType="num">
                                      <p:cBhvr>
                                        <p:cTn id="9" dur="25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anim calcmode="lin" valueType="num">
                                      <p:cBhvr>
                                        <p:cTn id="14" dur="250" fill="hold"/>
                                        <p:tgtEl>
                                          <p:spTgt spid="23"/>
                                        </p:tgtEl>
                                        <p:attrNameLst>
                                          <p:attrName>ppt_x</p:attrName>
                                        </p:attrNameLst>
                                      </p:cBhvr>
                                      <p:tavLst>
                                        <p:tav tm="0">
                                          <p:val>
                                            <p:strVal val="#ppt_x"/>
                                          </p:val>
                                        </p:tav>
                                        <p:tav tm="100000">
                                          <p:val>
                                            <p:strVal val="#ppt_x"/>
                                          </p:val>
                                        </p:tav>
                                      </p:tavLst>
                                    </p:anim>
                                    <p:anim calcmode="lin" valueType="num">
                                      <p:cBhvr>
                                        <p:cTn id="15" dur="25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anim calcmode="lin" valueType="num">
                                      <p:cBhvr>
                                        <p:cTn id="20" dur="250" fill="hold"/>
                                        <p:tgtEl>
                                          <p:spTgt spid="5"/>
                                        </p:tgtEl>
                                        <p:attrNameLst>
                                          <p:attrName>ppt_x</p:attrName>
                                        </p:attrNameLst>
                                      </p:cBhvr>
                                      <p:tavLst>
                                        <p:tav tm="0">
                                          <p:val>
                                            <p:strVal val="#ppt_x"/>
                                          </p:val>
                                        </p:tav>
                                        <p:tav tm="100000">
                                          <p:val>
                                            <p:strVal val="#ppt_x"/>
                                          </p:val>
                                        </p:tav>
                                      </p:tavLst>
                                    </p:anim>
                                    <p:anim calcmode="lin" valueType="num">
                                      <p:cBhvr>
                                        <p:cTn id="21"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250"/>
                                        <p:tgtEl>
                                          <p:spTgt spid="3"/>
                                        </p:tgtEl>
                                      </p:cBhvr>
                                    </p:animEffect>
                                    <p:anim calcmode="lin" valueType="num">
                                      <p:cBhvr>
                                        <p:cTn id="27" dur="250" fill="hold"/>
                                        <p:tgtEl>
                                          <p:spTgt spid="3"/>
                                        </p:tgtEl>
                                        <p:attrNameLst>
                                          <p:attrName>ppt_x</p:attrName>
                                        </p:attrNameLst>
                                      </p:cBhvr>
                                      <p:tavLst>
                                        <p:tav tm="0">
                                          <p:val>
                                            <p:strVal val="#ppt_x"/>
                                          </p:val>
                                        </p:tav>
                                        <p:tav tm="100000">
                                          <p:val>
                                            <p:strVal val="#ppt_x"/>
                                          </p:val>
                                        </p:tav>
                                      </p:tavLst>
                                    </p:anim>
                                    <p:anim calcmode="lin" valueType="num">
                                      <p:cBhvr>
                                        <p:cTn id="28" dur="25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25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250"/>
                                        <p:tgtEl>
                                          <p:spTgt spid="6"/>
                                        </p:tgtEl>
                                      </p:cBhvr>
                                    </p:animEffect>
                                    <p:anim calcmode="lin" valueType="num">
                                      <p:cBhvr>
                                        <p:cTn id="33" dur="250" fill="hold"/>
                                        <p:tgtEl>
                                          <p:spTgt spid="6"/>
                                        </p:tgtEl>
                                        <p:attrNameLst>
                                          <p:attrName>ppt_x</p:attrName>
                                        </p:attrNameLst>
                                      </p:cBhvr>
                                      <p:tavLst>
                                        <p:tav tm="0">
                                          <p:val>
                                            <p:strVal val="#ppt_x"/>
                                          </p:val>
                                        </p:tav>
                                        <p:tav tm="100000">
                                          <p:val>
                                            <p:strVal val="#ppt_x"/>
                                          </p:val>
                                        </p:tav>
                                      </p:tavLst>
                                    </p:anim>
                                    <p:anim calcmode="lin" valueType="num">
                                      <p:cBhvr>
                                        <p:cTn id="34"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250"/>
                                        <p:tgtEl>
                                          <p:spTgt spid="21"/>
                                        </p:tgtEl>
                                      </p:cBhvr>
                                    </p:animEffect>
                                    <p:anim calcmode="lin" valueType="num">
                                      <p:cBhvr>
                                        <p:cTn id="40" dur="250" fill="hold"/>
                                        <p:tgtEl>
                                          <p:spTgt spid="21"/>
                                        </p:tgtEl>
                                        <p:attrNameLst>
                                          <p:attrName>ppt_x</p:attrName>
                                        </p:attrNameLst>
                                      </p:cBhvr>
                                      <p:tavLst>
                                        <p:tav tm="0">
                                          <p:val>
                                            <p:strVal val="#ppt_x"/>
                                          </p:val>
                                        </p:tav>
                                        <p:tav tm="100000">
                                          <p:val>
                                            <p:strVal val="#ppt_x"/>
                                          </p:val>
                                        </p:tav>
                                      </p:tavLst>
                                    </p:anim>
                                    <p:anim calcmode="lin" valueType="num">
                                      <p:cBhvr>
                                        <p:cTn id="41" dur="250" fill="hold"/>
                                        <p:tgtEl>
                                          <p:spTgt spid="21"/>
                                        </p:tgtEl>
                                        <p:attrNameLst>
                                          <p:attrName>ppt_y</p:attrName>
                                        </p:attrNameLst>
                                      </p:cBhvr>
                                      <p:tavLst>
                                        <p:tav tm="0">
                                          <p:val>
                                            <p:strVal val="#ppt_y+.1"/>
                                          </p:val>
                                        </p:tav>
                                        <p:tav tm="100000">
                                          <p:val>
                                            <p:strVal val="#ppt_y"/>
                                          </p:val>
                                        </p:tav>
                                      </p:tavLst>
                                    </p:anim>
                                  </p:childTnLst>
                                </p:cTn>
                              </p:par>
                            </p:childTnLst>
                          </p:cTn>
                        </p:par>
                        <p:par>
                          <p:cTn id="42" fill="hold">
                            <p:stCondLst>
                              <p:cond delay="250"/>
                            </p:stCondLst>
                            <p:childTnLst>
                              <p:par>
                                <p:cTn id="43" presetID="42"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50"/>
                                        <p:tgtEl>
                                          <p:spTgt spid="7"/>
                                        </p:tgtEl>
                                      </p:cBhvr>
                                    </p:animEffect>
                                    <p:anim calcmode="lin" valueType="num">
                                      <p:cBhvr>
                                        <p:cTn id="46" dur="250" fill="hold"/>
                                        <p:tgtEl>
                                          <p:spTgt spid="7"/>
                                        </p:tgtEl>
                                        <p:attrNameLst>
                                          <p:attrName>ppt_x</p:attrName>
                                        </p:attrNameLst>
                                      </p:cBhvr>
                                      <p:tavLst>
                                        <p:tav tm="0">
                                          <p:val>
                                            <p:strVal val="#ppt_x"/>
                                          </p:val>
                                        </p:tav>
                                        <p:tav tm="100000">
                                          <p:val>
                                            <p:strVal val="#ppt_x"/>
                                          </p:val>
                                        </p:tav>
                                      </p:tavLst>
                                    </p:anim>
                                    <p:anim calcmode="lin" valueType="num">
                                      <p:cBhvr>
                                        <p:cTn id="47" dur="250" fill="hold"/>
                                        <p:tgtEl>
                                          <p:spTgt spid="7"/>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42" presetClass="entr" presetSubtype="0"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anim calcmode="lin" valueType="num">
                                      <p:cBhvr>
                                        <p:cTn id="52" dur="250" fill="hold"/>
                                        <p:tgtEl>
                                          <p:spTgt spid="9"/>
                                        </p:tgtEl>
                                        <p:attrNameLst>
                                          <p:attrName>ppt_x</p:attrName>
                                        </p:attrNameLst>
                                      </p:cBhvr>
                                      <p:tavLst>
                                        <p:tav tm="0">
                                          <p:val>
                                            <p:strVal val="#ppt_x"/>
                                          </p:val>
                                        </p:tav>
                                        <p:tav tm="100000">
                                          <p:val>
                                            <p:strVal val="#ppt_x"/>
                                          </p:val>
                                        </p:tav>
                                      </p:tavLst>
                                    </p:anim>
                                    <p:anim calcmode="lin" valueType="num">
                                      <p:cBhvr>
                                        <p:cTn id="5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p:bldP spid="3"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03</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627491" y="923185"/>
            <a:ext cx="2770773" cy="38062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800" b="1" i="0" u="none" strike="noStrike" kern="0" cap="none" spc="0" normalizeH="0" baseline="0" noProof="0" dirty="0">
                <a:ln>
                  <a:noFill/>
                </a:ln>
                <a:solidFill>
                  <a:srgbClr val="5EB2FC"/>
                </a:solidFill>
                <a:effectLst/>
                <a:uLnTx/>
                <a:uFillTx/>
                <a:latin typeface="Roboto"/>
                <a:ea typeface="Roboto"/>
                <a:cs typeface="Roboto"/>
                <a:sym typeface="Roboto"/>
              </a:rPr>
              <a:t>Evaluation et sélection:</a:t>
            </a:r>
            <a:endParaRPr kumimoji="0" sz="1800" b="1" i="0" u="none" strike="noStrike" kern="0" cap="none" spc="0" normalizeH="0" baseline="0" noProof="0" dirty="0">
              <a:ln>
                <a:noFill/>
              </a:ln>
              <a:solidFill>
                <a:srgbClr val="5EB2FC"/>
              </a:solidFill>
              <a:effectLst/>
              <a:uLnTx/>
              <a:uFillTx/>
              <a:latin typeface="Roboto"/>
              <a:ea typeface="Roboto"/>
              <a:cs typeface="Roboto"/>
              <a:sym typeface="Roboto"/>
            </a:endParaRPr>
          </a:p>
        </p:txBody>
      </p:sp>
      <p:pic>
        <p:nvPicPr>
          <p:cNvPr id="3" name="Image 2">
            <a:extLst>
              <a:ext uri="{FF2B5EF4-FFF2-40B4-BE49-F238E27FC236}">
                <a16:creationId xmlns:a16="http://schemas.microsoft.com/office/drawing/2014/main" id="{BD598BD3-48AB-031C-4EB0-DFF82EAFEA00}"/>
              </a:ext>
            </a:extLst>
          </p:cNvPr>
          <p:cNvPicPr>
            <a:picLocks noChangeAspect="1"/>
          </p:cNvPicPr>
          <p:nvPr/>
        </p:nvPicPr>
        <p:blipFill>
          <a:blip r:embed="rId3"/>
          <a:stretch>
            <a:fillRect/>
          </a:stretch>
        </p:blipFill>
        <p:spPr>
          <a:xfrm>
            <a:off x="1627491" y="1645142"/>
            <a:ext cx="5486682" cy="609631"/>
          </a:xfrm>
          <a:prstGeom prst="rect">
            <a:avLst/>
          </a:prstGeom>
        </p:spPr>
      </p:pic>
      <p:sp>
        <p:nvSpPr>
          <p:cNvPr id="5" name="ZoneTexte 4">
            <a:extLst>
              <a:ext uri="{FF2B5EF4-FFF2-40B4-BE49-F238E27FC236}">
                <a16:creationId xmlns:a16="http://schemas.microsoft.com/office/drawing/2014/main" id="{8C953696-2F81-ADA3-BC6A-A7A9C8AB2DA3}"/>
              </a:ext>
            </a:extLst>
          </p:cNvPr>
          <p:cNvSpPr txBox="1"/>
          <p:nvPr/>
        </p:nvSpPr>
        <p:spPr>
          <a:xfrm>
            <a:off x="758952" y="2722787"/>
            <a:ext cx="7470648" cy="134504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Arial"/>
                <a:cs typeface="Arial"/>
                <a:sym typeface="Arial"/>
              </a:rPr>
              <a:t>R       : </a:t>
            </a:r>
            <a:r>
              <a:rPr kumimoji="0" lang="fr-FR" sz="1400" b="0" i="0" u="none" strike="noStrike" kern="0" cap="none" spc="0" normalizeH="0" baseline="0" noProof="0" dirty="0">
                <a:ln>
                  <a:noFill/>
                </a:ln>
                <a:solidFill>
                  <a:srgbClr val="000000"/>
                </a:solidFill>
                <a:effectLst/>
                <a:uLnTx/>
                <a:uFillTx/>
                <a:latin typeface="Arial"/>
                <a:cs typeface="Arial"/>
                <a:sym typeface="Arial"/>
              </a:rPr>
              <a:t>le nombre de tournées dans la solution à évaluer</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Arial"/>
                <a:cs typeface="Arial"/>
                <a:sym typeface="Arial"/>
              </a:rPr>
              <a:t>Rmin : </a:t>
            </a:r>
            <a:r>
              <a:rPr kumimoji="0" lang="fr-FR" sz="1400" b="0" i="0" u="none" strike="noStrike" kern="0" cap="none" spc="0" normalizeH="0" baseline="0" noProof="0" dirty="0">
                <a:ln>
                  <a:noFill/>
                </a:ln>
                <a:solidFill>
                  <a:srgbClr val="000000"/>
                </a:solidFill>
                <a:effectLst/>
                <a:uLnTx/>
                <a:uFillTx/>
                <a:latin typeface="Arial"/>
                <a:cs typeface="Arial"/>
                <a:sym typeface="Arial"/>
              </a:rPr>
              <a:t>le nombre de tournées dans la meilleure solution dans la population courante</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Arial"/>
                <a:cs typeface="Arial"/>
                <a:sym typeface="Arial"/>
              </a:rPr>
              <a:t>D       : </a:t>
            </a:r>
            <a:r>
              <a:rPr kumimoji="0" lang="fr-FR" sz="1400" b="0" i="0" u="none" strike="noStrike" kern="0" cap="none" spc="0" normalizeH="0" baseline="0" noProof="0" dirty="0">
                <a:ln>
                  <a:noFill/>
                </a:ln>
                <a:solidFill>
                  <a:srgbClr val="000000"/>
                </a:solidFill>
                <a:effectLst/>
                <a:uLnTx/>
                <a:uFillTx/>
                <a:latin typeface="Arial"/>
                <a:cs typeface="Arial"/>
                <a:sym typeface="Arial"/>
              </a:rPr>
              <a:t>la distance totale parcourue dans la solution à évaluer</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00000"/>
                </a:solidFill>
                <a:effectLst/>
                <a:uLnTx/>
                <a:uFillTx/>
                <a:latin typeface="Arial"/>
                <a:cs typeface="Arial"/>
                <a:sym typeface="Arial"/>
              </a:rPr>
              <a:t>Dmin : </a:t>
            </a:r>
            <a:r>
              <a:rPr kumimoji="0" lang="fr-FR" sz="1400" b="0" i="0" u="none" strike="noStrike" kern="0" cap="none" spc="0" normalizeH="0" baseline="0" noProof="0" dirty="0">
                <a:ln>
                  <a:noFill/>
                </a:ln>
                <a:solidFill>
                  <a:srgbClr val="000000"/>
                </a:solidFill>
                <a:effectLst/>
                <a:uLnTx/>
                <a:uFillTx/>
                <a:latin typeface="Arial"/>
                <a:cs typeface="Arial"/>
                <a:sym typeface="Arial"/>
              </a:rPr>
              <a:t>la distance totale parcourue dans la meilleure solution de la population courante</a:t>
            </a:r>
          </a:p>
        </p:txBody>
      </p:sp>
      <p:sp>
        <p:nvSpPr>
          <p:cNvPr id="6" name="Google Shape;1044;p32">
            <a:extLst>
              <a:ext uri="{FF2B5EF4-FFF2-40B4-BE49-F238E27FC236}">
                <a16:creationId xmlns:a16="http://schemas.microsoft.com/office/drawing/2014/main" id="{50AB86FA-B11F-0816-0292-3AAF67A7A71D}"/>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chemeClr val="dk1"/>
                </a:solidFill>
                <a:latin typeface="Fira Sans Extra Condensed SemiBold"/>
                <a:sym typeface="Fira Sans Extra Condensed SemiBold"/>
              </a:rPr>
              <a:t>Application des algorithmes génétiques au VRP</a:t>
            </a:r>
          </a:p>
        </p:txBody>
      </p:sp>
      <p:sp>
        <p:nvSpPr>
          <p:cNvPr id="7" name="Rectangle : coins arrondis 6">
            <a:extLst>
              <a:ext uri="{FF2B5EF4-FFF2-40B4-BE49-F238E27FC236}">
                <a16:creationId xmlns:a16="http://schemas.microsoft.com/office/drawing/2014/main" id="{E955F42F-F913-D87D-0CEC-519E2F31DA27}"/>
              </a:ext>
            </a:extLst>
          </p:cNvPr>
          <p:cNvSpPr/>
          <p:nvPr/>
        </p:nvSpPr>
        <p:spPr>
          <a:xfrm>
            <a:off x="2150917" y="1569027"/>
            <a:ext cx="4416137" cy="680077"/>
          </a:xfrm>
          <a:prstGeom prst="roundRect">
            <a:avLst/>
          </a:prstGeom>
          <a:solidFill>
            <a:schemeClr val="accent5">
              <a:lumMod val="75000"/>
              <a:alpha val="16863"/>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Espace réservé du numéro de diapositive 7">
            <a:extLst>
              <a:ext uri="{FF2B5EF4-FFF2-40B4-BE49-F238E27FC236}">
                <a16:creationId xmlns:a16="http://schemas.microsoft.com/office/drawing/2014/main" id="{2939F408-F443-A54D-C6C7-C779DC2EE3FB}"/>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35</a:t>
            </a:fld>
            <a:endParaRPr lang="fr-CA" dirty="0"/>
          </a:p>
        </p:txBody>
      </p:sp>
    </p:spTree>
    <p:extLst>
      <p:ext uri="{BB962C8B-B14F-4D97-AF65-F5344CB8AC3E}">
        <p14:creationId xmlns:p14="http://schemas.microsoft.com/office/powerpoint/2010/main" val="345277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250"/>
                                        <p:tgtEl>
                                          <p:spTgt spid="5">
                                            <p:txEl>
                                              <p:pRg st="0" end="0"/>
                                            </p:txEl>
                                          </p:spTgt>
                                        </p:tgtEl>
                                      </p:cBhvr>
                                    </p:animEffect>
                                    <p:anim calcmode="lin" valueType="num">
                                      <p:cBhvr>
                                        <p:cTn id="13"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250"/>
                                        <p:tgtEl>
                                          <p:spTgt spid="5">
                                            <p:txEl>
                                              <p:pRg st="1" end="1"/>
                                            </p:txEl>
                                          </p:spTgt>
                                        </p:tgtEl>
                                      </p:cBhvr>
                                    </p:animEffect>
                                    <p:anim calcmode="lin" valueType="num">
                                      <p:cBhvr>
                                        <p:cTn id="20"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250"/>
                                        <p:tgtEl>
                                          <p:spTgt spid="5">
                                            <p:txEl>
                                              <p:pRg st="2" end="2"/>
                                            </p:txEl>
                                          </p:spTgt>
                                        </p:tgtEl>
                                      </p:cBhvr>
                                    </p:animEffect>
                                    <p:anim calcmode="lin" valueType="num">
                                      <p:cBhvr>
                                        <p:cTn id="27"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25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fade">
                                      <p:cBhvr>
                                        <p:cTn id="33" dur="250"/>
                                        <p:tgtEl>
                                          <p:spTgt spid="5">
                                            <p:txEl>
                                              <p:pRg st="3" end="3"/>
                                            </p:txEl>
                                          </p:spTgt>
                                        </p:tgtEl>
                                      </p:cBhvr>
                                    </p:animEffect>
                                    <p:anim calcmode="lin" valueType="num">
                                      <p:cBhvr>
                                        <p:cTn id="34"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5" dur="25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grpSp>
        <p:nvGrpSpPr>
          <p:cNvPr id="7" name="Groupe 6">
            <a:extLst>
              <a:ext uri="{FF2B5EF4-FFF2-40B4-BE49-F238E27FC236}">
                <a16:creationId xmlns:a16="http://schemas.microsoft.com/office/drawing/2014/main" id="{C73D4A6F-BBFB-A809-D0ED-3161C11E2038}"/>
              </a:ext>
            </a:extLst>
          </p:cNvPr>
          <p:cNvGrpSpPr/>
          <p:nvPr/>
        </p:nvGrpSpPr>
        <p:grpSpPr>
          <a:xfrm>
            <a:off x="529777" y="819691"/>
            <a:ext cx="1719556" cy="391058"/>
            <a:chOff x="772553" y="705682"/>
            <a:chExt cx="1719556" cy="391058"/>
          </a:xfrm>
        </p:grpSpPr>
        <p:sp>
          <p:nvSpPr>
            <p:cNvPr id="16" name="Google Shape;497;p23">
              <a:extLst>
                <a:ext uri="{FF2B5EF4-FFF2-40B4-BE49-F238E27FC236}">
                  <a16:creationId xmlns:a16="http://schemas.microsoft.com/office/drawing/2014/main" id="{E5437DCB-8D4D-A426-7993-400EA7CC6988}"/>
                </a:ext>
              </a:extLst>
            </p:cNvPr>
            <p:cNvSpPr/>
            <p:nvPr/>
          </p:nvSpPr>
          <p:spPr>
            <a:xfrm>
              <a:off x="772553" y="716117"/>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04</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156204" y="705682"/>
              <a:ext cx="1335905"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a:ln>
                    <a:noFill/>
                  </a:ln>
                  <a:solidFill>
                    <a:srgbClr val="5EB2FC"/>
                  </a:solidFill>
                  <a:effectLst/>
                  <a:uLnTx/>
                  <a:uFillTx/>
                  <a:latin typeface="Roboto"/>
                  <a:ea typeface="Roboto"/>
                  <a:cs typeface="Roboto"/>
                  <a:sym typeface="Roboto"/>
                </a:rPr>
                <a:t>Croisement :</a:t>
              </a:r>
              <a:endParaRPr kumimoji="0" sz="1600" b="1" i="0" u="none" strike="noStrike" kern="0" cap="none" spc="0" normalizeH="0" baseline="0" noProof="0" dirty="0">
                <a:ln>
                  <a:noFill/>
                </a:ln>
                <a:solidFill>
                  <a:srgbClr val="5EB2FC"/>
                </a:solidFill>
                <a:effectLst/>
                <a:uLnTx/>
                <a:uFillTx/>
                <a:latin typeface="Roboto"/>
                <a:ea typeface="Roboto"/>
                <a:cs typeface="Roboto"/>
                <a:sym typeface="Roboto"/>
              </a:endParaRPr>
            </a:p>
          </p:txBody>
        </p:sp>
      </p:grpSp>
      <p:sp>
        <p:nvSpPr>
          <p:cNvPr id="20" name="Google Shape;2131;p45">
            <a:extLst>
              <a:ext uri="{FF2B5EF4-FFF2-40B4-BE49-F238E27FC236}">
                <a16:creationId xmlns:a16="http://schemas.microsoft.com/office/drawing/2014/main" id="{1C3DFED7-4D78-31FA-F742-3A0253C8887E}"/>
              </a:ext>
            </a:extLst>
          </p:cNvPr>
          <p:cNvSpPr/>
          <p:nvPr/>
        </p:nvSpPr>
        <p:spPr>
          <a:xfrm>
            <a:off x="1105940" y="1255649"/>
            <a:ext cx="4376115" cy="450285"/>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 route first-cluster second </a:t>
            </a:r>
            <a:r>
              <a:rPr kumimoji="0" lang="fr-FR" sz="1700" b="0"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 </a:t>
            </a:r>
            <a:r>
              <a:rPr kumimoji="0" lang="fr-FR" sz="1700" b="0" i="0" u="none" strike="noStrike" kern="0" cap="none" spc="0" normalizeH="0" baseline="0" noProof="0" dirty="0">
                <a:ln>
                  <a:noFill/>
                </a:ln>
                <a:solidFill>
                  <a:srgbClr val="FFFFFF"/>
                </a:solidFill>
                <a:effectLst/>
                <a:uLnTx/>
                <a:uFillTx/>
                <a:latin typeface="Fira Sans Extra Condensed Medium"/>
                <a:cs typeface="Arial"/>
                <a:sym typeface="Arial"/>
              </a:rPr>
              <a:t>codage indirect )</a:t>
            </a:r>
            <a:endParaRPr kumimoji="0" sz="1700" b="0" i="0" u="none" strike="noStrike" kern="0" cap="none" spc="0" normalizeH="0" baseline="0" noProof="0" dirty="0">
              <a:ln>
                <a:noFill/>
              </a:ln>
              <a:solidFill>
                <a:srgbClr val="FFFFFF"/>
              </a:solidFill>
              <a:effectLst/>
              <a:uLnTx/>
              <a:uFillTx/>
              <a:latin typeface="Fira Sans Extra Condensed Medium"/>
              <a:cs typeface="Arial"/>
              <a:sym typeface="Arial"/>
            </a:endParaRPr>
          </a:p>
        </p:txBody>
      </p:sp>
      <p:sp>
        <p:nvSpPr>
          <p:cNvPr id="2" name="ZoneTexte 1">
            <a:extLst>
              <a:ext uri="{FF2B5EF4-FFF2-40B4-BE49-F238E27FC236}">
                <a16:creationId xmlns:a16="http://schemas.microsoft.com/office/drawing/2014/main" id="{DA6A39EA-B3E1-5A14-0819-53235B971ACC}"/>
              </a:ext>
            </a:extLst>
          </p:cNvPr>
          <p:cNvSpPr txBox="1"/>
          <p:nvPr/>
        </p:nvSpPr>
        <p:spPr>
          <a:xfrm>
            <a:off x="1156204" y="1830965"/>
            <a:ext cx="19755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FCBD24">
                    <a:lumMod val="50000"/>
                  </a:srgbClr>
                </a:solidFill>
                <a:effectLst/>
                <a:uLnTx/>
                <a:uFillTx/>
                <a:latin typeface="Arial"/>
                <a:cs typeface="Arial"/>
                <a:sym typeface="Arial"/>
              </a:rPr>
              <a:t>Pour E1 :</a:t>
            </a:r>
          </a:p>
        </p:txBody>
      </p:sp>
      <p:sp>
        <p:nvSpPr>
          <p:cNvPr id="4" name="ZoneTexte 3">
            <a:extLst>
              <a:ext uri="{FF2B5EF4-FFF2-40B4-BE49-F238E27FC236}">
                <a16:creationId xmlns:a16="http://schemas.microsoft.com/office/drawing/2014/main" id="{17571AAF-A32C-06C8-6556-AE0B6CF35B00}"/>
              </a:ext>
            </a:extLst>
          </p:cNvPr>
          <p:cNvSpPr txBox="1"/>
          <p:nvPr/>
        </p:nvSpPr>
        <p:spPr>
          <a:xfrm>
            <a:off x="1105940" y="4116453"/>
            <a:ext cx="19755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FCBD24">
                    <a:lumMod val="50000"/>
                  </a:srgbClr>
                </a:solidFill>
                <a:effectLst/>
                <a:uLnTx/>
                <a:uFillTx/>
                <a:latin typeface="Arial"/>
                <a:cs typeface="Arial"/>
                <a:sym typeface="Arial"/>
              </a:rPr>
              <a:t>Pour E2 :</a:t>
            </a:r>
          </a:p>
        </p:txBody>
      </p:sp>
      <p:pic>
        <p:nvPicPr>
          <p:cNvPr id="10" name="Image 9">
            <a:extLst>
              <a:ext uri="{FF2B5EF4-FFF2-40B4-BE49-F238E27FC236}">
                <a16:creationId xmlns:a16="http://schemas.microsoft.com/office/drawing/2014/main" id="{0A087A8C-679D-F510-D0C2-5229DA43A455}"/>
              </a:ext>
            </a:extLst>
          </p:cNvPr>
          <p:cNvPicPr>
            <a:picLocks noChangeAspect="1"/>
          </p:cNvPicPr>
          <p:nvPr/>
        </p:nvPicPr>
        <p:blipFill>
          <a:blip r:embed="rId3"/>
          <a:stretch>
            <a:fillRect/>
          </a:stretch>
        </p:blipFill>
        <p:spPr>
          <a:xfrm>
            <a:off x="1460336" y="2116790"/>
            <a:ext cx="5917428" cy="1920287"/>
          </a:xfrm>
          <a:prstGeom prst="rect">
            <a:avLst/>
          </a:prstGeom>
        </p:spPr>
      </p:pic>
      <p:pic>
        <p:nvPicPr>
          <p:cNvPr id="12" name="Image 11">
            <a:extLst>
              <a:ext uri="{FF2B5EF4-FFF2-40B4-BE49-F238E27FC236}">
                <a16:creationId xmlns:a16="http://schemas.microsoft.com/office/drawing/2014/main" id="{B67F5736-F264-C89E-5269-77D2602C67D7}"/>
              </a:ext>
            </a:extLst>
          </p:cNvPr>
          <p:cNvPicPr>
            <a:picLocks noChangeAspect="1"/>
          </p:cNvPicPr>
          <p:nvPr/>
        </p:nvPicPr>
        <p:blipFill>
          <a:blip r:embed="rId4"/>
          <a:stretch>
            <a:fillRect/>
          </a:stretch>
        </p:blipFill>
        <p:spPr>
          <a:xfrm>
            <a:off x="1701652" y="4402278"/>
            <a:ext cx="5586116" cy="577880"/>
          </a:xfrm>
          <a:prstGeom prst="rect">
            <a:avLst/>
          </a:prstGeom>
        </p:spPr>
      </p:pic>
      <p:sp>
        <p:nvSpPr>
          <p:cNvPr id="6" name="Google Shape;1044;p32">
            <a:extLst>
              <a:ext uri="{FF2B5EF4-FFF2-40B4-BE49-F238E27FC236}">
                <a16:creationId xmlns:a16="http://schemas.microsoft.com/office/drawing/2014/main" id="{F83DF0D6-9E03-6D03-1C40-F6F21D405B51}"/>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chemeClr val="dk1"/>
                </a:solidFill>
                <a:latin typeface="Fira Sans Extra Condensed SemiBold"/>
                <a:sym typeface="Fira Sans Extra Condensed SemiBold"/>
              </a:rPr>
              <a:t>Application des algorithmes génétiques au VRP</a:t>
            </a:r>
          </a:p>
        </p:txBody>
      </p:sp>
      <p:sp>
        <p:nvSpPr>
          <p:cNvPr id="3" name="Espace réservé du numéro de diapositive 7">
            <a:extLst>
              <a:ext uri="{FF2B5EF4-FFF2-40B4-BE49-F238E27FC236}">
                <a16:creationId xmlns:a16="http://schemas.microsoft.com/office/drawing/2014/main" id="{35E21AD9-A0B8-2223-6D91-F0E75252C15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36</a:t>
            </a:fld>
            <a:endParaRPr lang="fr-CA" dirty="0"/>
          </a:p>
        </p:txBody>
      </p:sp>
    </p:spTree>
    <p:extLst>
      <p:ext uri="{BB962C8B-B14F-4D97-AF65-F5344CB8AC3E}">
        <p14:creationId xmlns:p14="http://schemas.microsoft.com/office/powerpoint/2010/main" val="33391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50" fill="hold"/>
                                        <p:tgtEl>
                                          <p:spTgt spid="20"/>
                                        </p:tgtEl>
                                        <p:attrNameLst>
                                          <p:attrName>ppt_x</p:attrName>
                                        </p:attrNameLst>
                                      </p:cBhvr>
                                      <p:tavLst>
                                        <p:tav tm="0">
                                          <p:val>
                                            <p:strVal val="#ppt_x"/>
                                          </p:val>
                                        </p:tav>
                                        <p:tav tm="100000">
                                          <p:val>
                                            <p:strVal val="#ppt_x"/>
                                          </p:val>
                                        </p:tav>
                                      </p:tavLst>
                                    </p:anim>
                                    <p:anim calcmode="lin" valueType="num">
                                      <p:cBhvr additive="base">
                                        <p:cTn id="8" dur="25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ppt_x"/>
                                          </p:val>
                                        </p:tav>
                                        <p:tav tm="100000">
                                          <p:val>
                                            <p:strVal val="#ppt_x"/>
                                          </p:val>
                                        </p:tav>
                                      </p:tavLst>
                                    </p:anim>
                                    <p:anim calcmode="lin" valueType="num">
                                      <p:cBhvr additive="base">
                                        <p:cTn id="13" dur="25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ppt_x"/>
                                          </p:val>
                                        </p:tav>
                                        <p:tav tm="100000">
                                          <p:val>
                                            <p:strVal val="#ppt_x"/>
                                          </p:val>
                                        </p:tav>
                                      </p:tavLst>
                                    </p:anim>
                                    <p:anim calcmode="lin" valueType="num">
                                      <p:cBhvr additive="base">
                                        <p:cTn id="18"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250" fill="hold"/>
                                        <p:tgtEl>
                                          <p:spTgt spid="4"/>
                                        </p:tgtEl>
                                        <p:attrNameLst>
                                          <p:attrName>ppt_x</p:attrName>
                                        </p:attrNameLst>
                                      </p:cBhvr>
                                      <p:tavLst>
                                        <p:tav tm="0">
                                          <p:val>
                                            <p:strVal val="#ppt_x"/>
                                          </p:val>
                                        </p:tav>
                                        <p:tav tm="100000">
                                          <p:val>
                                            <p:strVal val="#ppt_x"/>
                                          </p:val>
                                        </p:tav>
                                      </p:tavLst>
                                    </p:anim>
                                    <p:anim calcmode="lin" valueType="num">
                                      <p:cBhvr additive="base">
                                        <p:cTn id="24" dur="25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250"/>
                            </p:stCondLst>
                            <p:childTnLst>
                              <p:par>
                                <p:cTn id="26" presetID="2" presetClass="entr" presetSubtype="4"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250" fill="hold"/>
                                        <p:tgtEl>
                                          <p:spTgt spid="12"/>
                                        </p:tgtEl>
                                        <p:attrNameLst>
                                          <p:attrName>ppt_x</p:attrName>
                                        </p:attrNameLst>
                                      </p:cBhvr>
                                      <p:tavLst>
                                        <p:tav tm="0">
                                          <p:val>
                                            <p:strVal val="#ppt_x"/>
                                          </p:val>
                                        </p:tav>
                                        <p:tav tm="100000">
                                          <p:val>
                                            <p:strVal val="#ppt_x"/>
                                          </p:val>
                                        </p:tav>
                                      </p:tavLst>
                                    </p:anim>
                                    <p:anim calcmode="lin" valueType="num">
                                      <p:cBhvr additive="base">
                                        <p:cTn id="29"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1" name="Google Shape;2131;p45">
            <a:extLst>
              <a:ext uri="{FF2B5EF4-FFF2-40B4-BE49-F238E27FC236}">
                <a16:creationId xmlns:a16="http://schemas.microsoft.com/office/drawing/2014/main" id="{F19DE3F8-91AE-D14E-129F-DFD64BF59C32}"/>
              </a:ext>
            </a:extLst>
          </p:cNvPr>
          <p:cNvSpPr/>
          <p:nvPr/>
        </p:nvSpPr>
        <p:spPr>
          <a:xfrm>
            <a:off x="1297764" y="1430682"/>
            <a:ext cx="5240196" cy="450285"/>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cluster first-route second ( codage de type affectation)</a:t>
            </a:r>
            <a:endParaRPr kumimoji="0" sz="1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4" name="Image 3">
            <a:extLst>
              <a:ext uri="{FF2B5EF4-FFF2-40B4-BE49-F238E27FC236}">
                <a16:creationId xmlns:a16="http://schemas.microsoft.com/office/drawing/2014/main" id="{E31265BA-7CC6-CD3B-AD1A-84D88795657C}"/>
              </a:ext>
            </a:extLst>
          </p:cNvPr>
          <p:cNvPicPr>
            <a:picLocks noChangeAspect="1"/>
          </p:cNvPicPr>
          <p:nvPr/>
        </p:nvPicPr>
        <p:blipFill>
          <a:blip r:embed="rId3"/>
          <a:stretch>
            <a:fillRect/>
          </a:stretch>
        </p:blipFill>
        <p:spPr>
          <a:xfrm>
            <a:off x="1105940" y="2231136"/>
            <a:ext cx="6419969" cy="2528883"/>
          </a:xfrm>
          <a:prstGeom prst="rect">
            <a:avLst/>
          </a:prstGeom>
        </p:spPr>
      </p:pic>
      <p:sp>
        <p:nvSpPr>
          <p:cNvPr id="8" name="Google Shape;1044;p32">
            <a:extLst>
              <a:ext uri="{FF2B5EF4-FFF2-40B4-BE49-F238E27FC236}">
                <a16:creationId xmlns:a16="http://schemas.microsoft.com/office/drawing/2014/main" id="{7611D182-9D05-C656-B2AB-C5BFA51749C6}"/>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chemeClr val="dk1"/>
                </a:solidFill>
                <a:latin typeface="Fira Sans Extra Condensed SemiBold"/>
                <a:sym typeface="Fira Sans Extra Condensed SemiBold"/>
              </a:rPr>
              <a:t>Application des algorithmes génétiques au VRP</a:t>
            </a:r>
          </a:p>
        </p:txBody>
      </p:sp>
      <p:grpSp>
        <p:nvGrpSpPr>
          <p:cNvPr id="9" name="Groupe 8">
            <a:extLst>
              <a:ext uri="{FF2B5EF4-FFF2-40B4-BE49-F238E27FC236}">
                <a16:creationId xmlns:a16="http://schemas.microsoft.com/office/drawing/2014/main" id="{52C1E361-9971-C940-4F5F-17E321A77275}"/>
              </a:ext>
            </a:extLst>
          </p:cNvPr>
          <p:cNvGrpSpPr/>
          <p:nvPr/>
        </p:nvGrpSpPr>
        <p:grpSpPr>
          <a:xfrm>
            <a:off x="529777" y="819691"/>
            <a:ext cx="1719556" cy="391058"/>
            <a:chOff x="772553" y="705682"/>
            <a:chExt cx="1719556" cy="391058"/>
          </a:xfrm>
        </p:grpSpPr>
        <p:sp>
          <p:nvSpPr>
            <p:cNvPr id="10" name="Google Shape;497;p23">
              <a:extLst>
                <a:ext uri="{FF2B5EF4-FFF2-40B4-BE49-F238E27FC236}">
                  <a16:creationId xmlns:a16="http://schemas.microsoft.com/office/drawing/2014/main" id="{A558ED53-A1FD-B1EC-61AB-105B6A3DF817}"/>
                </a:ext>
              </a:extLst>
            </p:cNvPr>
            <p:cNvSpPr/>
            <p:nvPr/>
          </p:nvSpPr>
          <p:spPr>
            <a:xfrm>
              <a:off x="772553" y="716117"/>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04</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1" name="Google Shape;1925;p42">
              <a:extLst>
                <a:ext uri="{FF2B5EF4-FFF2-40B4-BE49-F238E27FC236}">
                  <a16:creationId xmlns:a16="http://schemas.microsoft.com/office/drawing/2014/main" id="{222C5FBE-8E50-4CB1-DACD-88D81183F1AA}"/>
                </a:ext>
              </a:extLst>
            </p:cNvPr>
            <p:cNvSpPr txBox="1"/>
            <p:nvPr/>
          </p:nvSpPr>
          <p:spPr>
            <a:xfrm>
              <a:off x="1156204" y="705682"/>
              <a:ext cx="1335905"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a:ln>
                    <a:noFill/>
                  </a:ln>
                  <a:solidFill>
                    <a:srgbClr val="5EB2FC"/>
                  </a:solidFill>
                  <a:effectLst/>
                  <a:uLnTx/>
                  <a:uFillTx/>
                  <a:latin typeface="Roboto"/>
                  <a:ea typeface="Roboto"/>
                  <a:cs typeface="Roboto"/>
                  <a:sym typeface="Roboto"/>
                </a:rPr>
                <a:t>Croisement :</a:t>
              </a:r>
              <a:endParaRPr kumimoji="0" sz="1600" b="1" i="0" u="none" strike="noStrike" kern="0" cap="none" spc="0" normalizeH="0" baseline="0" noProof="0" dirty="0">
                <a:ln>
                  <a:noFill/>
                </a:ln>
                <a:solidFill>
                  <a:srgbClr val="5EB2FC"/>
                </a:solidFill>
                <a:effectLst/>
                <a:uLnTx/>
                <a:uFillTx/>
                <a:latin typeface="Roboto"/>
                <a:ea typeface="Roboto"/>
                <a:cs typeface="Roboto"/>
                <a:sym typeface="Roboto"/>
              </a:endParaRPr>
            </a:p>
          </p:txBody>
        </p:sp>
      </p:grpSp>
      <p:sp>
        <p:nvSpPr>
          <p:cNvPr id="2" name="Espace réservé du numéro de diapositive 7">
            <a:extLst>
              <a:ext uri="{FF2B5EF4-FFF2-40B4-BE49-F238E27FC236}">
                <a16:creationId xmlns:a16="http://schemas.microsoft.com/office/drawing/2014/main" id="{9F09C3DB-3B79-B89A-67D2-2AFD2229167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37</a:t>
            </a:fld>
            <a:endParaRPr lang="fr-CA" dirty="0"/>
          </a:p>
        </p:txBody>
      </p:sp>
    </p:spTree>
    <p:extLst>
      <p:ext uri="{BB962C8B-B14F-4D97-AF65-F5344CB8AC3E}">
        <p14:creationId xmlns:p14="http://schemas.microsoft.com/office/powerpoint/2010/main" val="2615543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005356" y="1384029"/>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chemeClr val="accent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05</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389007" y="1392814"/>
            <a:ext cx="1911977" cy="38062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5EB2FC"/>
                </a:solidFill>
                <a:effectLst/>
                <a:uLnTx/>
                <a:uFillTx/>
                <a:latin typeface="Roboto"/>
                <a:ea typeface="Roboto"/>
                <a:cs typeface="Roboto"/>
                <a:sym typeface="Roboto"/>
              </a:rPr>
              <a:t>Mutation :</a:t>
            </a:r>
            <a:endParaRPr kumimoji="0" sz="1400" b="1" i="0" u="none" strike="noStrike" kern="0" cap="none" spc="0" normalizeH="0" baseline="0" noProof="0" dirty="0">
              <a:ln>
                <a:noFill/>
              </a:ln>
              <a:solidFill>
                <a:srgbClr val="5EB2FC"/>
              </a:solidFill>
              <a:effectLst/>
              <a:uLnTx/>
              <a:uFillTx/>
              <a:latin typeface="Roboto"/>
              <a:ea typeface="Roboto"/>
              <a:cs typeface="Roboto"/>
              <a:sym typeface="Roboto"/>
            </a:endParaRPr>
          </a:p>
        </p:txBody>
      </p:sp>
      <p:graphicFrame>
        <p:nvGraphicFramePr>
          <p:cNvPr id="5" name="Tableau 5">
            <a:extLst>
              <a:ext uri="{FF2B5EF4-FFF2-40B4-BE49-F238E27FC236}">
                <a16:creationId xmlns:a16="http://schemas.microsoft.com/office/drawing/2014/main" id="{E894FE54-48CB-1A19-508A-F35407268B58}"/>
              </a:ext>
            </a:extLst>
          </p:cNvPr>
          <p:cNvGraphicFramePr>
            <a:graphicFrameLocks noGrp="1"/>
          </p:cNvGraphicFramePr>
          <p:nvPr/>
        </p:nvGraphicFramePr>
        <p:xfrm>
          <a:off x="831223" y="2295022"/>
          <a:ext cx="7222933" cy="380623"/>
        </p:xfrm>
        <a:graphic>
          <a:graphicData uri="http://schemas.openxmlformats.org/drawingml/2006/table">
            <a:tbl>
              <a:tblPr firstRow="1" bandRow="1">
                <a:tableStyleId>{616DA210-FB5B-4158-B5E0-FEB733F419BA}</a:tableStyleId>
              </a:tblPr>
              <a:tblGrid>
                <a:gridCol w="428943">
                  <a:extLst>
                    <a:ext uri="{9D8B030D-6E8A-4147-A177-3AD203B41FA5}">
                      <a16:colId xmlns:a16="http://schemas.microsoft.com/office/drawing/2014/main" val="1682314201"/>
                    </a:ext>
                  </a:extLst>
                </a:gridCol>
                <a:gridCol w="297557">
                  <a:extLst>
                    <a:ext uri="{9D8B030D-6E8A-4147-A177-3AD203B41FA5}">
                      <a16:colId xmlns:a16="http://schemas.microsoft.com/office/drawing/2014/main" val="3032435153"/>
                    </a:ext>
                  </a:extLst>
                </a:gridCol>
                <a:gridCol w="346023">
                  <a:extLst>
                    <a:ext uri="{9D8B030D-6E8A-4147-A177-3AD203B41FA5}">
                      <a16:colId xmlns:a16="http://schemas.microsoft.com/office/drawing/2014/main" val="4101490401"/>
                    </a:ext>
                  </a:extLst>
                </a:gridCol>
                <a:gridCol w="336670">
                  <a:extLst>
                    <a:ext uri="{9D8B030D-6E8A-4147-A177-3AD203B41FA5}">
                      <a16:colId xmlns:a16="http://schemas.microsoft.com/office/drawing/2014/main" val="3334230182"/>
                    </a:ext>
                  </a:extLst>
                </a:gridCol>
                <a:gridCol w="268008">
                  <a:extLst>
                    <a:ext uri="{9D8B030D-6E8A-4147-A177-3AD203B41FA5}">
                      <a16:colId xmlns:a16="http://schemas.microsoft.com/office/drawing/2014/main" val="2085652799"/>
                    </a:ext>
                  </a:extLst>
                </a:gridCol>
                <a:gridCol w="304507">
                  <a:extLst>
                    <a:ext uri="{9D8B030D-6E8A-4147-A177-3AD203B41FA5}">
                      <a16:colId xmlns:a16="http://schemas.microsoft.com/office/drawing/2014/main" val="98103707"/>
                    </a:ext>
                  </a:extLst>
                </a:gridCol>
                <a:gridCol w="341417">
                  <a:extLst>
                    <a:ext uri="{9D8B030D-6E8A-4147-A177-3AD203B41FA5}">
                      <a16:colId xmlns:a16="http://schemas.microsoft.com/office/drawing/2014/main" val="4067271618"/>
                    </a:ext>
                  </a:extLst>
                </a:gridCol>
                <a:gridCol w="341417">
                  <a:extLst>
                    <a:ext uri="{9D8B030D-6E8A-4147-A177-3AD203B41FA5}">
                      <a16:colId xmlns:a16="http://schemas.microsoft.com/office/drawing/2014/main" val="329604026"/>
                    </a:ext>
                  </a:extLst>
                </a:gridCol>
                <a:gridCol w="406010">
                  <a:extLst>
                    <a:ext uri="{9D8B030D-6E8A-4147-A177-3AD203B41FA5}">
                      <a16:colId xmlns:a16="http://schemas.microsoft.com/office/drawing/2014/main" val="1449269688"/>
                    </a:ext>
                  </a:extLst>
                </a:gridCol>
                <a:gridCol w="313737">
                  <a:extLst>
                    <a:ext uri="{9D8B030D-6E8A-4147-A177-3AD203B41FA5}">
                      <a16:colId xmlns:a16="http://schemas.microsoft.com/office/drawing/2014/main" val="2611418165"/>
                    </a:ext>
                  </a:extLst>
                </a:gridCol>
                <a:gridCol w="295280">
                  <a:extLst>
                    <a:ext uri="{9D8B030D-6E8A-4147-A177-3AD203B41FA5}">
                      <a16:colId xmlns:a16="http://schemas.microsoft.com/office/drawing/2014/main" val="3473096207"/>
                    </a:ext>
                  </a:extLst>
                </a:gridCol>
                <a:gridCol w="387556">
                  <a:extLst>
                    <a:ext uri="{9D8B030D-6E8A-4147-A177-3AD203B41FA5}">
                      <a16:colId xmlns:a16="http://schemas.microsoft.com/office/drawing/2014/main" val="1177691276"/>
                    </a:ext>
                  </a:extLst>
                </a:gridCol>
                <a:gridCol w="396782">
                  <a:extLst>
                    <a:ext uri="{9D8B030D-6E8A-4147-A177-3AD203B41FA5}">
                      <a16:colId xmlns:a16="http://schemas.microsoft.com/office/drawing/2014/main" val="3448165292"/>
                    </a:ext>
                  </a:extLst>
                </a:gridCol>
                <a:gridCol w="406010">
                  <a:extLst>
                    <a:ext uri="{9D8B030D-6E8A-4147-A177-3AD203B41FA5}">
                      <a16:colId xmlns:a16="http://schemas.microsoft.com/office/drawing/2014/main" val="2377198198"/>
                    </a:ext>
                  </a:extLst>
                </a:gridCol>
                <a:gridCol w="387556">
                  <a:extLst>
                    <a:ext uri="{9D8B030D-6E8A-4147-A177-3AD203B41FA5}">
                      <a16:colId xmlns:a16="http://schemas.microsoft.com/office/drawing/2014/main" val="51536866"/>
                    </a:ext>
                  </a:extLst>
                </a:gridCol>
                <a:gridCol w="387556">
                  <a:extLst>
                    <a:ext uri="{9D8B030D-6E8A-4147-A177-3AD203B41FA5}">
                      <a16:colId xmlns:a16="http://schemas.microsoft.com/office/drawing/2014/main" val="3323541422"/>
                    </a:ext>
                  </a:extLst>
                </a:gridCol>
                <a:gridCol w="396782">
                  <a:extLst>
                    <a:ext uri="{9D8B030D-6E8A-4147-A177-3AD203B41FA5}">
                      <a16:colId xmlns:a16="http://schemas.microsoft.com/office/drawing/2014/main" val="3419978162"/>
                    </a:ext>
                  </a:extLst>
                </a:gridCol>
                <a:gridCol w="406010">
                  <a:extLst>
                    <a:ext uri="{9D8B030D-6E8A-4147-A177-3AD203B41FA5}">
                      <a16:colId xmlns:a16="http://schemas.microsoft.com/office/drawing/2014/main" val="951656241"/>
                    </a:ext>
                  </a:extLst>
                </a:gridCol>
                <a:gridCol w="387556">
                  <a:extLst>
                    <a:ext uri="{9D8B030D-6E8A-4147-A177-3AD203B41FA5}">
                      <a16:colId xmlns:a16="http://schemas.microsoft.com/office/drawing/2014/main" val="3930258618"/>
                    </a:ext>
                  </a:extLst>
                </a:gridCol>
                <a:gridCol w="387556">
                  <a:extLst>
                    <a:ext uri="{9D8B030D-6E8A-4147-A177-3AD203B41FA5}">
                      <a16:colId xmlns:a16="http://schemas.microsoft.com/office/drawing/2014/main" val="2599676679"/>
                    </a:ext>
                  </a:extLst>
                </a:gridCol>
              </a:tblGrid>
              <a:tr h="380623">
                <a:tc>
                  <a:txBody>
                    <a:bodyPr/>
                    <a:lstStyle/>
                    <a:p>
                      <a:pPr algn="ctr"/>
                      <a:r>
                        <a:rPr lang="fr-FR" b="0" dirty="0">
                          <a:solidFill>
                            <a:srgbClr val="FF0000"/>
                          </a:solidFill>
                        </a:rPr>
                        <a:t>20</a:t>
                      </a:r>
                    </a:p>
                  </a:txBody>
                  <a:tcPr/>
                </a:tc>
                <a:tc>
                  <a:txBody>
                    <a:bodyPr/>
                    <a:lstStyle/>
                    <a:p>
                      <a:pPr algn="ctr"/>
                      <a:r>
                        <a:rPr lang="fr-FR" b="0" dirty="0"/>
                        <a:t>1</a:t>
                      </a:r>
                    </a:p>
                  </a:txBody>
                  <a:tcPr/>
                </a:tc>
                <a:tc>
                  <a:txBody>
                    <a:bodyPr/>
                    <a:lstStyle/>
                    <a:p>
                      <a:pPr algn="ctr"/>
                      <a:r>
                        <a:rPr lang="fr-FR" b="0" dirty="0"/>
                        <a:t>2</a:t>
                      </a:r>
                    </a:p>
                  </a:txBody>
                  <a:tcPr/>
                </a:tc>
                <a:tc>
                  <a:txBody>
                    <a:bodyPr/>
                    <a:lstStyle/>
                    <a:p>
                      <a:pPr algn="ctr"/>
                      <a:r>
                        <a:rPr lang="fr-FR" b="0" dirty="0"/>
                        <a:t>4</a:t>
                      </a:r>
                    </a:p>
                  </a:txBody>
                  <a:tcPr/>
                </a:tc>
                <a:tc>
                  <a:txBody>
                    <a:bodyPr/>
                    <a:lstStyle/>
                    <a:p>
                      <a:pPr algn="ctr"/>
                      <a:r>
                        <a:rPr lang="fr-FR" b="0" dirty="0">
                          <a:solidFill>
                            <a:srgbClr val="FF0000"/>
                          </a:solidFill>
                        </a:rPr>
                        <a:t>3</a:t>
                      </a:r>
                    </a:p>
                  </a:txBody>
                  <a:tcPr/>
                </a:tc>
                <a:tc>
                  <a:txBody>
                    <a:bodyPr/>
                    <a:lstStyle/>
                    <a:p>
                      <a:pPr algn="ctr"/>
                      <a:r>
                        <a:rPr lang="fr-FR" b="0" dirty="0"/>
                        <a:t>5</a:t>
                      </a:r>
                    </a:p>
                  </a:txBody>
                  <a:tcPr/>
                </a:tc>
                <a:tc>
                  <a:txBody>
                    <a:bodyPr/>
                    <a:lstStyle/>
                    <a:p>
                      <a:pPr algn="ctr"/>
                      <a:r>
                        <a:rPr lang="fr-FR" b="0" dirty="0"/>
                        <a:t>6</a:t>
                      </a:r>
                    </a:p>
                  </a:txBody>
                  <a:tcPr/>
                </a:tc>
                <a:tc>
                  <a:txBody>
                    <a:bodyPr/>
                    <a:lstStyle/>
                    <a:p>
                      <a:pPr algn="ctr"/>
                      <a:r>
                        <a:rPr lang="fr-FR" b="0" dirty="0"/>
                        <a:t>7</a:t>
                      </a:r>
                    </a:p>
                  </a:txBody>
                  <a:tcPr/>
                </a:tc>
                <a:tc>
                  <a:txBody>
                    <a:bodyPr/>
                    <a:lstStyle/>
                    <a:p>
                      <a:pPr algn="ctr"/>
                      <a:r>
                        <a:rPr lang="fr-FR" sz="1400" b="0" dirty="0"/>
                        <a:t>10</a:t>
                      </a:r>
                    </a:p>
                  </a:txBody>
                  <a:tcPr/>
                </a:tc>
                <a:tc>
                  <a:txBody>
                    <a:bodyPr/>
                    <a:lstStyle/>
                    <a:p>
                      <a:pPr algn="ctr"/>
                      <a:r>
                        <a:rPr lang="fr-FR" b="0" dirty="0"/>
                        <a:t>8</a:t>
                      </a:r>
                    </a:p>
                  </a:txBody>
                  <a:tcPr/>
                </a:tc>
                <a:tc>
                  <a:txBody>
                    <a:bodyPr/>
                    <a:lstStyle/>
                    <a:p>
                      <a:pPr algn="ctr"/>
                      <a:r>
                        <a:rPr lang="fr-FR" b="0" dirty="0"/>
                        <a:t>9</a:t>
                      </a:r>
                    </a:p>
                  </a:txBody>
                  <a:tcPr/>
                </a:tc>
                <a:tc>
                  <a:txBody>
                    <a:bodyPr/>
                    <a:lstStyle/>
                    <a:p>
                      <a:pPr algn="ctr"/>
                      <a:r>
                        <a:rPr lang="fr-FR" b="0" dirty="0"/>
                        <a:t>11</a:t>
                      </a:r>
                    </a:p>
                  </a:txBody>
                  <a:tcPr/>
                </a:tc>
                <a:tc>
                  <a:txBody>
                    <a:bodyPr/>
                    <a:lstStyle/>
                    <a:p>
                      <a:pPr algn="ctr"/>
                      <a:r>
                        <a:rPr lang="fr-FR" b="0" dirty="0"/>
                        <a:t>12</a:t>
                      </a:r>
                    </a:p>
                  </a:txBody>
                  <a:tcPr/>
                </a:tc>
                <a:tc>
                  <a:txBody>
                    <a:bodyPr/>
                    <a:lstStyle/>
                    <a:p>
                      <a:pPr algn="ctr"/>
                      <a:r>
                        <a:rPr lang="fr-FR" b="0" dirty="0"/>
                        <a:t>13</a:t>
                      </a:r>
                    </a:p>
                  </a:txBody>
                  <a:tcPr/>
                </a:tc>
                <a:tc>
                  <a:txBody>
                    <a:bodyPr/>
                    <a:lstStyle/>
                    <a:p>
                      <a:pPr algn="ctr"/>
                      <a:r>
                        <a:rPr lang="fr-FR" b="0" dirty="0"/>
                        <a:t>14</a:t>
                      </a:r>
                    </a:p>
                  </a:txBody>
                  <a:tcPr/>
                </a:tc>
                <a:tc>
                  <a:txBody>
                    <a:bodyPr/>
                    <a:lstStyle/>
                    <a:p>
                      <a:pPr algn="ctr"/>
                      <a:r>
                        <a:rPr lang="fr-FR" b="0" dirty="0"/>
                        <a:t>16</a:t>
                      </a:r>
                    </a:p>
                  </a:txBody>
                  <a:tcPr/>
                </a:tc>
                <a:tc>
                  <a:txBody>
                    <a:bodyPr/>
                    <a:lstStyle/>
                    <a:p>
                      <a:pPr algn="ctr"/>
                      <a:r>
                        <a:rPr lang="fr-FR" b="0" dirty="0"/>
                        <a:t>15</a:t>
                      </a:r>
                    </a:p>
                  </a:txBody>
                  <a:tcPr/>
                </a:tc>
                <a:tc>
                  <a:txBody>
                    <a:bodyPr/>
                    <a:lstStyle/>
                    <a:p>
                      <a:pPr algn="ctr"/>
                      <a:r>
                        <a:rPr lang="fr-FR" b="0" dirty="0"/>
                        <a:t>17</a:t>
                      </a:r>
                    </a:p>
                  </a:txBody>
                  <a:tcPr/>
                </a:tc>
                <a:tc>
                  <a:txBody>
                    <a:bodyPr/>
                    <a:lstStyle/>
                    <a:p>
                      <a:pPr algn="ctr"/>
                      <a:r>
                        <a:rPr lang="fr-FR" b="0" dirty="0"/>
                        <a:t>18</a:t>
                      </a:r>
                    </a:p>
                  </a:txBody>
                  <a:tcPr/>
                </a:tc>
                <a:tc>
                  <a:txBody>
                    <a:bodyPr/>
                    <a:lstStyle/>
                    <a:p>
                      <a:pPr algn="ctr"/>
                      <a:r>
                        <a:rPr lang="fr-FR" b="0" dirty="0"/>
                        <a:t>19</a:t>
                      </a:r>
                    </a:p>
                  </a:txBody>
                  <a:tcPr/>
                </a:tc>
                <a:extLst>
                  <a:ext uri="{0D108BD9-81ED-4DB2-BD59-A6C34878D82A}">
                    <a16:rowId xmlns:a16="http://schemas.microsoft.com/office/drawing/2014/main" val="145924642"/>
                  </a:ext>
                </a:extLst>
              </a:tr>
            </a:tbl>
          </a:graphicData>
        </a:graphic>
      </p:graphicFrame>
      <p:graphicFrame>
        <p:nvGraphicFramePr>
          <p:cNvPr id="8" name="Tableau 5">
            <a:extLst>
              <a:ext uri="{FF2B5EF4-FFF2-40B4-BE49-F238E27FC236}">
                <a16:creationId xmlns:a16="http://schemas.microsoft.com/office/drawing/2014/main" id="{6963A78A-99F9-6198-68C6-5DF682AF1B43}"/>
              </a:ext>
            </a:extLst>
          </p:cNvPr>
          <p:cNvGraphicFramePr>
            <a:graphicFrameLocks noGrp="1"/>
          </p:cNvGraphicFramePr>
          <p:nvPr/>
        </p:nvGraphicFramePr>
        <p:xfrm>
          <a:off x="831223" y="3197230"/>
          <a:ext cx="7222933" cy="380623"/>
        </p:xfrm>
        <a:graphic>
          <a:graphicData uri="http://schemas.openxmlformats.org/drawingml/2006/table">
            <a:tbl>
              <a:tblPr firstRow="1" bandRow="1">
                <a:tableStyleId>{616DA210-FB5B-4158-B5E0-FEB733F419BA}</a:tableStyleId>
              </a:tblPr>
              <a:tblGrid>
                <a:gridCol w="428943">
                  <a:extLst>
                    <a:ext uri="{9D8B030D-6E8A-4147-A177-3AD203B41FA5}">
                      <a16:colId xmlns:a16="http://schemas.microsoft.com/office/drawing/2014/main" val="1682314201"/>
                    </a:ext>
                  </a:extLst>
                </a:gridCol>
                <a:gridCol w="297557">
                  <a:extLst>
                    <a:ext uri="{9D8B030D-6E8A-4147-A177-3AD203B41FA5}">
                      <a16:colId xmlns:a16="http://schemas.microsoft.com/office/drawing/2014/main" val="3032435153"/>
                    </a:ext>
                  </a:extLst>
                </a:gridCol>
                <a:gridCol w="346023">
                  <a:extLst>
                    <a:ext uri="{9D8B030D-6E8A-4147-A177-3AD203B41FA5}">
                      <a16:colId xmlns:a16="http://schemas.microsoft.com/office/drawing/2014/main" val="4101490401"/>
                    </a:ext>
                  </a:extLst>
                </a:gridCol>
                <a:gridCol w="208280">
                  <a:extLst>
                    <a:ext uri="{9D8B030D-6E8A-4147-A177-3AD203B41FA5}">
                      <a16:colId xmlns:a16="http://schemas.microsoft.com/office/drawing/2014/main" val="3334230182"/>
                    </a:ext>
                  </a:extLst>
                </a:gridCol>
                <a:gridCol w="396398">
                  <a:extLst>
                    <a:ext uri="{9D8B030D-6E8A-4147-A177-3AD203B41FA5}">
                      <a16:colId xmlns:a16="http://schemas.microsoft.com/office/drawing/2014/main" val="2085652799"/>
                    </a:ext>
                  </a:extLst>
                </a:gridCol>
                <a:gridCol w="304507">
                  <a:extLst>
                    <a:ext uri="{9D8B030D-6E8A-4147-A177-3AD203B41FA5}">
                      <a16:colId xmlns:a16="http://schemas.microsoft.com/office/drawing/2014/main" val="98103707"/>
                    </a:ext>
                  </a:extLst>
                </a:gridCol>
                <a:gridCol w="341417">
                  <a:extLst>
                    <a:ext uri="{9D8B030D-6E8A-4147-A177-3AD203B41FA5}">
                      <a16:colId xmlns:a16="http://schemas.microsoft.com/office/drawing/2014/main" val="4067271618"/>
                    </a:ext>
                  </a:extLst>
                </a:gridCol>
                <a:gridCol w="341417">
                  <a:extLst>
                    <a:ext uri="{9D8B030D-6E8A-4147-A177-3AD203B41FA5}">
                      <a16:colId xmlns:a16="http://schemas.microsoft.com/office/drawing/2014/main" val="329604026"/>
                    </a:ext>
                  </a:extLst>
                </a:gridCol>
                <a:gridCol w="406010">
                  <a:extLst>
                    <a:ext uri="{9D8B030D-6E8A-4147-A177-3AD203B41FA5}">
                      <a16:colId xmlns:a16="http://schemas.microsoft.com/office/drawing/2014/main" val="1449269688"/>
                    </a:ext>
                  </a:extLst>
                </a:gridCol>
                <a:gridCol w="313737">
                  <a:extLst>
                    <a:ext uri="{9D8B030D-6E8A-4147-A177-3AD203B41FA5}">
                      <a16:colId xmlns:a16="http://schemas.microsoft.com/office/drawing/2014/main" val="2611418165"/>
                    </a:ext>
                  </a:extLst>
                </a:gridCol>
                <a:gridCol w="295280">
                  <a:extLst>
                    <a:ext uri="{9D8B030D-6E8A-4147-A177-3AD203B41FA5}">
                      <a16:colId xmlns:a16="http://schemas.microsoft.com/office/drawing/2014/main" val="3473096207"/>
                    </a:ext>
                  </a:extLst>
                </a:gridCol>
                <a:gridCol w="387556">
                  <a:extLst>
                    <a:ext uri="{9D8B030D-6E8A-4147-A177-3AD203B41FA5}">
                      <a16:colId xmlns:a16="http://schemas.microsoft.com/office/drawing/2014/main" val="1177691276"/>
                    </a:ext>
                  </a:extLst>
                </a:gridCol>
                <a:gridCol w="396782">
                  <a:extLst>
                    <a:ext uri="{9D8B030D-6E8A-4147-A177-3AD203B41FA5}">
                      <a16:colId xmlns:a16="http://schemas.microsoft.com/office/drawing/2014/main" val="3448165292"/>
                    </a:ext>
                  </a:extLst>
                </a:gridCol>
                <a:gridCol w="406010">
                  <a:extLst>
                    <a:ext uri="{9D8B030D-6E8A-4147-A177-3AD203B41FA5}">
                      <a16:colId xmlns:a16="http://schemas.microsoft.com/office/drawing/2014/main" val="2377198198"/>
                    </a:ext>
                  </a:extLst>
                </a:gridCol>
                <a:gridCol w="387556">
                  <a:extLst>
                    <a:ext uri="{9D8B030D-6E8A-4147-A177-3AD203B41FA5}">
                      <a16:colId xmlns:a16="http://schemas.microsoft.com/office/drawing/2014/main" val="51536866"/>
                    </a:ext>
                  </a:extLst>
                </a:gridCol>
                <a:gridCol w="387556">
                  <a:extLst>
                    <a:ext uri="{9D8B030D-6E8A-4147-A177-3AD203B41FA5}">
                      <a16:colId xmlns:a16="http://schemas.microsoft.com/office/drawing/2014/main" val="3323541422"/>
                    </a:ext>
                  </a:extLst>
                </a:gridCol>
                <a:gridCol w="396782">
                  <a:extLst>
                    <a:ext uri="{9D8B030D-6E8A-4147-A177-3AD203B41FA5}">
                      <a16:colId xmlns:a16="http://schemas.microsoft.com/office/drawing/2014/main" val="3419978162"/>
                    </a:ext>
                  </a:extLst>
                </a:gridCol>
                <a:gridCol w="406010">
                  <a:extLst>
                    <a:ext uri="{9D8B030D-6E8A-4147-A177-3AD203B41FA5}">
                      <a16:colId xmlns:a16="http://schemas.microsoft.com/office/drawing/2014/main" val="951656241"/>
                    </a:ext>
                  </a:extLst>
                </a:gridCol>
                <a:gridCol w="387556">
                  <a:extLst>
                    <a:ext uri="{9D8B030D-6E8A-4147-A177-3AD203B41FA5}">
                      <a16:colId xmlns:a16="http://schemas.microsoft.com/office/drawing/2014/main" val="3930258618"/>
                    </a:ext>
                  </a:extLst>
                </a:gridCol>
                <a:gridCol w="387556">
                  <a:extLst>
                    <a:ext uri="{9D8B030D-6E8A-4147-A177-3AD203B41FA5}">
                      <a16:colId xmlns:a16="http://schemas.microsoft.com/office/drawing/2014/main" val="2599676679"/>
                    </a:ext>
                  </a:extLst>
                </a:gridCol>
              </a:tblGrid>
              <a:tr h="380623">
                <a:tc>
                  <a:txBody>
                    <a:bodyPr/>
                    <a:lstStyle/>
                    <a:p>
                      <a:pPr algn="ctr"/>
                      <a:r>
                        <a:rPr lang="fr-FR" b="0" dirty="0">
                          <a:solidFill>
                            <a:srgbClr val="FF0000"/>
                          </a:solidFill>
                        </a:rPr>
                        <a:t>3</a:t>
                      </a:r>
                    </a:p>
                  </a:txBody>
                  <a:tcPr/>
                </a:tc>
                <a:tc>
                  <a:txBody>
                    <a:bodyPr/>
                    <a:lstStyle/>
                    <a:p>
                      <a:pPr algn="ctr"/>
                      <a:r>
                        <a:rPr lang="fr-FR" b="0" dirty="0"/>
                        <a:t>1</a:t>
                      </a:r>
                    </a:p>
                  </a:txBody>
                  <a:tcPr/>
                </a:tc>
                <a:tc>
                  <a:txBody>
                    <a:bodyPr/>
                    <a:lstStyle/>
                    <a:p>
                      <a:pPr algn="ctr"/>
                      <a:r>
                        <a:rPr lang="fr-FR" b="0" dirty="0"/>
                        <a:t>2</a:t>
                      </a:r>
                    </a:p>
                  </a:txBody>
                  <a:tcPr/>
                </a:tc>
                <a:tc>
                  <a:txBody>
                    <a:bodyPr/>
                    <a:lstStyle/>
                    <a:p>
                      <a:pPr algn="ctr"/>
                      <a:r>
                        <a:rPr lang="fr-FR" b="0" dirty="0"/>
                        <a:t>4</a:t>
                      </a:r>
                    </a:p>
                  </a:txBody>
                  <a:tcPr/>
                </a:tc>
                <a:tc>
                  <a:txBody>
                    <a:bodyPr/>
                    <a:lstStyle/>
                    <a:p>
                      <a:pPr algn="ctr"/>
                      <a:r>
                        <a:rPr lang="fr-FR" b="0" dirty="0">
                          <a:solidFill>
                            <a:srgbClr val="FF0000"/>
                          </a:solidFill>
                        </a:rPr>
                        <a:t>20</a:t>
                      </a:r>
                    </a:p>
                  </a:txBody>
                  <a:tcPr/>
                </a:tc>
                <a:tc>
                  <a:txBody>
                    <a:bodyPr/>
                    <a:lstStyle/>
                    <a:p>
                      <a:pPr algn="ctr"/>
                      <a:r>
                        <a:rPr lang="fr-FR" b="0" dirty="0"/>
                        <a:t>5</a:t>
                      </a:r>
                    </a:p>
                  </a:txBody>
                  <a:tcPr/>
                </a:tc>
                <a:tc>
                  <a:txBody>
                    <a:bodyPr/>
                    <a:lstStyle/>
                    <a:p>
                      <a:pPr algn="ctr"/>
                      <a:r>
                        <a:rPr lang="fr-FR" b="0" dirty="0"/>
                        <a:t>6</a:t>
                      </a:r>
                    </a:p>
                  </a:txBody>
                  <a:tcPr/>
                </a:tc>
                <a:tc>
                  <a:txBody>
                    <a:bodyPr/>
                    <a:lstStyle/>
                    <a:p>
                      <a:pPr algn="ctr"/>
                      <a:r>
                        <a:rPr lang="fr-FR" b="0" dirty="0"/>
                        <a:t>7</a:t>
                      </a:r>
                    </a:p>
                  </a:txBody>
                  <a:tcPr/>
                </a:tc>
                <a:tc>
                  <a:txBody>
                    <a:bodyPr/>
                    <a:lstStyle/>
                    <a:p>
                      <a:pPr algn="ctr"/>
                      <a:r>
                        <a:rPr lang="fr-FR" sz="1400" b="0" dirty="0"/>
                        <a:t>10</a:t>
                      </a:r>
                    </a:p>
                  </a:txBody>
                  <a:tcPr/>
                </a:tc>
                <a:tc>
                  <a:txBody>
                    <a:bodyPr/>
                    <a:lstStyle/>
                    <a:p>
                      <a:pPr algn="ctr"/>
                      <a:r>
                        <a:rPr lang="fr-FR" b="0" dirty="0"/>
                        <a:t>8</a:t>
                      </a:r>
                    </a:p>
                  </a:txBody>
                  <a:tcPr/>
                </a:tc>
                <a:tc>
                  <a:txBody>
                    <a:bodyPr/>
                    <a:lstStyle/>
                    <a:p>
                      <a:pPr algn="ctr"/>
                      <a:r>
                        <a:rPr lang="fr-FR" b="0" dirty="0"/>
                        <a:t>9</a:t>
                      </a:r>
                    </a:p>
                  </a:txBody>
                  <a:tcPr/>
                </a:tc>
                <a:tc>
                  <a:txBody>
                    <a:bodyPr/>
                    <a:lstStyle/>
                    <a:p>
                      <a:pPr algn="ctr"/>
                      <a:r>
                        <a:rPr lang="fr-FR" b="0" dirty="0"/>
                        <a:t>11</a:t>
                      </a:r>
                    </a:p>
                  </a:txBody>
                  <a:tcPr/>
                </a:tc>
                <a:tc>
                  <a:txBody>
                    <a:bodyPr/>
                    <a:lstStyle/>
                    <a:p>
                      <a:pPr algn="ctr"/>
                      <a:r>
                        <a:rPr lang="fr-FR" b="0" dirty="0"/>
                        <a:t>12</a:t>
                      </a:r>
                    </a:p>
                  </a:txBody>
                  <a:tcPr/>
                </a:tc>
                <a:tc>
                  <a:txBody>
                    <a:bodyPr/>
                    <a:lstStyle/>
                    <a:p>
                      <a:pPr algn="ctr"/>
                      <a:r>
                        <a:rPr lang="fr-FR" b="0" dirty="0"/>
                        <a:t>13</a:t>
                      </a:r>
                    </a:p>
                  </a:txBody>
                  <a:tcPr/>
                </a:tc>
                <a:tc>
                  <a:txBody>
                    <a:bodyPr/>
                    <a:lstStyle/>
                    <a:p>
                      <a:pPr algn="ctr"/>
                      <a:r>
                        <a:rPr lang="fr-FR" b="0" dirty="0"/>
                        <a:t>14</a:t>
                      </a:r>
                    </a:p>
                  </a:txBody>
                  <a:tcPr/>
                </a:tc>
                <a:tc>
                  <a:txBody>
                    <a:bodyPr/>
                    <a:lstStyle/>
                    <a:p>
                      <a:pPr algn="ctr"/>
                      <a:r>
                        <a:rPr lang="fr-FR" b="0" dirty="0"/>
                        <a:t>16</a:t>
                      </a:r>
                    </a:p>
                  </a:txBody>
                  <a:tcPr/>
                </a:tc>
                <a:tc>
                  <a:txBody>
                    <a:bodyPr/>
                    <a:lstStyle/>
                    <a:p>
                      <a:pPr algn="ctr"/>
                      <a:r>
                        <a:rPr lang="fr-FR" b="0" dirty="0"/>
                        <a:t>15</a:t>
                      </a:r>
                    </a:p>
                  </a:txBody>
                  <a:tcPr/>
                </a:tc>
                <a:tc>
                  <a:txBody>
                    <a:bodyPr/>
                    <a:lstStyle/>
                    <a:p>
                      <a:pPr algn="ctr"/>
                      <a:r>
                        <a:rPr lang="fr-FR" b="0" dirty="0"/>
                        <a:t>17</a:t>
                      </a:r>
                    </a:p>
                  </a:txBody>
                  <a:tcPr/>
                </a:tc>
                <a:tc>
                  <a:txBody>
                    <a:bodyPr/>
                    <a:lstStyle/>
                    <a:p>
                      <a:pPr algn="ctr"/>
                      <a:r>
                        <a:rPr lang="fr-FR" b="0" dirty="0"/>
                        <a:t>18</a:t>
                      </a:r>
                    </a:p>
                  </a:txBody>
                  <a:tcPr/>
                </a:tc>
                <a:tc>
                  <a:txBody>
                    <a:bodyPr/>
                    <a:lstStyle/>
                    <a:p>
                      <a:pPr algn="ctr"/>
                      <a:r>
                        <a:rPr lang="fr-FR" b="0" dirty="0"/>
                        <a:t>19</a:t>
                      </a:r>
                    </a:p>
                  </a:txBody>
                  <a:tcPr/>
                </a:tc>
                <a:extLst>
                  <a:ext uri="{0D108BD9-81ED-4DB2-BD59-A6C34878D82A}">
                    <a16:rowId xmlns:a16="http://schemas.microsoft.com/office/drawing/2014/main" val="145924642"/>
                  </a:ext>
                </a:extLst>
              </a:tr>
            </a:tbl>
          </a:graphicData>
        </a:graphic>
      </p:graphicFrame>
      <p:sp>
        <p:nvSpPr>
          <p:cNvPr id="9" name="Google Shape;1044;p32">
            <a:extLst>
              <a:ext uri="{FF2B5EF4-FFF2-40B4-BE49-F238E27FC236}">
                <a16:creationId xmlns:a16="http://schemas.microsoft.com/office/drawing/2014/main" id="{812ED700-5B68-C4B0-6F65-C41D5BAF5E4D}"/>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dirty="0">
                <a:solidFill>
                  <a:schemeClr val="dk1"/>
                </a:solidFill>
                <a:latin typeface="Fira Sans Extra Condensed SemiBold"/>
                <a:sym typeface="Fira Sans Extra Condensed SemiBold"/>
              </a:rPr>
              <a:t>Application des algorithmes génétiques au VRP</a:t>
            </a:r>
          </a:p>
        </p:txBody>
      </p:sp>
      <p:sp>
        <p:nvSpPr>
          <p:cNvPr id="2" name="Espace réservé du numéro de diapositive 7">
            <a:extLst>
              <a:ext uri="{FF2B5EF4-FFF2-40B4-BE49-F238E27FC236}">
                <a16:creationId xmlns:a16="http://schemas.microsoft.com/office/drawing/2014/main" id="{46FA8408-6A55-6EE5-A716-E86E836D45F0}"/>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38</a:t>
            </a:fld>
            <a:endParaRPr lang="fr-CA" dirty="0"/>
          </a:p>
        </p:txBody>
      </p:sp>
    </p:spTree>
    <p:extLst>
      <p:ext uri="{BB962C8B-B14F-4D97-AF65-F5344CB8AC3E}">
        <p14:creationId xmlns:p14="http://schemas.microsoft.com/office/powerpoint/2010/main" val="31866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ppt_x"/>
                                          </p:val>
                                        </p:tav>
                                        <p:tav tm="100000">
                                          <p:val>
                                            <p:strVal val="#ppt_x"/>
                                          </p:val>
                                        </p:tav>
                                      </p:tavLst>
                                    </p:anim>
                                    <p:anim calcmode="lin" valueType="num">
                                      <p:cBhvr additive="base">
                                        <p:cTn id="13"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p19"/>
          <p:cNvGrpSpPr/>
          <p:nvPr/>
        </p:nvGrpSpPr>
        <p:grpSpPr>
          <a:xfrm>
            <a:off x="1650925" y="2578007"/>
            <a:ext cx="5842149" cy="2565450"/>
            <a:chOff x="1650925" y="2578007"/>
            <a:chExt cx="5842149" cy="2565450"/>
          </a:xfrm>
        </p:grpSpPr>
        <p:sp>
          <p:nvSpPr>
            <p:cNvPr id="312" name="Google Shape;312;p19"/>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9"/>
            <p:cNvGrpSpPr/>
            <p:nvPr/>
          </p:nvGrpSpPr>
          <p:grpSpPr>
            <a:xfrm>
              <a:off x="4430982" y="2804419"/>
              <a:ext cx="282125" cy="2336724"/>
              <a:chOff x="4430982" y="2804419"/>
              <a:chExt cx="282125" cy="2336724"/>
            </a:xfrm>
          </p:grpSpPr>
          <p:sp>
            <p:nvSpPr>
              <p:cNvPr id="316" name="Google Shape;316;p19"/>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43;p17">
            <a:extLst>
              <a:ext uri="{FF2B5EF4-FFF2-40B4-BE49-F238E27FC236}">
                <a16:creationId xmlns:a16="http://schemas.microsoft.com/office/drawing/2014/main" id="{93A025C3-FF84-5967-F1C7-B4B6F8F1EA0C}"/>
              </a:ext>
            </a:extLst>
          </p:cNvPr>
          <p:cNvSpPr txBox="1">
            <a:spLocks noGrp="1"/>
          </p:cNvSpPr>
          <p:nvPr>
            <p:ph type="title"/>
          </p:nvPr>
        </p:nvSpPr>
        <p:spPr>
          <a:xfrm>
            <a:off x="3341540" y="1611708"/>
            <a:ext cx="2460918" cy="5548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Implantation IT</a:t>
            </a:r>
          </a:p>
        </p:txBody>
      </p:sp>
      <p:sp>
        <p:nvSpPr>
          <p:cNvPr id="4" name="Google Shape;549;p24">
            <a:extLst>
              <a:ext uri="{FF2B5EF4-FFF2-40B4-BE49-F238E27FC236}">
                <a16:creationId xmlns:a16="http://schemas.microsoft.com/office/drawing/2014/main" id="{58333F68-98EB-3DA7-BAD3-A0DBAE8F1A00}"/>
              </a:ext>
            </a:extLst>
          </p:cNvPr>
          <p:cNvSpPr/>
          <p:nvPr/>
        </p:nvSpPr>
        <p:spPr>
          <a:xfrm>
            <a:off x="4286234" y="2224664"/>
            <a:ext cx="606056" cy="1022693"/>
          </a:xfrm>
          <a:custGeom>
            <a:avLst/>
            <a:gdLst/>
            <a:ahLst/>
            <a:cxnLst/>
            <a:rect l="l" t="t" r="r" b="b"/>
            <a:pathLst>
              <a:path w="19658" h="33172" extrusionOk="0">
                <a:moveTo>
                  <a:pt x="9835" y="1"/>
                </a:moveTo>
                <a:cubicBezTo>
                  <a:pt x="4406" y="1"/>
                  <a:pt x="1" y="4394"/>
                  <a:pt x="1" y="9823"/>
                </a:cubicBezTo>
                <a:cubicBezTo>
                  <a:pt x="1" y="14598"/>
                  <a:pt x="3394" y="18610"/>
                  <a:pt x="7906" y="19503"/>
                </a:cubicBezTo>
                <a:lnTo>
                  <a:pt x="9407" y="33172"/>
                </a:lnTo>
                <a:lnTo>
                  <a:pt x="10252" y="33172"/>
                </a:lnTo>
                <a:lnTo>
                  <a:pt x="11752" y="19503"/>
                </a:lnTo>
                <a:cubicBezTo>
                  <a:pt x="16265" y="18610"/>
                  <a:pt x="19658" y="14598"/>
                  <a:pt x="19658" y="9823"/>
                </a:cubicBezTo>
                <a:cubicBezTo>
                  <a:pt x="19658" y="4394"/>
                  <a:pt x="15253" y="1"/>
                  <a:pt x="9835" y="1"/>
                </a:cubicBezTo>
                <a:close/>
              </a:path>
            </a:pathLst>
          </a:custGeom>
          <a:solidFill>
            <a:srgbClr val="FF0000"/>
          </a:solidFill>
          <a:ln>
            <a:noFill/>
          </a:ln>
        </p:spPr>
        <p:txBody>
          <a:bodyPr spcFirstLastPara="1" wrap="square" lIns="91425" tIns="137150" rIns="91425" bIns="91425" anchor="t" anchorCtr="0">
            <a:noAutofit/>
          </a:bodyPr>
          <a:lstStyle/>
          <a:p>
            <a:pPr marL="0" lvl="0" indent="0" algn="ctr" rtl="0">
              <a:spcBef>
                <a:spcPts val="0"/>
              </a:spcBef>
              <a:spcAft>
                <a:spcPts val="0"/>
              </a:spcAft>
              <a:buNone/>
            </a:pPr>
            <a:r>
              <a:rPr lang="en" sz="2200" dirty="0">
                <a:solidFill>
                  <a:srgbClr val="FFFFFF"/>
                </a:solidFill>
                <a:latin typeface="Fira Sans Extra Condensed"/>
                <a:ea typeface="Fira Sans Extra Condensed"/>
                <a:cs typeface="Fira Sans Extra Condensed"/>
                <a:sym typeface="Fira Sans Extra Condensed"/>
              </a:rPr>
              <a:t>04</a:t>
            </a:r>
            <a:endParaRPr sz="2200" dirty="0">
              <a:solidFill>
                <a:srgbClr val="FFFFFF"/>
              </a:solidFill>
              <a:latin typeface="Fira Sans Extra Condensed"/>
              <a:ea typeface="Fira Sans Extra Condensed"/>
              <a:cs typeface="Fira Sans Extra Condensed"/>
              <a:sym typeface="Fira Sans Extra Condensed"/>
            </a:endParaRPr>
          </a:p>
        </p:txBody>
      </p:sp>
      <p:sp>
        <p:nvSpPr>
          <p:cNvPr id="3" name="Espace réservé du numéro de diapositive 7">
            <a:extLst>
              <a:ext uri="{FF2B5EF4-FFF2-40B4-BE49-F238E27FC236}">
                <a16:creationId xmlns:a16="http://schemas.microsoft.com/office/drawing/2014/main" id="{AAAAAEC8-4669-B648-FBA4-E129D7E99560}"/>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39</a:t>
            </a:fld>
            <a:endParaRPr lang="fr-CA" dirty="0"/>
          </a:p>
        </p:txBody>
      </p:sp>
    </p:spTree>
    <p:extLst>
      <p:ext uri="{BB962C8B-B14F-4D97-AF65-F5344CB8AC3E}">
        <p14:creationId xmlns:p14="http://schemas.microsoft.com/office/powerpoint/2010/main" val="124547095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p19"/>
          <p:cNvGrpSpPr/>
          <p:nvPr/>
        </p:nvGrpSpPr>
        <p:grpSpPr>
          <a:xfrm>
            <a:off x="1630042" y="2578007"/>
            <a:ext cx="5842149" cy="2565450"/>
            <a:chOff x="1630042" y="2578007"/>
            <a:chExt cx="5842149" cy="2565450"/>
          </a:xfrm>
        </p:grpSpPr>
        <p:sp>
          <p:nvSpPr>
            <p:cNvPr id="312" name="Google Shape;312;p19"/>
            <p:cNvSpPr/>
            <p:nvPr/>
          </p:nvSpPr>
          <p:spPr>
            <a:xfrm>
              <a:off x="1630042"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9"/>
            <p:cNvGrpSpPr/>
            <p:nvPr/>
          </p:nvGrpSpPr>
          <p:grpSpPr>
            <a:xfrm>
              <a:off x="4430982" y="2804419"/>
              <a:ext cx="282125" cy="2336724"/>
              <a:chOff x="4430982" y="2804419"/>
              <a:chExt cx="282125" cy="2336724"/>
            </a:xfrm>
          </p:grpSpPr>
          <p:sp>
            <p:nvSpPr>
              <p:cNvPr id="316" name="Google Shape;316;p19"/>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43;p17">
            <a:extLst>
              <a:ext uri="{FF2B5EF4-FFF2-40B4-BE49-F238E27FC236}">
                <a16:creationId xmlns:a16="http://schemas.microsoft.com/office/drawing/2014/main" id="{93A025C3-FF84-5967-F1C7-B4B6F8F1EA0C}"/>
              </a:ext>
            </a:extLst>
          </p:cNvPr>
          <p:cNvSpPr txBox="1">
            <a:spLocks noGrp="1"/>
          </p:cNvSpPr>
          <p:nvPr>
            <p:ph type="title"/>
          </p:nvPr>
        </p:nvSpPr>
        <p:spPr>
          <a:xfrm>
            <a:off x="3671938" y="1722918"/>
            <a:ext cx="2130032" cy="5548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p>
        </p:txBody>
      </p:sp>
      <p:sp>
        <p:nvSpPr>
          <p:cNvPr id="4" name="Google Shape;549;p24">
            <a:extLst>
              <a:ext uri="{FF2B5EF4-FFF2-40B4-BE49-F238E27FC236}">
                <a16:creationId xmlns:a16="http://schemas.microsoft.com/office/drawing/2014/main" id="{58333F68-98EB-3DA7-BAD3-A0DBAE8F1A00}"/>
              </a:ext>
            </a:extLst>
          </p:cNvPr>
          <p:cNvSpPr/>
          <p:nvPr/>
        </p:nvSpPr>
        <p:spPr>
          <a:xfrm>
            <a:off x="4286234" y="2224664"/>
            <a:ext cx="606056" cy="1022693"/>
          </a:xfrm>
          <a:custGeom>
            <a:avLst/>
            <a:gdLst/>
            <a:ahLst/>
            <a:cxnLst/>
            <a:rect l="l" t="t" r="r" b="b"/>
            <a:pathLst>
              <a:path w="19658" h="33172" extrusionOk="0">
                <a:moveTo>
                  <a:pt x="9835" y="1"/>
                </a:moveTo>
                <a:cubicBezTo>
                  <a:pt x="4406" y="1"/>
                  <a:pt x="1" y="4394"/>
                  <a:pt x="1" y="9823"/>
                </a:cubicBezTo>
                <a:cubicBezTo>
                  <a:pt x="1" y="14598"/>
                  <a:pt x="3394" y="18610"/>
                  <a:pt x="7906" y="19503"/>
                </a:cubicBezTo>
                <a:lnTo>
                  <a:pt x="9407" y="33172"/>
                </a:lnTo>
                <a:lnTo>
                  <a:pt x="10252" y="33172"/>
                </a:lnTo>
                <a:lnTo>
                  <a:pt x="11752" y="19503"/>
                </a:lnTo>
                <a:cubicBezTo>
                  <a:pt x="16265" y="18610"/>
                  <a:pt x="19658" y="14598"/>
                  <a:pt x="19658" y="9823"/>
                </a:cubicBezTo>
                <a:cubicBezTo>
                  <a:pt x="19658" y="4394"/>
                  <a:pt x="15253" y="1"/>
                  <a:pt x="9835" y="1"/>
                </a:cubicBezTo>
                <a:close/>
              </a:path>
            </a:pathLst>
          </a:custGeom>
          <a:solidFill>
            <a:schemeClr val="accent1"/>
          </a:solidFill>
          <a:ln>
            <a:noFill/>
          </a:ln>
        </p:spPr>
        <p:txBody>
          <a:bodyPr spcFirstLastPara="1" wrap="square" lIns="91425" tIns="137150" rIns="91425" bIns="91425" anchor="t" anchorCtr="0">
            <a:noAutofit/>
          </a:bodyPr>
          <a:lstStyle/>
          <a:p>
            <a:pPr marL="0" lvl="0" indent="0" algn="ctr" rtl="0">
              <a:spcBef>
                <a:spcPts val="0"/>
              </a:spcBef>
              <a:spcAft>
                <a:spcPts val="0"/>
              </a:spcAft>
              <a:buNone/>
            </a:pPr>
            <a:r>
              <a:rPr lang="en" sz="2200" dirty="0">
                <a:solidFill>
                  <a:srgbClr val="FFFFFF"/>
                </a:solidFill>
                <a:latin typeface="Fira Sans Extra Condensed"/>
                <a:ea typeface="Fira Sans Extra Condensed"/>
                <a:cs typeface="Fira Sans Extra Condensed"/>
                <a:sym typeface="Fira Sans Extra Condensed"/>
              </a:rPr>
              <a:t>01</a:t>
            </a:r>
            <a:endParaRPr sz="2200" dirty="0">
              <a:solidFill>
                <a:srgbClr val="FFFFFF"/>
              </a:solidFill>
              <a:latin typeface="Fira Sans Extra Condensed"/>
              <a:ea typeface="Fira Sans Extra Condensed"/>
              <a:cs typeface="Fira Sans Extra Condensed"/>
              <a:sym typeface="Fira Sans Extra Condensed"/>
            </a:endParaRPr>
          </a:p>
        </p:txBody>
      </p:sp>
      <p:sp>
        <p:nvSpPr>
          <p:cNvPr id="5" name="Espace réservé du numéro de diapositive 7">
            <a:extLst>
              <a:ext uri="{FF2B5EF4-FFF2-40B4-BE49-F238E27FC236}">
                <a16:creationId xmlns:a16="http://schemas.microsoft.com/office/drawing/2014/main" id="{D8EDB329-8717-DA42-86DE-3DACEE8E730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a:t>
            </a:fld>
            <a:endParaRPr lang="fr-CA" dirty="0"/>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0"/>
          <p:cNvSpPr txBox="1">
            <a:spLocks noGrp="1"/>
          </p:cNvSpPr>
          <p:nvPr>
            <p:ph type="title"/>
          </p:nvPr>
        </p:nvSpPr>
        <p:spPr>
          <a:xfrm>
            <a:off x="711313" y="420474"/>
            <a:ext cx="7723500" cy="481200"/>
          </a:xfrm>
          <a:prstGeom prst="rect">
            <a:avLst/>
          </a:prstGeom>
        </p:spPr>
        <p:txBody>
          <a:bodyPr spcFirstLastPara="1" wrap="square" lIns="91425" tIns="91425" rIns="91425" bIns="91425" anchor="ctr" anchorCtr="0">
            <a:noAutofit/>
          </a:bodyPr>
          <a:lstStyle/>
          <a:p>
            <a:pPr algn="ctr">
              <a:buSzPts val="1100"/>
            </a:pPr>
            <a:r>
              <a:rPr lang="fr-FR" dirty="0"/>
              <a:t>Outil Informatique</a:t>
            </a:r>
            <a:endParaRPr dirty="0"/>
          </a:p>
        </p:txBody>
      </p:sp>
      <p:grpSp>
        <p:nvGrpSpPr>
          <p:cNvPr id="352" name="Google Shape;352;p20"/>
          <p:cNvGrpSpPr/>
          <p:nvPr/>
        </p:nvGrpSpPr>
        <p:grpSpPr>
          <a:xfrm>
            <a:off x="2047588" y="1460825"/>
            <a:ext cx="5048875" cy="1254050"/>
            <a:chOff x="2047588" y="1308425"/>
            <a:chExt cx="5048875" cy="1254050"/>
          </a:xfrm>
        </p:grpSpPr>
        <p:sp>
          <p:nvSpPr>
            <p:cNvPr id="353" name="Google Shape;353;p20"/>
            <p:cNvSpPr/>
            <p:nvPr/>
          </p:nvSpPr>
          <p:spPr>
            <a:xfrm>
              <a:off x="2079138" y="1342050"/>
              <a:ext cx="4988150" cy="1190050"/>
            </a:xfrm>
            <a:custGeom>
              <a:avLst/>
              <a:gdLst/>
              <a:ahLst/>
              <a:cxnLst/>
              <a:rect l="l" t="t" r="r" b="b"/>
              <a:pathLst>
                <a:path w="199526" h="47602" extrusionOk="0">
                  <a:moveTo>
                    <a:pt x="61782" y="1"/>
                  </a:moveTo>
                  <a:cubicBezTo>
                    <a:pt x="58508" y="1"/>
                    <a:pt x="55365" y="668"/>
                    <a:pt x="52519" y="1870"/>
                  </a:cubicBezTo>
                  <a:cubicBezTo>
                    <a:pt x="48233" y="3680"/>
                    <a:pt x="44613" y="6692"/>
                    <a:pt x="42042" y="10490"/>
                  </a:cubicBezTo>
                  <a:cubicBezTo>
                    <a:pt x="39482" y="14276"/>
                    <a:pt x="37982" y="18884"/>
                    <a:pt x="37982" y="23801"/>
                  </a:cubicBezTo>
                  <a:cubicBezTo>
                    <a:pt x="37982" y="25766"/>
                    <a:pt x="37577" y="27623"/>
                    <a:pt x="36862" y="29314"/>
                  </a:cubicBezTo>
                  <a:cubicBezTo>
                    <a:pt x="35791" y="31850"/>
                    <a:pt x="33993" y="34029"/>
                    <a:pt x="31719" y="35565"/>
                  </a:cubicBezTo>
                  <a:cubicBezTo>
                    <a:pt x="29457" y="37089"/>
                    <a:pt x="26754" y="37982"/>
                    <a:pt x="23801" y="37982"/>
                  </a:cubicBezTo>
                  <a:cubicBezTo>
                    <a:pt x="21825" y="37982"/>
                    <a:pt x="19979" y="37577"/>
                    <a:pt x="18277" y="36863"/>
                  </a:cubicBezTo>
                  <a:cubicBezTo>
                    <a:pt x="15741" y="35791"/>
                    <a:pt x="13562" y="33993"/>
                    <a:pt x="12038" y="31719"/>
                  </a:cubicBezTo>
                  <a:cubicBezTo>
                    <a:pt x="10514" y="29457"/>
                    <a:pt x="9621" y="26754"/>
                    <a:pt x="9621" y="23801"/>
                  </a:cubicBezTo>
                  <a:lnTo>
                    <a:pt x="1" y="23801"/>
                  </a:lnTo>
                  <a:cubicBezTo>
                    <a:pt x="1" y="27076"/>
                    <a:pt x="667" y="30219"/>
                    <a:pt x="1870" y="33064"/>
                  </a:cubicBezTo>
                  <a:cubicBezTo>
                    <a:pt x="3680" y="37339"/>
                    <a:pt x="6692" y="40970"/>
                    <a:pt x="10490" y="43530"/>
                  </a:cubicBezTo>
                  <a:cubicBezTo>
                    <a:pt x="14276" y="46102"/>
                    <a:pt x="18884" y="47602"/>
                    <a:pt x="23801" y="47602"/>
                  </a:cubicBezTo>
                  <a:cubicBezTo>
                    <a:pt x="27076" y="47602"/>
                    <a:pt x="30219" y="46935"/>
                    <a:pt x="33064" y="45721"/>
                  </a:cubicBezTo>
                  <a:cubicBezTo>
                    <a:pt x="37339" y="43911"/>
                    <a:pt x="40970" y="40911"/>
                    <a:pt x="43530" y="37113"/>
                  </a:cubicBezTo>
                  <a:cubicBezTo>
                    <a:pt x="46102" y="33314"/>
                    <a:pt x="47602" y="28707"/>
                    <a:pt x="47602" y="23801"/>
                  </a:cubicBezTo>
                  <a:cubicBezTo>
                    <a:pt x="47602" y="21825"/>
                    <a:pt x="47995" y="19980"/>
                    <a:pt x="48709" y="18277"/>
                  </a:cubicBezTo>
                  <a:cubicBezTo>
                    <a:pt x="49781" y="15741"/>
                    <a:pt x="51591" y="13562"/>
                    <a:pt x="53853" y="12038"/>
                  </a:cubicBezTo>
                  <a:cubicBezTo>
                    <a:pt x="56127" y="10502"/>
                    <a:pt x="58830" y="9621"/>
                    <a:pt x="61782" y="9621"/>
                  </a:cubicBezTo>
                  <a:cubicBezTo>
                    <a:pt x="63747" y="9621"/>
                    <a:pt x="65604" y="10014"/>
                    <a:pt x="67295" y="10728"/>
                  </a:cubicBezTo>
                  <a:cubicBezTo>
                    <a:pt x="69831" y="11800"/>
                    <a:pt x="72010" y="13610"/>
                    <a:pt x="73546" y="15872"/>
                  </a:cubicBezTo>
                  <a:cubicBezTo>
                    <a:pt x="75070" y="18146"/>
                    <a:pt x="75963" y="20849"/>
                    <a:pt x="75963" y="23801"/>
                  </a:cubicBezTo>
                  <a:cubicBezTo>
                    <a:pt x="75963" y="27076"/>
                    <a:pt x="76629" y="30219"/>
                    <a:pt x="77832" y="33064"/>
                  </a:cubicBezTo>
                  <a:cubicBezTo>
                    <a:pt x="79642" y="37339"/>
                    <a:pt x="82654" y="40970"/>
                    <a:pt x="86452" y="43530"/>
                  </a:cubicBezTo>
                  <a:cubicBezTo>
                    <a:pt x="90238" y="46102"/>
                    <a:pt x="94846" y="47602"/>
                    <a:pt x="99763" y="47602"/>
                  </a:cubicBezTo>
                  <a:cubicBezTo>
                    <a:pt x="103037" y="47602"/>
                    <a:pt x="106181" y="46935"/>
                    <a:pt x="109026" y="45721"/>
                  </a:cubicBezTo>
                  <a:cubicBezTo>
                    <a:pt x="113301" y="43911"/>
                    <a:pt x="116932" y="40899"/>
                    <a:pt x="119492" y="37113"/>
                  </a:cubicBezTo>
                  <a:cubicBezTo>
                    <a:pt x="122064" y="33314"/>
                    <a:pt x="123564" y="28707"/>
                    <a:pt x="123564" y="23801"/>
                  </a:cubicBezTo>
                  <a:cubicBezTo>
                    <a:pt x="123564" y="21825"/>
                    <a:pt x="123957" y="19980"/>
                    <a:pt x="124671" y="18277"/>
                  </a:cubicBezTo>
                  <a:cubicBezTo>
                    <a:pt x="125743" y="15741"/>
                    <a:pt x="127552" y="13562"/>
                    <a:pt x="129815" y="12038"/>
                  </a:cubicBezTo>
                  <a:cubicBezTo>
                    <a:pt x="132089" y="10502"/>
                    <a:pt x="134791" y="9621"/>
                    <a:pt x="137744" y="9621"/>
                  </a:cubicBezTo>
                  <a:cubicBezTo>
                    <a:pt x="139709" y="9621"/>
                    <a:pt x="141566" y="10014"/>
                    <a:pt x="143257" y="10728"/>
                  </a:cubicBezTo>
                  <a:cubicBezTo>
                    <a:pt x="145793" y="11800"/>
                    <a:pt x="147972" y="13610"/>
                    <a:pt x="149508" y="15872"/>
                  </a:cubicBezTo>
                  <a:cubicBezTo>
                    <a:pt x="151032" y="18146"/>
                    <a:pt x="151924" y="20849"/>
                    <a:pt x="151924" y="23801"/>
                  </a:cubicBezTo>
                  <a:cubicBezTo>
                    <a:pt x="151924" y="27076"/>
                    <a:pt x="152591" y="30219"/>
                    <a:pt x="153794" y="33064"/>
                  </a:cubicBezTo>
                  <a:cubicBezTo>
                    <a:pt x="155604" y="37339"/>
                    <a:pt x="158616" y="40970"/>
                    <a:pt x="162414" y="43530"/>
                  </a:cubicBezTo>
                  <a:cubicBezTo>
                    <a:pt x="166200" y="46102"/>
                    <a:pt x="170808" y="47602"/>
                    <a:pt x="175725" y="47602"/>
                  </a:cubicBezTo>
                  <a:cubicBezTo>
                    <a:pt x="178999" y="47602"/>
                    <a:pt x="182143" y="46935"/>
                    <a:pt x="184988" y="45721"/>
                  </a:cubicBezTo>
                  <a:cubicBezTo>
                    <a:pt x="189262" y="43911"/>
                    <a:pt x="192894" y="40899"/>
                    <a:pt x="195454" y="37113"/>
                  </a:cubicBezTo>
                  <a:cubicBezTo>
                    <a:pt x="198025" y="33314"/>
                    <a:pt x="199526" y="28707"/>
                    <a:pt x="199526" y="23801"/>
                  </a:cubicBezTo>
                  <a:lnTo>
                    <a:pt x="189905" y="23801"/>
                  </a:lnTo>
                  <a:cubicBezTo>
                    <a:pt x="189905" y="25766"/>
                    <a:pt x="189501" y="27623"/>
                    <a:pt x="188786" y="29314"/>
                  </a:cubicBezTo>
                  <a:cubicBezTo>
                    <a:pt x="187715" y="31850"/>
                    <a:pt x="185917" y="34029"/>
                    <a:pt x="183643" y="35553"/>
                  </a:cubicBezTo>
                  <a:cubicBezTo>
                    <a:pt x="181381" y="37089"/>
                    <a:pt x="178678" y="37970"/>
                    <a:pt x="175725" y="37982"/>
                  </a:cubicBezTo>
                  <a:cubicBezTo>
                    <a:pt x="173749" y="37982"/>
                    <a:pt x="171903" y="37577"/>
                    <a:pt x="170201" y="36863"/>
                  </a:cubicBezTo>
                  <a:cubicBezTo>
                    <a:pt x="167665" y="35791"/>
                    <a:pt x="165486" y="33993"/>
                    <a:pt x="163962" y="31719"/>
                  </a:cubicBezTo>
                  <a:cubicBezTo>
                    <a:pt x="162438" y="29457"/>
                    <a:pt x="161545" y="26754"/>
                    <a:pt x="161545" y="23801"/>
                  </a:cubicBezTo>
                  <a:cubicBezTo>
                    <a:pt x="161545" y="20527"/>
                    <a:pt x="160878" y="17384"/>
                    <a:pt x="159675" y="14526"/>
                  </a:cubicBezTo>
                  <a:cubicBezTo>
                    <a:pt x="157866" y="10252"/>
                    <a:pt x="154853" y="6633"/>
                    <a:pt x="151055" y="4061"/>
                  </a:cubicBezTo>
                  <a:cubicBezTo>
                    <a:pt x="147257" y="1501"/>
                    <a:pt x="142650" y="1"/>
                    <a:pt x="137744" y="1"/>
                  </a:cubicBezTo>
                  <a:cubicBezTo>
                    <a:pt x="134470" y="1"/>
                    <a:pt x="131327" y="668"/>
                    <a:pt x="128481" y="1870"/>
                  </a:cubicBezTo>
                  <a:cubicBezTo>
                    <a:pt x="124195" y="3680"/>
                    <a:pt x="120575" y="6692"/>
                    <a:pt x="118004" y="10490"/>
                  </a:cubicBezTo>
                  <a:cubicBezTo>
                    <a:pt x="115444" y="14276"/>
                    <a:pt x="113944" y="18884"/>
                    <a:pt x="113944" y="23801"/>
                  </a:cubicBezTo>
                  <a:cubicBezTo>
                    <a:pt x="113944" y="25766"/>
                    <a:pt x="113539" y="27623"/>
                    <a:pt x="112824" y="29314"/>
                  </a:cubicBezTo>
                  <a:cubicBezTo>
                    <a:pt x="111753" y="31850"/>
                    <a:pt x="109955" y="34029"/>
                    <a:pt x="107681" y="35565"/>
                  </a:cubicBezTo>
                  <a:cubicBezTo>
                    <a:pt x="105419" y="37089"/>
                    <a:pt x="102716" y="37970"/>
                    <a:pt x="99763" y="37982"/>
                  </a:cubicBezTo>
                  <a:cubicBezTo>
                    <a:pt x="97787" y="37982"/>
                    <a:pt x="95941" y="37577"/>
                    <a:pt x="94239" y="36863"/>
                  </a:cubicBezTo>
                  <a:cubicBezTo>
                    <a:pt x="91703" y="35791"/>
                    <a:pt x="89524" y="33993"/>
                    <a:pt x="88000" y="31719"/>
                  </a:cubicBezTo>
                  <a:cubicBezTo>
                    <a:pt x="86476" y="29457"/>
                    <a:pt x="85583" y="26754"/>
                    <a:pt x="85583" y="23801"/>
                  </a:cubicBezTo>
                  <a:cubicBezTo>
                    <a:pt x="85583" y="20527"/>
                    <a:pt x="84916" y="17384"/>
                    <a:pt x="83714" y="14526"/>
                  </a:cubicBezTo>
                  <a:cubicBezTo>
                    <a:pt x="81892" y="10252"/>
                    <a:pt x="78892" y="6633"/>
                    <a:pt x="75093" y="4061"/>
                  </a:cubicBezTo>
                  <a:cubicBezTo>
                    <a:pt x="71295" y="1501"/>
                    <a:pt x="66688" y="1"/>
                    <a:pt x="61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2187788" y="1450800"/>
              <a:ext cx="4770550" cy="972375"/>
            </a:xfrm>
            <a:custGeom>
              <a:avLst/>
              <a:gdLst/>
              <a:ahLst/>
              <a:cxnLst/>
              <a:rect l="l" t="t" r="r" b="b"/>
              <a:pathLst>
                <a:path w="190822" h="38895" extrusionOk="0">
                  <a:moveTo>
                    <a:pt x="57463" y="1"/>
                  </a:moveTo>
                  <a:cubicBezTo>
                    <a:pt x="56976" y="1"/>
                    <a:pt x="56490" y="19"/>
                    <a:pt x="56008" y="56"/>
                  </a:cubicBezTo>
                  <a:lnTo>
                    <a:pt x="56067" y="961"/>
                  </a:lnTo>
                  <a:cubicBezTo>
                    <a:pt x="56512" y="929"/>
                    <a:pt x="56960" y="913"/>
                    <a:pt x="57409" y="913"/>
                  </a:cubicBezTo>
                  <a:cubicBezTo>
                    <a:pt x="58307" y="913"/>
                    <a:pt x="59206" y="977"/>
                    <a:pt x="60079" y="1104"/>
                  </a:cubicBezTo>
                  <a:lnTo>
                    <a:pt x="60210" y="199"/>
                  </a:lnTo>
                  <a:cubicBezTo>
                    <a:pt x="59307" y="67"/>
                    <a:pt x="58384" y="1"/>
                    <a:pt x="57463" y="1"/>
                  </a:cubicBezTo>
                  <a:close/>
                  <a:moveTo>
                    <a:pt x="132184" y="32"/>
                  </a:moveTo>
                  <a:cubicBezTo>
                    <a:pt x="130767" y="128"/>
                    <a:pt x="129374" y="366"/>
                    <a:pt x="128028" y="747"/>
                  </a:cubicBezTo>
                  <a:lnTo>
                    <a:pt x="128278" y="1628"/>
                  </a:lnTo>
                  <a:cubicBezTo>
                    <a:pt x="129564" y="1259"/>
                    <a:pt x="130898" y="1032"/>
                    <a:pt x="132231" y="949"/>
                  </a:cubicBezTo>
                  <a:lnTo>
                    <a:pt x="132184" y="32"/>
                  </a:lnTo>
                  <a:close/>
                  <a:moveTo>
                    <a:pt x="136387" y="223"/>
                  </a:moveTo>
                  <a:lnTo>
                    <a:pt x="136244" y="1128"/>
                  </a:lnTo>
                  <a:cubicBezTo>
                    <a:pt x="137577" y="1342"/>
                    <a:pt x="138875" y="1687"/>
                    <a:pt x="140125" y="2175"/>
                  </a:cubicBezTo>
                  <a:lnTo>
                    <a:pt x="140459" y="1318"/>
                  </a:lnTo>
                  <a:cubicBezTo>
                    <a:pt x="139149" y="806"/>
                    <a:pt x="137780" y="437"/>
                    <a:pt x="136387" y="223"/>
                  </a:cubicBezTo>
                  <a:close/>
                  <a:moveTo>
                    <a:pt x="51864" y="806"/>
                  </a:moveTo>
                  <a:cubicBezTo>
                    <a:pt x="50507" y="1211"/>
                    <a:pt x="49209" y="1759"/>
                    <a:pt x="47971" y="2449"/>
                  </a:cubicBezTo>
                  <a:lnTo>
                    <a:pt x="48423" y="3247"/>
                  </a:lnTo>
                  <a:cubicBezTo>
                    <a:pt x="49590" y="2592"/>
                    <a:pt x="50840" y="2068"/>
                    <a:pt x="52126" y="1687"/>
                  </a:cubicBezTo>
                  <a:lnTo>
                    <a:pt x="51864" y="806"/>
                  </a:lnTo>
                  <a:close/>
                  <a:moveTo>
                    <a:pt x="64294" y="1247"/>
                  </a:moveTo>
                  <a:lnTo>
                    <a:pt x="63973" y="2104"/>
                  </a:lnTo>
                  <a:cubicBezTo>
                    <a:pt x="65223" y="2568"/>
                    <a:pt x="66425" y="3187"/>
                    <a:pt x="67557" y="3914"/>
                  </a:cubicBezTo>
                  <a:lnTo>
                    <a:pt x="68057" y="3152"/>
                  </a:lnTo>
                  <a:cubicBezTo>
                    <a:pt x="66878" y="2378"/>
                    <a:pt x="65604" y="1735"/>
                    <a:pt x="64294" y="1247"/>
                  </a:cubicBezTo>
                  <a:close/>
                  <a:moveTo>
                    <a:pt x="124123" y="2342"/>
                  </a:moveTo>
                  <a:cubicBezTo>
                    <a:pt x="122897" y="3021"/>
                    <a:pt x="121730" y="3819"/>
                    <a:pt x="120658" y="4747"/>
                  </a:cubicBezTo>
                  <a:lnTo>
                    <a:pt x="121266" y="5438"/>
                  </a:lnTo>
                  <a:cubicBezTo>
                    <a:pt x="122278" y="4557"/>
                    <a:pt x="123385" y="3795"/>
                    <a:pt x="124564" y="3152"/>
                  </a:cubicBezTo>
                  <a:lnTo>
                    <a:pt x="124123" y="2342"/>
                  </a:lnTo>
                  <a:close/>
                  <a:moveTo>
                    <a:pt x="144197" y="3271"/>
                  </a:moveTo>
                  <a:lnTo>
                    <a:pt x="143685" y="4033"/>
                  </a:lnTo>
                  <a:cubicBezTo>
                    <a:pt x="144792" y="4771"/>
                    <a:pt x="145828" y="5640"/>
                    <a:pt x="146757" y="6605"/>
                  </a:cubicBezTo>
                  <a:lnTo>
                    <a:pt x="147424" y="5974"/>
                  </a:lnTo>
                  <a:cubicBezTo>
                    <a:pt x="146447" y="4962"/>
                    <a:pt x="145364" y="4045"/>
                    <a:pt x="144197" y="3271"/>
                  </a:cubicBezTo>
                  <a:close/>
                  <a:moveTo>
                    <a:pt x="44542" y="4890"/>
                  </a:moveTo>
                  <a:cubicBezTo>
                    <a:pt x="43482" y="5819"/>
                    <a:pt x="42530" y="6867"/>
                    <a:pt x="41708" y="8010"/>
                  </a:cubicBezTo>
                  <a:lnTo>
                    <a:pt x="42446" y="8545"/>
                  </a:lnTo>
                  <a:cubicBezTo>
                    <a:pt x="43232" y="7462"/>
                    <a:pt x="44149" y="6462"/>
                    <a:pt x="45149" y="5569"/>
                  </a:cubicBezTo>
                  <a:lnTo>
                    <a:pt x="44542" y="4890"/>
                  </a:lnTo>
                  <a:close/>
                  <a:moveTo>
                    <a:pt x="71307" y="5819"/>
                  </a:moveTo>
                  <a:lnTo>
                    <a:pt x="70652" y="6462"/>
                  </a:lnTo>
                  <a:cubicBezTo>
                    <a:pt x="71593" y="7414"/>
                    <a:pt x="72438" y="8486"/>
                    <a:pt x="73141" y="9617"/>
                  </a:cubicBezTo>
                  <a:lnTo>
                    <a:pt x="73926" y="9129"/>
                  </a:lnTo>
                  <a:cubicBezTo>
                    <a:pt x="73176" y="7938"/>
                    <a:pt x="72295" y="6819"/>
                    <a:pt x="71307" y="5819"/>
                  </a:cubicBezTo>
                  <a:close/>
                  <a:moveTo>
                    <a:pt x="117789" y="7831"/>
                  </a:moveTo>
                  <a:cubicBezTo>
                    <a:pt x="116956" y="8962"/>
                    <a:pt x="116229" y="10176"/>
                    <a:pt x="115658" y="11462"/>
                  </a:cubicBezTo>
                  <a:lnTo>
                    <a:pt x="116491" y="11843"/>
                  </a:lnTo>
                  <a:cubicBezTo>
                    <a:pt x="117039" y="10617"/>
                    <a:pt x="117730" y="9450"/>
                    <a:pt x="118527" y="8379"/>
                  </a:cubicBezTo>
                  <a:lnTo>
                    <a:pt x="117789" y="7831"/>
                  </a:lnTo>
                  <a:close/>
                  <a:moveTo>
                    <a:pt x="149995" y="9307"/>
                  </a:moveTo>
                  <a:lnTo>
                    <a:pt x="149210" y="9784"/>
                  </a:lnTo>
                  <a:cubicBezTo>
                    <a:pt x="149912" y="10938"/>
                    <a:pt x="150496" y="12153"/>
                    <a:pt x="150924" y="13415"/>
                  </a:cubicBezTo>
                  <a:lnTo>
                    <a:pt x="151793" y="13117"/>
                  </a:lnTo>
                  <a:cubicBezTo>
                    <a:pt x="151341" y="11796"/>
                    <a:pt x="150734" y="10510"/>
                    <a:pt x="149995" y="9307"/>
                  </a:cubicBezTo>
                  <a:close/>
                  <a:moveTo>
                    <a:pt x="39613" y="11653"/>
                  </a:moveTo>
                  <a:cubicBezTo>
                    <a:pt x="39041" y="12951"/>
                    <a:pt x="38624" y="14296"/>
                    <a:pt x="38351" y="15677"/>
                  </a:cubicBezTo>
                  <a:lnTo>
                    <a:pt x="39244" y="15856"/>
                  </a:lnTo>
                  <a:cubicBezTo>
                    <a:pt x="39505" y="14546"/>
                    <a:pt x="39910" y="13248"/>
                    <a:pt x="40446" y="12022"/>
                  </a:cubicBezTo>
                  <a:lnTo>
                    <a:pt x="39613" y="11653"/>
                  </a:lnTo>
                  <a:close/>
                  <a:moveTo>
                    <a:pt x="75760" y="12915"/>
                  </a:moveTo>
                  <a:lnTo>
                    <a:pt x="74903" y="13224"/>
                  </a:lnTo>
                  <a:cubicBezTo>
                    <a:pt x="75343" y="14487"/>
                    <a:pt x="75653" y="15808"/>
                    <a:pt x="75820" y="17130"/>
                  </a:cubicBezTo>
                  <a:lnTo>
                    <a:pt x="76736" y="17023"/>
                  </a:lnTo>
                  <a:cubicBezTo>
                    <a:pt x="76558" y="15630"/>
                    <a:pt x="76236" y="14248"/>
                    <a:pt x="75760" y="12915"/>
                  </a:cubicBezTo>
                  <a:close/>
                  <a:moveTo>
                    <a:pt x="114348" y="15463"/>
                  </a:moveTo>
                  <a:cubicBezTo>
                    <a:pt x="114086" y="16772"/>
                    <a:pt x="113943" y="18106"/>
                    <a:pt x="113943" y="19451"/>
                  </a:cubicBezTo>
                  <a:lnTo>
                    <a:pt x="113943" y="19654"/>
                  </a:lnTo>
                  <a:lnTo>
                    <a:pt x="114860" y="19666"/>
                  </a:lnTo>
                  <a:lnTo>
                    <a:pt x="114860" y="19451"/>
                  </a:lnTo>
                  <a:cubicBezTo>
                    <a:pt x="114860" y="18166"/>
                    <a:pt x="114991" y="16892"/>
                    <a:pt x="115253" y="15653"/>
                  </a:cubicBezTo>
                  <a:lnTo>
                    <a:pt x="114348" y="15463"/>
                  </a:lnTo>
                  <a:close/>
                  <a:moveTo>
                    <a:pt x="1" y="19451"/>
                  </a:moveTo>
                  <a:cubicBezTo>
                    <a:pt x="1" y="19975"/>
                    <a:pt x="24" y="20499"/>
                    <a:pt x="72" y="21023"/>
                  </a:cubicBezTo>
                  <a:lnTo>
                    <a:pt x="977" y="20952"/>
                  </a:lnTo>
                  <a:cubicBezTo>
                    <a:pt x="941" y="20452"/>
                    <a:pt x="917" y="19951"/>
                    <a:pt x="917" y="19451"/>
                  </a:cubicBezTo>
                  <a:close/>
                  <a:moveTo>
                    <a:pt x="152722" y="17237"/>
                  </a:moveTo>
                  <a:lnTo>
                    <a:pt x="151805" y="17332"/>
                  </a:lnTo>
                  <a:cubicBezTo>
                    <a:pt x="151889" y="18035"/>
                    <a:pt x="151924" y="18737"/>
                    <a:pt x="151924" y="19451"/>
                  </a:cubicBezTo>
                  <a:cubicBezTo>
                    <a:pt x="151924" y="20118"/>
                    <a:pt x="151960" y="20785"/>
                    <a:pt x="152031" y="21452"/>
                  </a:cubicBezTo>
                  <a:lnTo>
                    <a:pt x="152936" y="21356"/>
                  </a:lnTo>
                  <a:cubicBezTo>
                    <a:pt x="152877" y="20725"/>
                    <a:pt x="152841" y="20082"/>
                    <a:pt x="152841" y="19451"/>
                  </a:cubicBezTo>
                  <a:cubicBezTo>
                    <a:pt x="152841" y="18713"/>
                    <a:pt x="152805" y="17963"/>
                    <a:pt x="152722" y="17237"/>
                  </a:cubicBezTo>
                  <a:close/>
                  <a:moveTo>
                    <a:pt x="189905" y="19451"/>
                  </a:moveTo>
                  <a:cubicBezTo>
                    <a:pt x="189905" y="20797"/>
                    <a:pt x="189762" y="22130"/>
                    <a:pt x="189477" y="23440"/>
                  </a:cubicBezTo>
                  <a:lnTo>
                    <a:pt x="190370" y="23630"/>
                  </a:lnTo>
                  <a:cubicBezTo>
                    <a:pt x="190667" y="22273"/>
                    <a:pt x="190822" y="20856"/>
                    <a:pt x="190822" y="19451"/>
                  </a:cubicBezTo>
                  <a:close/>
                  <a:moveTo>
                    <a:pt x="37981" y="19856"/>
                  </a:moveTo>
                  <a:cubicBezTo>
                    <a:pt x="37946" y="21202"/>
                    <a:pt x="37779" y="22535"/>
                    <a:pt x="37458" y="23833"/>
                  </a:cubicBezTo>
                  <a:lnTo>
                    <a:pt x="38351" y="24059"/>
                  </a:lnTo>
                  <a:cubicBezTo>
                    <a:pt x="38684" y="22690"/>
                    <a:pt x="38863" y="21285"/>
                    <a:pt x="38898" y="19880"/>
                  </a:cubicBezTo>
                  <a:lnTo>
                    <a:pt x="37981" y="19856"/>
                  </a:lnTo>
                  <a:close/>
                  <a:moveTo>
                    <a:pt x="76963" y="21154"/>
                  </a:moveTo>
                  <a:lnTo>
                    <a:pt x="76046" y="21237"/>
                  </a:lnTo>
                  <a:cubicBezTo>
                    <a:pt x="76177" y="22630"/>
                    <a:pt x="76451" y="24023"/>
                    <a:pt x="76879" y="25369"/>
                  </a:cubicBezTo>
                  <a:lnTo>
                    <a:pt x="77760" y="25083"/>
                  </a:lnTo>
                  <a:cubicBezTo>
                    <a:pt x="77344" y="23809"/>
                    <a:pt x="77082" y="22487"/>
                    <a:pt x="76963" y="21154"/>
                  </a:cubicBezTo>
                  <a:close/>
                  <a:moveTo>
                    <a:pt x="113467" y="23642"/>
                  </a:moveTo>
                  <a:cubicBezTo>
                    <a:pt x="113169" y="24940"/>
                    <a:pt x="112729" y="26214"/>
                    <a:pt x="112145" y="27429"/>
                  </a:cubicBezTo>
                  <a:lnTo>
                    <a:pt x="112967" y="27821"/>
                  </a:lnTo>
                  <a:cubicBezTo>
                    <a:pt x="113574" y="26548"/>
                    <a:pt x="114050" y="25214"/>
                    <a:pt x="114360" y="23845"/>
                  </a:cubicBezTo>
                  <a:lnTo>
                    <a:pt x="113467" y="23642"/>
                  </a:lnTo>
                  <a:close/>
                  <a:moveTo>
                    <a:pt x="1727" y="24893"/>
                  </a:moveTo>
                  <a:lnTo>
                    <a:pt x="858" y="25154"/>
                  </a:lnTo>
                  <a:cubicBezTo>
                    <a:pt x="1263" y="26500"/>
                    <a:pt x="1834" y="27798"/>
                    <a:pt x="2525" y="29024"/>
                  </a:cubicBezTo>
                  <a:lnTo>
                    <a:pt x="3322" y="28572"/>
                  </a:lnTo>
                  <a:cubicBezTo>
                    <a:pt x="2656" y="27405"/>
                    <a:pt x="2120" y="26167"/>
                    <a:pt x="1727" y="24893"/>
                  </a:cubicBezTo>
                  <a:close/>
                  <a:moveTo>
                    <a:pt x="153782" y="25274"/>
                  </a:moveTo>
                  <a:lnTo>
                    <a:pt x="152912" y="25571"/>
                  </a:lnTo>
                  <a:cubicBezTo>
                    <a:pt x="153353" y="26905"/>
                    <a:pt x="153936" y="28191"/>
                    <a:pt x="154663" y="29393"/>
                  </a:cubicBezTo>
                  <a:lnTo>
                    <a:pt x="155449" y="28929"/>
                  </a:lnTo>
                  <a:cubicBezTo>
                    <a:pt x="154758" y="27774"/>
                    <a:pt x="154198" y="26548"/>
                    <a:pt x="153782" y="25274"/>
                  </a:cubicBezTo>
                  <a:close/>
                  <a:moveTo>
                    <a:pt x="188191" y="27250"/>
                  </a:moveTo>
                  <a:cubicBezTo>
                    <a:pt x="187631" y="28453"/>
                    <a:pt x="186929" y="29607"/>
                    <a:pt x="186119" y="30679"/>
                  </a:cubicBezTo>
                  <a:lnTo>
                    <a:pt x="186845" y="31239"/>
                  </a:lnTo>
                  <a:cubicBezTo>
                    <a:pt x="187703" y="30119"/>
                    <a:pt x="188429" y="28905"/>
                    <a:pt x="189024" y="27631"/>
                  </a:cubicBezTo>
                  <a:lnTo>
                    <a:pt x="188191" y="27250"/>
                  </a:lnTo>
                  <a:close/>
                  <a:moveTo>
                    <a:pt x="36088" y="27607"/>
                  </a:moveTo>
                  <a:cubicBezTo>
                    <a:pt x="35505" y="28810"/>
                    <a:pt x="34779" y="29953"/>
                    <a:pt x="33945" y="31000"/>
                  </a:cubicBezTo>
                  <a:lnTo>
                    <a:pt x="34660" y="31572"/>
                  </a:lnTo>
                  <a:cubicBezTo>
                    <a:pt x="35541" y="30477"/>
                    <a:pt x="36303" y="29274"/>
                    <a:pt x="36922" y="28012"/>
                  </a:cubicBezTo>
                  <a:lnTo>
                    <a:pt x="36088" y="27607"/>
                  </a:lnTo>
                  <a:close/>
                  <a:moveTo>
                    <a:pt x="79379" y="28750"/>
                  </a:moveTo>
                  <a:lnTo>
                    <a:pt x="78594" y="29215"/>
                  </a:lnTo>
                  <a:cubicBezTo>
                    <a:pt x="79296" y="30429"/>
                    <a:pt x="80141" y="31572"/>
                    <a:pt x="81094" y="32608"/>
                  </a:cubicBezTo>
                  <a:lnTo>
                    <a:pt x="81773" y="31989"/>
                  </a:lnTo>
                  <a:cubicBezTo>
                    <a:pt x="80856" y="31000"/>
                    <a:pt x="80058" y="29905"/>
                    <a:pt x="79379" y="28750"/>
                  </a:cubicBezTo>
                  <a:close/>
                  <a:moveTo>
                    <a:pt x="110026" y="30846"/>
                  </a:moveTo>
                  <a:cubicBezTo>
                    <a:pt x="109205" y="31893"/>
                    <a:pt x="108264" y="32870"/>
                    <a:pt x="107228" y="33727"/>
                  </a:cubicBezTo>
                  <a:lnTo>
                    <a:pt x="107824" y="34429"/>
                  </a:lnTo>
                  <a:cubicBezTo>
                    <a:pt x="108895" y="33536"/>
                    <a:pt x="109883" y="32513"/>
                    <a:pt x="110752" y="31405"/>
                  </a:cubicBezTo>
                  <a:lnTo>
                    <a:pt x="110026" y="30846"/>
                  </a:lnTo>
                  <a:close/>
                  <a:moveTo>
                    <a:pt x="5668" y="31834"/>
                  </a:moveTo>
                  <a:lnTo>
                    <a:pt x="4989" y="32441"/>
                  </a:lnTo>
                  <a:cubicBezTo>
                    <a:pt x="5930" y="33489"/>
                    <a:pt x="6978" y="34441"/>
                    <a:pt x="8121" y="35263"/>
                  </a:cubicBezTo>
                  <a:lnTo>
                    <a:pt x="8656" y="34513"/>
                  </a:lnTo>
                  <a:cubicBezTo>
                    <a:pt x="7573" y="33727"/>
                    <a:pt x="6561" y="32834"/>
                    <a:pt x="5668" y="31834"/>
                  </a:cubicBezTo>
                  <a:close/>
                  <a:moveTo>
                    <a:pt x="157865" y="32132"/>
                  </a:moveTo>
                  <a:lnTo>
                    <a:pt x="157199" y="32763"/>
                  </a:lnTo>
                  <a:cubicBezTo>
                    <a:pt x="158163" y="33786"/>
                    <a:pt x="159235" y="34715"/>
                    <a:pt x="160402" y="35501"/>
                  </a:cubicBezTo>
                  <a:lnTo>
                    <a:pt x="160913" y="34751"/>
                  </a:lnTo>
                  <a:cubicBezTo>
                    <a:pt x="159818" y="33989"/>
                    <a:pt x="158782" y="33108"/>
                    <a:pt x="157865" y="32132"/>
                  </a:cubicBezTo>
                  <a:close/>
                  <a:moveTo>
                    <a:pt x="183357" y="33596"/>
                  </a:moveTo>
                  <a:cubicBezTo>
                    <a:pt x="182333" y="34453"/>
                    <a:pt x="181214" y="35215"/>
                    <a:pt x="180023" y="35846"/>
                  </a:cubicBezTo>
                  <a:lnTo>
                    <a:pt x="180452" y="36656"/>
                  </a:lnTo>
                  <a:cubicBezTo>
                    <a:pt x="181702" y="35989"/>
                    <a:pt x="182869" y="35203"/>
                    <a:pt x="183940" y="34287"/>
                  </a:cubicBezTo>
                  <a:lnTo>
                    <a:pt x="183357" y="33596"/>
                  </a:lnTo>
                  <a:close/>
                  <a:moveTo>
                    <a:pt x="31112" y="33858"/>
                  </a:moveTo>
                  <a:cubicBezTo>
                    <a:pt x="30076" y="34703"/>
                    <a:pt x="28933" y="35430"/>
                    <a:pt x="27742" y="36025"/>
                  </a:cubicBezTo>
                  <a:lnTo>
                    <a:pt x="28147" y="36846"/>
                  </a:lnTo>
                  <a:cubicBezTo>
                    <a:pt x="29409" y="36215"/>
                    <a:pt x="30600" y="35453"/>
                    <a:pt x="31695" y="34560"/>
                  </a:cubicBezTo>
                  <a:lnTo>
                    <a:pt x="31112" y="33858"/>
                  </a:lnTo>
                  <a:close/>
                  <a:moveTo>
                    <a:pt x="84785" y="34632"/>
                  </a:moveTo>
                  <a:lnTo>
                    <a:pt x="84261" y="35382"/>
                  </a:lnTo>
                  <a:cubicBezTo>
                    <a:pt x="85416" y="36192"/>
                    <a:pt x="86654" y="36870"/>
                    <a:pt x="87952" y="37418"/>
                  </a:cubicBezTo>
                  <a:lnTo>
                    <a:pt x="88309" y="36573"/>
                  </a:lnTo>
                  <a:cubicBezTo>
                    <a:pt x="87071" y="36049"/>
                    <a:pt x="85892" y="35406"/>
                    <a:pt x="84785" y="34632"/>
                  </a:cubicBezTo>
                  <a:close/>
                  <a:moveTo>
                    <a:pt x="103883" y="35942"/>
                  </a:moveTo>
                  <a:cubicBezTo>
                    <a:pt x="102692" y="36549"/>
                    <a:pt x="101430" y="37037"/>
                    <a:pt x="100132" y="37370"/>
                  </a:cubicBezTo>
                  <a:lnTo>
                    <a:pt x="100370" y="38263"/>
                  </a:lnTo>
                  <a:cubicBezTo>
                    <a:pt x="101728" y="37906"/>
                    <a:pt x="103049" y="37394"/>
                    <a:pt x="104299" y="36751"/>
                  </a:cubicBezTo>
                  <a:lnTo>
                    <a:pt x="103883" y="35942"/>
                  </a:lnTo>
                  <a:close/>
                  <a:moveTo>
                    <a:pt x="12157" y="36489"/>
                  </a:moveTo>
                  <a:lnTo>
                    <a:pt x="11800" y="37335"/>
                  </a:lnTo>
                  <a:cubicBezTo>
                    <a:pt x="13085" y="37882"/>
                    <a:pt x="14443" y="38299"/>
                    <a:pt x="15824" y="38561"/>
                  </a:cubicBezTo>
                  <a:lnTo>
                    <a:pt x="15991" y="37656"/>
                  </a:lnTo>
                  <a:cubicBezTo>
                    <a:pt x="14681" y="37406"/>
                    <a:pt x="13383" y="37013"/>
                    <a:pt x="12157" y="36489"/>
                  </a:cubicBezTo>
                  <a:close/>
                  <a:moveTo>
                    <a:pt x="164462" y="36644"/>
                  </a:moveTo>
                  <a:lnTo>
                    <a:pt x="164116" y="37489"/>
                  </a:lnTo>
                  <a:cubicBezTo>
                    <a:pt x="165414" y="38025"/>
                    <a:pt x="166783" y="38406"/>
                    <a:pt x="168176" y="38632"/>
                  </a:cubicBezTo>
                  <a:lnTo>
                    <a:pt x="168319" y="37727"/>
                  </a:lnTo>
                  <a:cubicBezTo>
                    <a:pt x="166998" y="37513"/>
                    <a:pt x="165700" y="37144"/>
                    <a:pt x="164462" y="36644"/>
                  </a:cubicBezTo>
                  <a:close/>
                  <a:moveTo>
                    <a:pt x="176296" y="37323"/>
                  </a:moveTo>
                  <a:cubicBezTo>
                    <a:pt x="175010" y="37668"/>
                    <a:pt x="173677" y="37882"/>
                    <a:pt x="172332" y="37954"/>
                  </a:cubicBezTo>
                  <a:lnTo>
                    <a:pt x="172379" y="38870"/>
                  </a:lnTo>
                  <a:cubicBezTo>
                    <a:pt x="173784" y="38799"/>
                    <a:pt x="175189" y="38573"/>
                    <a:pt x="176534" y="38204"/>
                  </a:cubicBezTo>
                  <a:lnTo>
                    <a:pt x="176296" y="37323"/>
                  </a:lnTo>
                  <a:close/>
                  <a:moveTo>
                    <a:pt x="23980" y="37430"/>
                  </a:moveTo>
                  <a:cubicBezTo>
                    <a:pt x="22682" y="37751"/>
                    <a:pt x="21348" y="37930"/>
                    <a:pt x="20003" y="37977"/>
                  </a:cubicBezTo>
                  <a:lnTo>
                    <a:pt x="20027" y="38882"/>
                  </a:lnTo>
                  <a:cubicBezTo>
                    <a:pt x="21432" y="38847"/>
                    <a:pt x="22837" y="38656"/>
                    <a:pt x="24194" y="38311"/>
                  </a:cubicBezTo>
                  <a:lnTo>
                    <a:pt x="23980" y="37430"/>
                  </a:lnTo>
                  <a:close/>
                  <a:moveTo>
                    <a:pt x="92155" y="37692"/>
                  </a:moveTo>
                  <a:lnTo>
                    <a:pt x="92000" y="38597"/>
                  </a:lnTo>
                  <a:cubicBezTo>
                    <a:pt x="93119" y="38799"/>
                    <a:pt x="94274" y="38894"/>
                    <a:pt x="95417" y="38894"/>
                  </a:cubicBezTo>
                  <a:cubicBezTo>
                    <a:pt x="95679" y="38894"/>
                    <a:pt x="95941" y="38894"/>
                    <a:pt x="96203" y="38882"/>
                  </a:cubicBezTo>
                  <a:lnTo>
                    <a:pt x="96167" y="37966"/>
                  </a:lnTo>
                  <a:cubicBezTo>
                    <a:pt x="95929" y="37974"/>
                    <a:pt x="95689" y="37978"/>
                    <a:pt x="95450" y="37978"/>
                  </a:cubicBezTo>
                  <a:cubicBezTo>
                    <a:pt x="94349" y="37978"/>
                    <a:pt x="93240" y="37887"/>
                    <a:pt x="92155" y="37692"/>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2079138" y="1476000"/>
              <a:ext cx="240525" cy="461100"/>
            </a:xfrm>
            <a:custGeom>
              <a:avLst/>
              <a:gdLst/>
              <a:ahLst/>
              <a:cxnLst/>
              <a:rect l="l" t="t" r="r" b="b"/>
              <a:pathLst>
                <a:path w="9621" h="18444" extrusionOk="0">
                  <a:moveTo>
                    <a:pt x="1" y="1"/>
                  </a:moveTo>
                  <a:lnTo>
                    <a:pt x="1" y="18443"/>
                  </a:lnTo>
                  <a:lnTo>
                    <a:pt x="9621" y="18443"/>
                  </a:lnTo>
                  <a:lnTo>
                    <a:pt x="962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6826763" y="1476000"/>
              <a:ext cx="240525" cy="461100"/>
            </a:xfrm>
            <a:custGeom>
              <a:avLst/>
              <a:gdLst/>
              <a:ahLst/>
              <a:cxnLst/>
              <a:rect l="l" t="t" r="r" b="b"/>
              <a:pathLst>
                <a:path w="9621" h="18444" extrusionOk="0">
                  <a:moveTo>
                    <a:pt x="0" y="1"/>
                  </a:moveTo>
                  <a:lnTo>
                    <a:pt x="0" y="18443"/>
                  </a:lnTo>
                  <a:lnTo>
                    <a:pt x="9621" y="18443"/>
                  </a:lnTo>
                  <a:lnTo>
                    <a:pt x="962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2047588" y="1476000"/>
              <a:ext cx="5048875" cy="1086475"/>
            </a:xfrm>
            <a:custGeom>
              <a:avLst/>
              <a:gdLst/>
              <a:ahLst/>
              <a:cxnLst/>
              <a:rect l="l" t="t" r="r" b="b"/>
              <a:pathLst>
                <a:path w="201955" h="43459" extrusionOk="0">
                  <a:moveTo>
                    <a:pt x="1" y="1"/>
                  </a:moveTo>
                  <a:lnTo>
                    <a:pt x="1" y="18443"/>
                  </a:lnTo>
                  <a:cubicBezTo>
                    <a:pt x="1" y="21801"/>
                    <a:pt x="715" y="25075"/>
                    <a:pt x="2013" y="28147"/>
                  </a:cubicBezTo>
                  <a:cubicBezTo>
                    <a:pt x="3906" y="32612"/>
                    <a:pt x="7061" y="36434"/>
                    <a:pt x="11073" y="39160"/>
                  </a:cubicBezTo>
                  <a:cubicBezTo>
                    <a:pt x="15205" y="41946"/>
                    <a:pt x="20051" y="43458"/>
                    <a:pt x="25051" y="43458"/>
                  </a:cubicBezTo>
                  <a:lnTo>
                    <a:pt x="25063" y="43458"/>
                  </a:lnTo>
                  <a:cubicBezTo>
                    <a:pt x="28433" y="43458"/>
                    <a:pt x="31695" y="42756"/>
                    <a:pt x="34779" y="41458"/>
                  </a:cubicBezTo>
                  <a:cubicBezTo>
                    <a:pt x="39232" y="39565"/>
                    <a:pt x="43030" y="36434"/>
                    <a:pt x="45744" y="32409"/>
                  </a:cubicBezTo>
                  <a:cubicBezTo>
                    <a:pt x="48531" y="28278"/>
                    <a:pt x="50007" y="23444"/>
                    <a:pt x="50007" y="18443"/>
                  </a:cubicBezTo>
                  <a:cubicBezTo>
                    <a:pt x="50007" y="16681"/>
                    <a:pt x="50352" y="14979"/>
                    <a:pt x="51031" y="13371"/>
                  </a:cubicBezTo>
                  <a:cubicBezTo>
                    <a:pt x="52019" y="11038"/>
                    <a:pt x="53650" y="9049"/>
                    <a:pt x="55758" y="7633"/>
                  </a:cubicBezTo>
                  <a:cubicBezTo>
                    <a:pt x="57913" y="6180"/>
                    <a:pt x="60437" y="5406"/>
                    <a:pt x="63044" y="5406"/>
                  </a:cubicBezTo>
                  <a:cubicBezTo>
                    <a:pt x="64806" y="5406"/>
                    <a:pt x="66509" y="5751"/>
                    <a:pt x="68116" y="6430"/>
                  </a:cubicBezTo>
                  <a:cubicBezTo>
                    <a:pt x="70450" y="7418"/>
                    <a:pt x="72426" y="9049"/>
                    <a:pt x="73855" y="11157"/>
                  </a:cubicBezTo>
                  <a:cubicBezTo>
                    <a:pt x="75308" y="13312"/>
                    <a:pt x="76070" y="15824"/>
                    <a:pt x="76082" y="18443"/>
                  </a:cubicBezTo>
                  <a:cubicBezTo>
                    <a:pt x="76082" y="21801"/>
                    <a:pt x="76736" y="25075"/>
                    <a:pt x="78034" y="28147"/>
                  </a:cubicBezTo>
                  <a:cubicBezTo>
                    <a:pt x="79927" y="32612"/>
                    <a:pt x="83047" y="36410"/>
                    <a:pt x="87071" y="39125"/>
                  </a:cubicBezTo>
                  <a:cubicBezTo>
                    <a:pt x="91191" y="41911"/>
                    <a:pt x="96013" y="43387"/>
                    <a:pt x="101013" y="43387"/>
                  </a:cubicBezTo>
                  <a:lnTo>
                    <a:pt x="101025" y="43387"/>
                  </a:lnTo>
                  <a:cubicBezTo>
                    <a:pt x="104395" y="43387"/>
                    <a:pt x="107657" y="42720"/>
                    <a:pt x="110741" y="41422"/>
                  </a:cubicBezTo>
                  <a:cubicBezTo>
                    <a:pt x="115194" y="39541"/>
                    <a:pt x="118992" y="36410"/>
                    <a:pt x="121706" y="32397"/>
                  </a:cubicBezTo>
                  <a:cubicBezTo>
                    <a:pt x="124492" y="28266"/>
                    <a:pt x="125969" y="23444"/>
                    <a:pt x="125969" y="18443"/>
                  </a:cubicBezTo>
                  <a:cubicBezTo>
                    <a:pt x="125969" y="16681"/>
                    <a:pt x="126314" y="14967"/>
                    <a:pt x="126993" y="13371"/>
                  </a:cubicBezTo>
                  <a:cubicBezTo>
                    <a:pt x="127981" y="11038"/>
                    <a:pt x="129612" y="9049"/>
                    <a:pt x="131720" y="7633"/>
                  </a:cubicBezTo>
                  <a:cubicBezTo>
                    <a:pt x="133875" y="6180"/>
                    <a:pt x="136399" y="5406"/>
                    <a:pt x="139006" y="5406"/>
                  </a:cubicBezTo>
                  <a:cubicBezTo>
                    <a:pt x="140768" y="5406"/>
                    <a:pt x="142471" y="5751"/>
                    <a:pt x="144078" y="6430"/>
                  </a:cubicBezTo>
                  <a:cubicBezTo>
                    <a:pt x="146412" y="7406"/>
                    <a:pt x="148388" y="9049"/>
                    <a:pt x="149817" y="11157"/>
                  </a:cubicBezTo>
                  <a:cubicBezTo>
                    <a:pt x="151270" y="13312"/>
                    <a:pt x="152032" y="15824"/>
                    <a:pt x="152043" y="18443"/>
                  </a:cubicBezTo>
                  <a:cubicBezTo>
                    <a:pt x="152043" y="21801"/>
                    <a:pt x="152698" y="25075"/>
                    <a:pt x="153996" y="28147"/>
                  </a:cubicBezTo>
                  <a:cubicBezTo>
                    <a:pt x="155889" y="32612"/>
                    <a:pt x="159009" y="36410"/>
                    <a:pt x="163033" y="39125"/>
                  </a:cubicBezTo>
                  <a:cubicBezTo>
                    <a:pt x="167153" y="41911"/>
                    <a:pt x="171975" y="43387"/>
                    <a:pt x="176975" y="43387"/>
                  </a:cubicBezTo>
                  <a:lnTo>
                    <a:pt x="176987" y="43387"/>
                  </a:lnTo>
                  <a:cubicBezTo>
                    <a:pt x="180357" y="43387"/>
                    <a:pt x="183619" y="42720"/>
                    <a:pt x="186703" y="41422"/>
                  </a:cubicBezTo>
                  <a:cubicBezTo>
                    <a:pt x="191156" y="39541"/>
                    <a:pt x="194966" y="36410"/>
                    <a:pt x="197680" y="32386"/>
                  </a:cubicBezTo>
                  <a:cubicBezTo>
                    <a:pt x="200466" y="28266"/>
                    <a:pt x="201954" y="23444"/>
                    <a:pt x="201954" y="18443"/>
                  </a:cubicBezTo>
                  <a:lnTo>
                    <a:pt x="201954" y="1"/>
                  </a:lnTo>
                  <a:lnTo>
                    <a:pt x="199430" y="1"/>
                  </a:lnTo>
                  <a:lnTo>
                    <a:pt x="199430" y="18443"/>
                  </a:lnTo>
                  <a:cubicBezTo>
                    <a:pt x="199430" y="22980"/>
                    <a:pt x="198192" y="27361"/>
                    <a:pt x="195656" y="31112"/>
                  </a:cubicBezTo>
                  <a:cubicBezTo>
                    <a:pt x="193191" y="34767"/>
                    <a:pt x="189798" y="37601"/>
                    <a:pt x="185750" y="39315"/>
                  </a:cubicBezTo>
                  <a:cubicBezTo>
                    <a:pt x="182952" y="40494"/>
                    <a:pt x="180023" y="41101"/>
                    <a:pt x="176963" y="41101"/>
                  </a:cubicBezTo>
                  <a:cubicBezTo>
                    <a:pt x="172427" y="41101"/>
                    <a:pt x="168057" y="39756"/>
                    <a:pt x="164307" y="37220"/>
                  </a:cubicBezTo>
                  <a:cubicBezTo>
                    <a:pt x="160652" y="34755"/>
                    <a:pt x="157818" y="31314"/>
                    <a:pt x="156104" y="27254"/>
                  </a:cubicBezTo>
                  <a:cubicBezTo>
                    <a:pt x="154925" y="24468"/>
                    <a:pt x="154329" y="21491"/>
                    <a:pt x="154329" y="18443"/>
                  </a:cubicBezTo>
                  <a:cubicBezTo>
                    <a:pt x="154329" y="15372"/>
                    <a:pt x="153425" y="12407"/>
                    <a:pt x="151710" y="9871"/>
                  </a:cubicBezTo>
                  <a:cubicBezTo>
                    <a:pt x="150043" y="7394"/>
                    <a:pt x="147710" y="5478"/>
                    <a:pt x="144971" y="4323"/>
                  </a:cubicBezTo>
                  <a:cubicBezTo>
                    <a:pt x="143078" y="3525"/>
                    <a:pt x="141078" y="3120"/>
                    <a:pt x="139006" y="3120"/>
                  </a:cubicBezTo>
                  <a:cubicBezTo>
                    <a:pt x="135934" y="3120"/>
                    <a:pt x="132970" y="4025"/>
                    <a:pt x="130434" y="5728"/>
                  </a:cubicBezTo>
                  <a:cubicBezTo>
                    <a:pt x="127957" y="7406"/>
                    <a:pt x="126040" y="9740"/>
                    <a:pt x="124885" y="12478"/>
                  </a:cubicBezTo>
                  <a:cubicBezTo>
                    <a:pt x="124088" y="14360"/>
                    <a:pt x="123683" y="16372"/>
                    <a:pt x="123683" y="18443"/>
                  </a:cubicBezTo>
                  <a:cubicBezTo>
                    <a:pt x="123683" y="22980"/>
                    <a:pt x="122337" y="27361"/>
                    <a:pt x="119801" y="31112"/>
                  </a:cubicBezTo>
                  <a:cubicBezTo>
                    <a:pt x="117337" y="34767"/>
                    <a:pt x="113896" y="37601"/>
                    <a:pt x="109848" y="39315"/>
                  </a:cubicBezTo>
                  <a:cubicBezTo>
                    <a:pt x="107050" y="40494"/>
                    <a:pt x="104085" y="41101"/>
                    <a:pt x="101025" y="41101"/>
                  </a:cubicBezTo>
                  <a:cubicBezTo>
                    <a:pt x="101025" y="41097"/>
                    <a:pt x="101024" y="41096"/>
                    <a:pt x="101022" y="41096"/>
                  </a:cubicBezTo>
                  <a:cubicBezTo>
                    <a:pt x="101019" y="41096"/>
                    <a:pt x="101013" y="41101"/>
                    <a:pt x="101013" y="41101"/>
                  </a:cubicBezTo>
                  <a:cubicBezTo>
                    <a:pt x="96477" y="41101"/>
                    <a:pt x="92096" y="39756"/>
                    <a:pt x="88357" y="37220"/>
                  </a:cubicBezTo>
                  <a:cubicBezTo>
                    <a:pt x="84702" y="34755"/>
                    <a:pt x="81868" y="31314"/>
                    <a:pt x="80154" y="27254"/>
                  </a:cubicBezTo>
                  <a:cubicBezTo>
                    <a:pt x="78963" y="24468"/>
                    <a:pt x="78368" y="21503"/>
                    <a:pt x="78368" y="18443"/>
                  </a:cubicBezTo>
                  <a:cubicBezTo>
                    <a:pt x="78368" y="15372"/>
                    <a:pt x="77463" y="12407"/>
                    <a:pt x="75748" y="9871"/>
                  </a:cubicBezTo>
                  <a:cubicBezTo>
                    <a:pt x="74081" y="7394"/>
                    <a:pt x="71748" y="5478"/>
                    <a:pt x="69009" y="4323"/>
                  </a:cubicBezTo>
                  <a:cubicBezTo>
                    <a:pt x="67116" y="3525"/>
                    <a:pt x="65116" y="3120"/>
                    <a:pt x="63044" y="3120"/>
                  </a:cubicBezTo>
                  <a:cubicBezTo>
                    <a:pt x="59972" y="3120"/>
                    <a:pt x="57008" y="4025"/>
                    <a:pt x="54472" y="5728"/>
                  </a:cubicBezTo>
                  <a:cubicBezTo>
                    <a:pt x="51995" y="7406"/>
                    <a:pt x="50078" y="9740"/>
                    <a:pt x="48923" y="12478"/>
                  </a:cubicBezTo>
                  <a:cubicBezTo>
                    <a:pt x="48126" y="14360"/>
                    <a:pt x="47721" y="16372"/>
                    <a:pt x="47721" y="18443"/>
                  </a:cubicBezTo>
                  <a:cubicBezTo>
                    <a:pt x="47721" y="22980"/>
                    <a:pt x="46376" y="27361"/>
                    <a:pt x="43839" y="31112"/>
                  </a:cubicBezTo>
                  <a:cubicBezTo>
                    <a:pt x="41375" y="34767"/>
                    <a:pt x="37934" y="37601"/>
                    <a:pt x="33886" y="39315"/>
                  </a:cubicBezTo>
                  <a:cubicBezTo>
                    <a:pt x="31088" y="40494"/>
                    <a:pt x="28123" y="41101"/>
                    <a:pt x="25063" y="41101"/>
                  </a:cubicBezTo>
                  <a:lnTo>
                    <a:pt x="25051" y="41101"/>
                  </a:lnTo>
                  <a:cubicBezTo>
                    <a:pt x="20515" y="41101"/>
                    <a:pt x="16134" y="39756"/>
                    <a:pt x="12395" y="37220"/>
                  </a:cubicBezTo>
                  <a:cubicBezTo>
                    <a:pt x="8740" y="34755"/>
                    <a:pt x="5882" y="31314"/>
                    <a:pt x="4168" y="27254"/>
                  </a:cubicBezTo>
                  <a:cubicBezTo>
                    <a:pt x="2989" y="24468"/>
                    <a:pt x="2382" y="21491"/>
                    <a:pt x="2382" y="18443"/>
                  </a:cubicBezTo>
                  <a:lnTo>
                    <a:pt x="238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2289288" y="1313175"/>
              <a:ext cx="4565475" cy="1007000"/>
            </a:xfrm>
            <a:custGeom>
              <a:avLst/>
              <a:gdLst/>
              <a:ahLst/>
              <a:cxnLst/>
              <a:rect l="l" t="t" r="r" b="b"/>
              <a:pathLst>
                <a:path w="182619" h="40280" extrusionOk="0">
                  <a:moveTo>
                    <a:pt x="53364" y="1"/>
                  </a:moveTo>
                  <a:cubicBezTo>
                    <a:pt x="50007" y="1"/>
                    <a:pt x="46744" y="668"/>
                    <a:pt x="43661" y="1965"/>
                  </a:cubicBezTo>
                  <a:cubicBezTo>
                    <a:pt x="39208" y="3859"/>
                    <a:pt x="35410" y="6978"/>
                    <a:pt x="32695" y="11002"/>
                  </a:cubicBezTo>
                  <a:cubicBezTo>
                    <a:pt x="29897" y="15122"/>
                    <a:pt x="28421" y="19956"/>
                    <a:pt x="28433" y="24956"/>
                  </a:cubicBezTo>
                  <a:cubicBezTo>
                    <a:pt x="28433" y="26719"/>
                    <a:pt x="28087" y="28421"/>
                    <a:pt x="27409" y="30028"/>
                  </a:cubicBezTo>
                  <a:cubicBezTo>
                    <a:pt x="26421" y="32362"/>
                    <a:pt x="24789" y="34339"/>
                    <a:pt x="22682" y="35767"/>
                  </a:cubicBezTo>
                  <a:cubicBezTo>
                    <a:pt x="20527" y="37220"/>
                    <a:pt x="18003" y="37982"/>
                    <a:pt x="15395" y="37982"/>
                  </a:cubicBezTo>
                  <a:cubicBezTo>
                    <a:pt x="13633" y="37982"/>
                    <a:pt x="11931" y="37648"/>
                    <a:pt x="10323" y="36970"/>
                  </a:cubicBezTo>
                  <a:cubicBezTo>
                    <a:pt x="7990" y="35982"/>
                    <a:pt x="6013" y="34350"/>
                    <a:pt x="4596" y="32231"/>
                  </a:cubicBezTo>
                  <a:cubicBezTo>
                    <a:pt x="3144" y="30076"/>
                    <a:pt x="2382" y="27564"/>
                    <a:pt x="2382" y="24956"/>
                  </a:cubicBezTo>
                  <a:lnTo>
                    <a:pt x="2382" y="6514"/>
                  </a:lnTo>
                  <a:lnTo>
                    <a:pt x="1" y="6514"/>
                  </a:lnTo>
                  <a:lnTo>
                    <a:pt x="1" y="24956"/>
                  </a:lnTo>
                  <a:cubicBezTo>
                    <a:pt x="1" y="28016"/>
                    <a:pt x="941" y="30981"/>
                    <a:pt x="2644" y="33517"/>
                  </a:cubicBezTo>
                  <a:cubicBezTo>
                    <a:pt x="4323" y="35993"/>
                    <a:pt x="6692" y="37922"/>
                    <a:pt x="9430" y="39077"/>
                  </a:cubicBezTo>
                  <a:cubicBezTo>
                    <a:pt x="11311" y="39875"/>
                    <a:pt x="13324" y="40280"/>
                    <a:pt x="15395" y="40280"/>
                  </a:cubicBezTo>
                  <a:cubicBezTo>
                    <a:pt x="18467" y="40280"/>
                    <a:pt x="21420" y="39375"/>
                    <a:pt x="23956" y="37660"/>
                  </a:cubicBezTo>
                  <a:cubicBezTo>
                    <a:pt x="26432" y="35993"/>
                    <a:pt x="28361" y="33660"/>
                    <a:pt x="29516" y="30921"/>
                  </a:cubicBezTo>
                  <a:cubicBezTo>
                    <a:pt x="30314" y="29028"/>
                    <a:pt x="30719" y="27028"/>
                    <a:pt x="30719" y="24956"/>
                  </a:cubicBezTo>
                  <a:cubicBezTo>
                    <a:pt x="30719" y="20408"/>
                    <a:pt x="32052" y="16027"/>
                    <a:pt x="34588" y="12288"/>
                  </a:cubicBezTo>
                  <a:cubicBezTo>
                    <a:pt x="37053" y="8633"/>
                    <a:pt x="40506" y="5787"/>
                    <a:pt x="44554" y="4073"/>
                  </a:cubicBezTo>
                  <a:cubicBezTo>
                    <a:pt x="47352" y="2894"/>
                    <a:pt x="50316" y="2299"/>
                    <a:pt x="53364" y="2299"/>
                  </a:cubicBezTo>
                  <a:lnTo>
                    <a:pt x="53388" y="2299"/>
                  </a:lnTo>
                  <a:cubicBezTo>
                    <a:pt x="57924" y="2299"/>
                    <a:pt x="62294" y="3632"/>
                    <a:pt x="66045" y="6168"/>
                  </a:cubicBezTo>
                  <a:cubicBezTo>
                    <a:pt x="69700" y="8633"/>
                    <a:pt x="72533" y="12086"/>
                    <a:pt x="74248" y="16134"/>
                  </a:cubicBezTo>
                  <a:cubicBezTo>
                    <a:pt x="75427" y="18932"/>
                    <a:pt x="76034" y="21896"/>
                    <a:pt x="76034" y="24956"/>
                  </a:cubicBezTo>
                  <a:cubicBezTo>
                    <a:pt x="76034" y="28016"/>
                    <a:pt x="76939" y="30981"/>
                    <a:pt x="78641" y="33517"/>
                  </a:cubicBezTo>
                  <a:cubicBezTo>
                    <a:pt x="80320" y="35993"/>
                    <a:pt x="82654" y="37922"/>
                    <a:pt x="85392" y="39077"/>
                  </a:cubicBezTo>
                  <a:cubicBezTo>
                    <a:pt x="87285" y="39875"/>
                    <a:pt x="89286" y="40280"/>
                    <a:pt x="91357" y="40280"/>
                  </a:cubicBezTo>
                  <a:cubicBezTo>
                    <a:pt x="94429" y="40280"/>
                    <a:pt x="97382" y="39375"/>
                    <a:pt x="99918" y="37660"/>
                  </a:cubicBezTo>
                  <a:cubicBezTo>
                    <a:pt x="102394" y="35993"/>
                    <a:pt x="104323" y="33660"/>
                    <a:pt x="105478" y="30921"/>
                  </a:cubicBezTo>
                  <a:cubicBezTo>
                    <a:pt x="106276" y="29028"/>
                    <a:pt x="106681" y="27028"/>
                    <a:pt x="106681" y="24956"/>
                  </a:cubicBezTo>
                  <a:cubicBezTo>
                    <a:pt x="106681" y="20408"/>
                    <a:pt x="108014" y="16027"/>
                    <a:pt x="110550" y="12288"/>
                  </a:cubicBezTo>
                  <a:cubicBezTo>
                    <a:pt x="113015" y="8633"/>
                    <a:pt x="116467" y="5787"/>
                    <a:pt x="120516" y="4073"/>
                  </a:cubicBezTo>
                  <a:cubicBezTo>
                    <a:pt x="123314" y="2894"/>
                    <a:pt x="126278" y="2299"/>
                    <a:pt x="129326" y="2299"/>
                  </a:cubicBezTo>
                  <a:lnTo>
                    <a:pt x="129350" y="2299"/>
                  </a:lnTo>
                  <a:cubicBezTo>
                    <a:pt x="133886" y="2299"/>
                    <a:pt x="138256" y="3632"/>
                    <a:pt x="142006" y="6168"/>
                  </a:cubicBezTo>
                  <a:cubicBezTo>
                    <a:pt x="145662" y="8633"/>
                    <a:pt x="148495" y="12086"/>
                    <a:pt x="150210" y="16134"/>
                  </a:cubicBezTo>
                  <a:cubicBezTo>
                    <a:pt x="151389" y="18932"/>
                    <a:pt x="151996" y="21896"/>
                    <a:pt x="151996" y="24956"/>
                  </a:cubicBezTo>
                  <a:cubicBezTo>
                    <a:pt x="151996" y="28016"/>
                    <a:pt x="152901" y="30981"/>
                    <a:pt x="154603" y="33517"/>
                  </a:cubicBezTo>
                  <a:cubicBezTo>
                    <a:pt x="156282" y="35993"/>
                    <a:pt x="158616" y="37922"/>
                    <a:pt x="161354" y="39077"/>
                  </a:cubicBezTo>
                  <a:cubicBezTo>
                    <a:pt x="163235" y="39875"/>
                    <a:pt x="165247" y="40280"/>
                    <a:pt x="167319" y="40280"/>
                  </a:cubicBezTo>
                  <a:cubicBezTo>
                    <a:pt x="170391" y="40280"/>
                    <a:pt x="173344" y="39375"/>
                    <a:pt x="175880" y="37660"/>
                  </a:cubicBezTo>
                  <a:cubicBezTo>
                    <a:pt x="178356" y="35993"/>
                    <a:pt x="180261" y="33660"/>
                    <a:pt x="181428" y="30910"/>
                  </a:cubicBezTo>
                  <a:cubicBezTo>
                    <a:pt x="182226" y="29028"/>
                    <a:pt x="182619" y="27016"/>
                    <a:pt x="182619" y="24956"/>
                  </a:cubicBezTo>
                  <a:lnTo>
                    <a:pt x="182619" y="6514"/>
                  </a:lnTo>
                  <a:lnTo>
                    <a:pt x="180237" y="6514"/>
                  </a:lnTo>
                  <a:lnTo>
                    <a:pt x="180237" y="24956"/>
                  </a:lnTo>
                  <a:cubicBezTo>
                    <a:pt x="180237" y="26719"/>
                    <a:pt x="179952" y="28421"/>
                    <a:pt x="179273" y="30028"/>
                  </a:cubicBezTo>
                  <a:cubicBezTo>
                    <a:pt x="178285" y="32350"/>
                    <a:pt x="176677" y="34339"/>
                    <a:pt x="174570" y="35767"/>
                  </a:cubicBezTo>
                  <a:cubicBezTo>
                    <a:pt x="172415" y="37220"/>
                    <a:pt x="169915" y="37982"/>
                    <a:pt x="167307" y="37982"/>
                  </a:cubicBezTo>
                  <a:cubicBezTo>
                    <a:pt x="165545" y="37982"/>
                    <a:pt x="163842" y="37648"/>
                    <a:pt x="162235" y="36970"/>
                  </a:cubicBezTo>
                  <a:cubicBezTo>
                    <a:pt x="159901" y="35982"/>
                    <a:pt x="157925" y="34350"/>
                    <a:pt x="156496" y="32231"/>
                  </a:cubicBezTo>
                  <a:cubicBezTo>
                    <a:pt x="155044" y="30088"/>
                    <a:pt x="154282" y="27564"/>
                    <a:pt x="154282" y="24956"/>
                  </a:cubicBezTo>
                  <a:cubicBezTo>
                    <a:pt x="154282" y="21587"/>
                    <a:pt x="153627" y="18325"/>
                    <a:pt x="152317" y="15241"/>
                  </a:cubicBezTo>
                  <a:cubicBezTo>
                    <a:pt x="150436" y="10776"/>
                    <a:pt x="147305" y="6990"/>
                    <a:pt x="143292" y="4275"/>
                  </a:cubicBezTo>
                  <a:cubicBezTo>
                    <a:pt x="139161" y="1477"/>
                    <a:pt x="134339" y="1"/>
                    <a:pt x="129350" y="1"/>
                  </a:cubicBezTo>
                  <a:lnTo>
                    <a:pt x="129326" y="1"/>
                  </a:lnTo>
                  <a:cubicBezTo>
                    <a:pt x="125969" y="1"/>
                    <a:pt x="122706" y="668"/>
                    <a:pt x="119623" y="1965"/>
                  </a:cubicBezTo>
                  <a:cubicBezTo>
                    <a:pt x="115170" y="3859"/>
                    <a:pt x="111372" y="6978"/>
                    <a:pt x="108657" y="11002"/>
                  </a:cubicBezTo>
                  <a:cubicBezTo>
                    <a:pt x="105859" y="15122"/>
                    <a:pt x="104383" y="19956"/>
                    <a:pt x="104395" y="24956"/>
                  </a:cubicBezTo>
                  <a:cubicBezTo>
                    <a:pt x="104395" y="26719"/>
                    <a:pt x="104049" y="28421"/>
                    <a:pt x="103371" y="30028"/>
                  </a:cubicBezTo>
                  <a:cubicBezTo>
                    <a:pt x="102382" y="32362"/>
                    <a:pt x="100751" y="34339"/>
                    <a:pt x="98644" y="35767"/>
                  </a:cubicBezTo>
                  <a:cubicBezTo>
                    <a:pt x="96489" y="37220"/>
                    <a:pt x="93965" y="37982"/>
                    <a:pt x="91357" y="37982"/>
                  </a:cubicBezTo>
                  <a:cubicBezTo>
                    <a:pt x="89595" y="37982"/>
                    <a:pt x="87892" y="37648"/>
                    <a:pt x="86285" y="36970"/>
                  </a:cubicBezTo>
                  <a:cubicBezTo>
                    <a:pt x="83952" y="35982"/>
                    <a:pt x="81963" y="34350"/>
                    <a:pt x="80546" y="32231"/>
                  </a:cubicBezTo>
                  <a:cubicBezTo>
                    <a:pt x="79094" y="30088"/>
                    <a:pt x="78320" y="27564"/>
                    <a:pt x="78320" y="24956"/>
                  </a:cubicBezTo>
                  <a:cubicBezTo>
                    <a:pt x="78320" y="21587"/>
                    <a:pt x="77665" y="18325"/>
                    <a:pt x="76355" y="15241"/>
                  </a:cubicBezTo>
                  <a:cubicBezTo>
                    <a:pt x="74474" y="10776"/>
                    <a:pt x="71343" y="6990"/>
                    <a:pt x="67330" y="4275"/>
                  </a:cubicBezTo>
                  <a:cubicBezTo>
                    <a:pt x="63199" y="1477"/>
                    <a:pt x="58377" y="1"/>
                    <a:pt x="53388"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2050863" y="1394150"/>
              <a:ext cx="296500" cy="54800"/>
            </a:xfrm>
            <a:custGeom>
              <a:avLst/>
              <a:gdLst/>
              <a:ahLst/>
              <a:cxnLst/>
              <a:rect l="l" t="t" r="r" b="b"/>
              <a:pathLst>
                <a:path w="11860" h="2192" extrusionOk="0">
                  <a:moveTo>
                    <a:pt x="1" y="0"/>
                  </a:moveTo>
                  <a:lnTo>
                    <a:pt x="1" y="2191"/>
                  </a:lnTo>
                  <a:lnTo>
                    <a:pt x="11859" y="2191"/>
                  </a:lnTo>
                  <a:lnTo>
                    <a:pt x="11859"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2050863" y="1308425"/>
              <a:ext cx="296500" cy="54800"/>
            </a:xfrm>
            <a:custGeom>
              <a:avLst/>
              <a:gdLst/>
              <a:ahLst/>
              <a:cxnLst/>
              <a:rect l="l" t="t" r="r" b="b"/>
              <a:pathLst>
                <a:path w="11860" h="2192" extrusionOk="0">
                  <a:moveTo>
                    <a:pt x="1" y="0"/>
                  </a:moveTo>
                  <a:lnTo>
                    <a:pt x="1" y="2191"/>
                  </a:lnTo>
                  <a:lnTo>
                    <a:pt x="11859" y="2191"/>
                  </a:lnTo>
                  <a:lnTo>
                    <a:pt x="11859"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6798788" y="1394150"/>
              <a:ext cx="296475" cy="54800"/>
            </a:xfrm>
            <a:custGeom>
              <a:avLst/>
              <a:gdLst/>
              <a:ahLst/>
              <a:cxnLst/>
              <a:rect l="l" t="t" r="r" b="b"/>
              <a:pathLst>
                <a:path w="11859" h="2192" extrusionOk="0">
                  <a:moveTo>
                    <a:pt x="0" y="0"/>
                  </a:moveTo>
                  <a:lnTo>
                    <a:pt x="0" y="2191"/>
                  </a:lnTo>
                  <a:lnTo>
                    <a:pt x="11859" y="2191"/>
                  </a:lnTo>
                  <a:lnTo>
                    <a:pt x="11859"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6798788" y="1308425"/>
              <a:ext cx="296475" cy="54800"/>
            </a:xfrm>
            <a:custGeom>
              <a:avLst/>
              <a:gdLst/>
              <a:ahLst/>
              <a:cxnLst/>
              <a:rect l="l" t="t" r="r" b="b"/>
              <a:pathLst>
                <a:path w="11859" h="2192" extrusionOk="0">
                  <a:moveTo>
                    <a:pt x="0" y="0"/>
                  </a:moveTo>
                  <a:lnTo>
                    <a:pt x="0" y="2191"/>
                  </a:lnTo>
                  <a:lnTo>
                    <a:pt x="11859" y="2191"/>
                  </a:lnTo>
                  <a:lnTo>
                    <a:pt x="11859"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e 16">
            <a:extLst>
              <a:ext uri="{FF2B5EF4-FFF2-40B4-BE49-F238E27FC236}">
                <a16:creationId xmlns:a16="http://schemas.microsoft.com/office/drawing/2014/main" id="{185D852E-AD90-E1F5-D246-FAB2C66AA1ED}"/>
              </a:ext>
            </a:extLst>
          </p:cNvPr>
          <p:cNvGrpSpPr/>
          <p:nvPr/>
        </p:nvGrpSpPr>
        <p:grpSpPr>
          <a:xfrm>
            <a:off x="1991114" y="1859302"/>
            <a:ext cx="1361400" cy="2716973"/>
            <a:chOff x="1991114" y="1859302"/>
            <a:chExt cx="1361400" cy="2716973"/>
          </a:xfrm>
        </p:grpSpPr>
        <p:grpSp>
          <p:nvGrpSpPr>
            <p:cNvPr id="2" name="Groupe 1">
              <a:extLst>
                <a:ext uri="{FF2B5EF4-FFF2-40B4-BE49-F238E27FC236}">
                  <a16:creationId xmlns:a16="http://schemas.microsoft.com/office/drawing/2014/main" id="{D1F53D9D-2596-849C-BE99-1D7F4D164308}"/>
                </a:ext>
              </a:extLst>
            </p:cNvPr>
            <p:cNvGrpSpPr/>
            <p:nvPr/>
          </p:nvGrpSpPr>
          <p:grpSpPr>
            <a:xfrm>
              <a:off x="1991114" y="2273725"/>
              <a:ext cx="1361400" cy="2302550"/>
              <a:chOff x="1991114" y="2273725"/>
              <a:chExt cx="1361400" cy="2302550"/>
            </a:xfrm>
          </p:grpSpPr>
          <p:sp>
            <p:nvSpPr>
              <p:cNvPr id="371" name="Google Shape;371;p20"/>
              <p:cNvSpPr/>
              <p:nvPr/>
            </p:nvSpPr>
            <p:spPr>
              <a:xfrm>
                <a:off x="2634863" y="2273725"/>
                <a:ext cx="80400" cy="617350"/>
              </a:xfrm>
              <a:custGeom>
                <a:avLst/>
                <a:gdLst/>
                <a:ahLst/>
                <a:cxnLst/>
                <a:rect l="l" t="t" r="r" b="b"/>
                <a:pathLst>
                  <a:path w="3216" h="24694" extrusionOk="0">
                    <a:moveTo>
                      <a:pt x="1" y="0"/>
                    </a:moveTo>
                    <a:lnTo>
                      <a:pt x="1" y="24694"/>
                    </a:lnTo>
                    <a:lnTo>
                      <a:pt x="3215" y="24694"/>
                    </a:lnTo>
                    <a:lnTo>
                      <a:pt x="321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0"/>
              <p:cNvGrpSpPr/>
              <p:nvPr/>
            </p:nvGrpSpPr>
            <p:grpSpPr>
              <a:xfrm>
                <a:off x="2560463" y="4201200"/>
                <a:ext cx="229200" cy="375075"/>
                <a:chOff x="2560463" y="4048800"/>
                <a:chExt cx="229200" cy="375075"/>
              </a:xfrm>
            </p:grpSpPr>
            <p:sp>
              <p:nvSpPr>
                <p:cNvPr id="375" name="Google Shape;375;p20"/>
                <p:cNvSpPr/>
                <p:nvPr/>
              </p:nvSpPr>
              <p:spPr>
                <a:xfrm>
                  <a:off x="2560463" y="4048800"/>
                  <a:ext cx="229200" cy="375075"/>
                </a:xfrm>
                <a:custGeom>
                  <a:avLst/>
                  <a:gdLst/>
                  <a:ahLst/>
                  <a:cxnLst/>
                  <a:rect l="l" t="t" r="r" b="b"/>
                  <a:pathLst>
                    <a:path w="9168" h="15003" extrusionOk="0">
                      <a:moveTo>
                        <a:pt x="4584" y="1"/>
                      </a:moveTo>
                      <a:cubicBezTo>
                        <a:pt x="2048" y="1"/>
                        <a:pt x="0" y="2048"/>
                        <a:pt x="0" y="4584"/>
                      </a:cubicBezTo>
                      <a:cubicBezTo>
                        <a:pt x="0" y="7109"/>
                        <a:pt x="4584" y="15002"/>
                        <a:pt x="4584" y="15002"/>
                      </a:cubicBezTo>
                      <a:cubicBezTo>
                        <a:pt x="4584" y="15002"/>
                        <a:pt x="9168" y="7109"/>
                        <a:pt x="9168" y="4584"/>
                      </a:cubicBezTo>
                      <a:cubicBezTo>
                        <a:pt x="9168" y="2048"/>
                        <a:pt x="7108" y="1"/>
                        <a:pt x="4584" y="1"/>
                      </a:cubicBezTo>
                      <a:close/>
                    </a:path>
                  </a:pathLst>
                </a:custGeom>
                <a:solidFill>
                  <a:srgbClr val="4B84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2625338" y="4115200"/>
                  <a:ext cx="99450" cy="99425"/>
                </a:xfrm>
                <a:custGeom>
                  <a:avLst/>
                  <a:gdLst/>
                  <a:ahLst/>
                  <a:cxnLst/>
                  <a:rect l="l" t="t" r="r" b="b"/>
                  <a:pathLst>
                    <a:path w="3978" h="3977" extrusionOk="0">
                      <a:moveTo>
                        <a:pt x="1989" y="0"/>
                      </a:moveTo>
                      <a:cubicBezTo>
                        <a:pt x="894" y="0"/>
                        <a:pt x="1" y="893"/>
                        <a:pt x="1" y="1988"/>
                      </a:cubicBezTo>
                      <a:cubicBezTo>
                        <a:pt x="1" y="3084"/>
                        <a:pt x="894" y="3977"/>
                        <a:pt x="1989" y="3977"/>
                      </a:cubicBezTo>
                      <a:cubicBezTo>
                        <a:pt x="3084" y="3977"/>
                        <a:pt x="3977" y="3084"/>
                        <a:pt x="3977" y="1988"/>
                      </a:cubicBezTo>
                      <a:cubicBezTo>
                        <a:pt x="3977" y="893"/>
                        <a:pt x="3084" y="0"/>
                        <a:pt x="1989" y="0"/>
                      </a:cubicBezTo>
                      <a:close/>
                    </a:path>
                  </a:pathLst>
                </a:custGeom>
                <a:solidFill>
                  <a:srgbClr val="FFFFFF"/>
                </a:solidFill>
                <a:ln>
                  <a:solidFill>
                    <a:srgbClr val="4B840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20"/>
              <p:cNvSpPr txBox="1"/>
              <p:nvPr/>
            </p:nvSpPr>
            <p:spPr>
              <a:xfrm>
                <a:off x="1991114" y="3378278"/>
                <a:ext cx="13614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rgbClr val="434343"/>
                    </a:solidFill>
                    <a:latin typeface="Roboto"/>
                    <a:ea typeface="Roboto"/>
                  </a:rPr>
                  <a:t>Desktop-based application for non-</a:t>
                </a:r>
                <a:r>
                  <a:rPr lang="en-US" sz="1200" dirty="0" err="1">
                    <a:solidFill>
                      <a:srgbClr val="434343"/>
                    </a:solidFill>
                    <a:latin typeface="Roboto"/>
                    <a:ea typeface="Roboto"/>
                  </a:rPr>
                  <a:t>realtime</a:t>
                </a:r>
                <a:r>
                  <a:rPr lang="en-US" sz="1200" dirty="0">
                    <a:solidFill>
                      <a:srgbClr val="434343"/>
                    </a:solidFill>
                    <a:latin typeface="Roboto"/>
                    <a:ea typeface="Roboto"/>
                  </a:rPr>
                  <a:t> vehicle routing </a:t>
                </a:r>
                <a:endParaRPr sz="1200" dirty="0">
                  <a:solidFill>
                    <a:srgbClr val="434343"/>
                  </a:solidFill>
                  <a:latin typeface="Roboto"/>
                  <a:ea typeface="Roboto"/>
                  <a:sym typeface="Roboto"/>
                </a:endParaRPr>
              </a:p>
            </p:txBody>
          </p:sp>
          <p:sp>
            <p:nvSpPr>
              <p:cNvPr id="378" name="Google Shape;378;p20"/>
              <p:cNvSpPr txBox="1"/>
              <p:nvPr/>
            </p:nvSpPr>
            <p:spPr>
              <a:xfrm>
                <a:off x="1991114" y="3090850"/>
                <a:ext cx="1361400" cy="299100"/>
              </a:xfrm>
              <a:prstGeom prst="rect">
                <a:avLst/>
              </a:prstGeom>
              <a:solidFill>
                <a:srgbClr val="4B840E"/>
              </a:solidFill>
              <a:ln>
                <a:solidFill>
                  <a:srgbClr val="4B840E"/>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err="1">
                    <a:solidFill>
                      <a:srgbClr val="FFFFFF"/>
                    </a:solidFill>
                    <a:latin typeface="Fira Sans Extra Condensed Medium"/>
                  </a:rPr>
                  <a:t>OpenDoor</a:t>
                </a:r>
                <a:endParaRPr sz="1700" dirty="0">
                  <a:solidFill>
                    <a:srgbClr val="FFFFFF"/>
                  </a:solidFill>
                  <a:latin typeface="Fira Sans Extra Condensed Medium"/>
                  <a:sym typeface="Fira Sans Extra Condensed Medium"/>
                </a:endParaRPr>
              </a:p>
            </p:txBody>
          </p:sp>
        </p:grpSp>
        <p:pic>
          <p:nvPicPr>
            <p:cNvPr id="4" name="Image 3">
              <a:extLst>
                <a:ext uri="{FF2B5EF4-FFF2-40B4-BE49-F238E27FC236}">
                  <a16:creationId xmlns:a16="http://schemas.microsoft.com/office/drawing/2014/main" id="{AD5CB8D4-8900-4A88-566B-B3D8B0270DB9}"/>
                </a:ext>
              </a:extLst>
            </p:cNvPr>
            <p:cNvPicPr>
              <a:picLocks noChangeAspect="1"/>
            </p:cNvPicPr>
            <p:nvPr/>
          </p:nvPicPr>
          <p:blipFill>
            <a:blip r:embed="rId3"/>
            <a:stretch>
              <a:fillRect/>
            </a:stretch>
          </p:blipFill>
          <p:spPr>
            <a:xfrm>
              <a:off x="2457089" y="1859302"/>
              <a:ext cx="443936" cy="4439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8" name="Groupe 17">
            <a:extLst>
              <a:ext uri="{FF2B5EF4-FFF2-40B4-BE49-F238E27FC236}">
                <a16:creationId xmlns:a16="http://schemas.microsoft.com/office/drawing/2014/main" id="{36465FD7-9AC3-27B9-78A8-C8B6FAED5D02}"/>
              </a:ext>
            </a:extLst>
          </p:cNvPr>
          <p:cNvGrpSpPr/>
          <p:nvPr/>
        </p:nvGrpSpPr>
        <p:grpSpPr>
          <a:xfrm>
            <a:off x="3892526" y="1887736"/>
            <a:ext cx="1361400" cy="2688539"/>
            <a:chOff x="3892526" y="1887736"/>
            <a:chExt cx="1361400" cy="2688539"/>
          </a:xfrm>
        </p:grpSpPr>
        <p:grpSp>
          <p:nvGrpSpPr>
            <p:cNvPr id="379" name="Google Shape;379;p20"/>
            <p:cNvGrpSpPr/>
            <p:nvPr/>
          </p:nvGrpSpPr>
          <p:grpSpPr>
            <a:xfrm>
              <a:off x="3892526" y="2239500"/>
              <a:ext cx="1361400" cy="2336775"/>
              <a:chOff x="3892526" y="2087100"/>
              <a:chExt cx="1361400" cy="2336775"/>
            </a:xfrm>
          </p:grpSpPr>
          <p:sp>
            <p:nvSpPr>
              <p:cNvPr id="380" name="Google Shape;380;p20"/>
              <p:cNvSpPr/>
              <p:nvPr/>
            </p:nvSpPr>
            <p:spPr>
              <a:xfrm>
                <a:off x="4533013" y="2087100"/>
                <a:ext cx="80100" cy="651575"/>
              </a:xfrm>
              <a:custGeom>
                <a:avLst/>
                <a:gdLst/>
                <a:ahLst/>
                <a:cxnLst/>
                <a:rect l="l" t="t" r="r" b="b"/>
                <a:pathLst>
                  <a:path w="3204" h="26063" extrusionOk="0">
                    <a:moveTo>
                      <a:pt x="1" y="0"/>
                    </a:moveTo>
                    <a:lnTo>
                      <a:pt x="1" y="26063"/>
                    </a:lnTo>
                    <a:lnTo>
                      <a:pt x="3204" y="26063"/>
                    </a:lnTo>
                    <a:lnTo>
                      <a:pt x="320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0"/>
              <p:cNvGrpSpPr/>
              <p:nvPr/>
            </p:nvGrpSpPr>
            <p:grpSpPr>
              <a:xfrm>
                <a:off x="4458613" y="4048800"/>
                <a:ext cx="229225" cy="375075"/>
                <a:chOff x="4458613" y="4048800"/>
                <a:chExt cx="229225" cy="375075"/>
              </a:xfrm>
            </p:grpSpPr>
            <p:sp>
              <p:nvSpPr>
                <p:cNvPr id="384" name="Google Shape;384;p20"/>
                <p:cNvSpPr/>
                <p:nvPr/>
              </p:nvSpPr>
              <p:spPr>
                <a:xfrm>
                  <a:off x="4458613" y="4048800"/>
                  <a:ext cx="229225" cy="375075"/>
                </a:xfrm>
                <a:custGeom>
                  <a:avLst/>
                  <a:gdLst/>
                  <a:ahLst/>
                  <a:cxnLst/>
                  <a:rect l="l" t="t" r="r" b="b"/>
                  <a:pathLst>
                    <a:path w="9169" h="15003" extrusionOk="0">
                      <a:moveTo>
                        <a:pt x="4584" y="1"/>
                      </a:moveTo>
                      <a:cubicBezTo>
                        <a:pt x="2048" y="1"/>
                        <a:pt x="0" y="2048"/>
                        <a:pt x="0" y="4584"/>
                      </a:cubicBezTo>
                      <a:cubicBezTo>
                        <a:pt x="0" y="7109"/>
                        <a:pt x="4584" y="15002"/>
                        <a:pt x="4584" y="15002"/>
                      </a:cubicBezTo>
                      <a:cubicBezTo>
                        <a:pt x="4584" y="15002"/>
                        <a:pt x="9168" y="7109"/>
                        <a:pt x="9168" y="4584"/>
                      </a:cubicBezTo>
                      <a:cubicBezTo>
                        <a:pt x="9168" y="2048"/>
                        <a:pt x="7108" y="1"/>
                        <a:pt x="4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4523488" y="4115200"/>
                  <a:ext cx="99450" cy="99425"/>
                </a:xfrm>
                <a:custGeom>
                  <a:avLst/>
                  <a:gdLst/>
                  <a:ahLst/>
                  <a:cxnLst/>
                  <a:rect l="l" t="t" r="r" b="b"/>
                  <a:pathLst>
                    <a:path w="3978" h="3977" extrusionOk="0">
                      <a:moveTo>
                        <a:pt x="1989" y="0"/>
                      </a:moveTo>
                      <a:cubicBezTo>
                        <a:pt x="894" y="0"/>
                        <a:pt x="1" y="893"/>
                        <a:pt x="1" y="1988"/>
                      </a:cubicBezTo>
                      <a:cubicBezTo>
                        <a:pt x="1" y="3084"/>
                        <a:pt x="894" y="3977"/>
                        <a:pt x="1989" y="3977"/>
                      </a:cubicBezTo>
                      <a:cubicBezTo>
                        <a:pt x="3085" y="3977"/>
                        <a:pt x="3978" y="3084"/>
                        <a:pt x="3978" y="1988"/>
                      </a:cubicBezTo>
                      <a:cubicBezTo>
                        <a:pt x="3978" y="893"/>
                        <a:pt x="3085" y="0"/>
                        <a:pt x="19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0"/>
              <p:cNvSpPr txBox="1"/>
              <p:nvPr/>
            </p:nvSpPr>
            <p:spPr>
              <a:xfrm>
                <a:off x="3892526" y="3225878"/>
                <a:ext cx="13614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DZ" sz="1200" dirty="0">
                    <a:solidFill>
                      <a:srgbClr val="434343"/>
                    </a:solidFill>
                    <a:latin typeface="Roboto"/>
                    <a:ea typeface="Roboto"/>
                    <a:cs typeface="Roboto"/>
                    <a:sym typeface="Roboto"/>
                  </a:rPr>
                  <a:t>COIN OR</a:t>
                </a:r>
              </a:p>
              <a:p>
                <a:pPr marL="0" lvl="0" indent="0" algn="ctr">
                  <a:spcBef>
                    <a:spcPts val="0"/>
                  </a:spcBef>
                  <a:spcAft>
                    <a:spcPts val="0"/>
                  </a:spcAft>
                  <a:buNone/>
                </a:pPr>
                <a:r>
                  <a:rPr lang="fr-DZ" sz="1200" dirty="0">
                    <a:solidFill>
                      <a:srgbClr val="434343"/>
                    </a:solidFill>
                    <a:latin typeface="Roboto"/>
                    <a:ea typeface="Roboto"/>
                    <a:cs typeface="Roboto"/>
                    <a:sym typeface="Roboto"/>
                  </a:rPr>
                  <a:t>CBC</a:t>
                </a:r>
                <a:endParaRPr sz="1200" dirty="0">
                  <a:solidFill>
                    <a:srgbClr val="434343"/>
                  </a:solidFill>
                  <a:latin typeface="Roboto"/>
                  <a:ea typeface="Roboto"/>
                  <a:cs typeface="Roboto"/>
                  <a:sym typeface="Roboto"/>
                </a:endParaRPr>
              </a:p>
            </p:txBody>
          </p:sp>
          <p:sp>
            <p:nvSpPr>
              <p:cNvPr id="387" name="Google Shape;387;p20"/>
              <p:cNvSpPr txBox="1"/>
              <p:nvPr/>
            </p:nvSpPr>
            <p:spPr>
              <a:xfrm>
                <a:off x="3892526" y="2938450"/>
                <a:ext cx="1361400" cy="299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DZ" sz="1800" dirty="0" err="1">
                    <a:solidFill>
                      <a:srgbClr val="FFFFFF"/>
                    </a:solidFill>
                    <a:latin typeface="Fira Sans Extra Condensed Medium"/>
                    <a:ea typeface="Fira Sans Extra Condensed Medium"/>
                    <a:cs typeface="Fira Sans Extra Condensed Medium"/>
                    <a:sym typeface="Fira Sans Extra Condensed Medium"/>
                  </a:rPr>
                  <a:t>OpenSlver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6" name="Image 5">
              <a:extLst>
                <a:ext uri="{FF2B5EF4-FFF2-40B4-BE49-F238E27FC236}">
                  <a16:creationId xmlns:a16="http://schemas.microsoft.com/office/drawing/2014/main" id="{C3B0C392-CBDE-15E4-6D40-CCDC40777966}"/>
                </a:ext>
              </a:extLst>
            </p:cNvPr>
            <p:cNvPicPr>
              <a:picLocks noChangeAspect="1"/>
            </p:cNvPicPr>
            <p:nvPr/>
          </p:nvPicPr>
          <p:blipFill>
            <a:blip r:embed="rId4"/>
            <a:stretch>
              <a:fillRect/>
            </a:stretch>
          </p:blipFill>
          <p:spPr>
            <a:xfrm>
              <a:off x="4345869" y="1887736"/>
              <a:ext cx="439712" cy="4397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9" name="Groupe 18">
            <a:extLst>
              <a:ext uri="{FF2B5EF4-FFF2-40B4-BE49-F238E27FC236}">
                <a16:creationId xmlns:a16="http://schemas.microsoft.com/office/drawing/2014/main" id="{D4901293-8B75-3AD2-3716-D414E7D9C707}"/>
              </a:ext>
            </a:extLst>
          </p:cNvPr>
          <p:cNvGrpSpPr/>
          <p:nvPr/>
        </p:nvGrpSpPr>
        <p:grpSpPr>
          <a:xfrm>
            <a:off x="5793926" y="1749446"/>
            <a:ext cx="1361400" cy="2826829"/>
            <a:chOff x="5793926" y="1749446"/>
            <a:chExt cx="1361400" cy="2826829"/>
          </a:xfrm>
        </p:grpSpPr>
        <p:grpSp>
          <p:nvGrpSpPr>
            <p:cNvPr id="388" name="Google Shape;388;p20"/>
            <p:cNvGrpSpPr/>
            <p:nvPr/>
          </p:nvGrpSpPr>
          <p:grpSpPr>
            <a:xfrm>
              <a:off x="5793926" y="2239500"/>
              <a:ext cx="1361400" cy="2336775"/>
              <a:chOff x="5793926" y="2087100"/>
              <a:chExt cx="1361400" cy="2336775"/>
            </a:xfrm>
          </p:grpSpPr>
          <p:sp>
            <p:nvSpPr>
              <p:cNvPr id="389" name="Google Shape;389;p20"/>
              <p:cNvSpPr/>
              <p:nvPr/>
            </p:nvSpPr>
            <p:spPr>
              <a:xfrm>
                <a:off x="6432063" y="2087100"/>
                <a:ext cx="80100" cy="651575"/>
              </a:xfrm>
              <a:custGeom>
                <a:avLst/>
                <a:gdLst/>
                <a:ahLst/>
                <a:cxnLst/>
                <a:rect l="l" t="t" r="r" b="b"/>
                <a:pathLst>
                  <a:path w="3204" h="26063" extrusionOk="0">
                    <a:moveTo>
                      <a:pt x="1" y="0"/>
                    </a:moveTo>
                    <a:lnTo>
                      <a:pt x="1" y="26063"/>
                    </a:lnTo>
                    <a:lnTo>
                      <a:pt x="3204" y="26063"/>
                    </a:lnTo>
                    <a:lnTo>
                      <a:pt x="320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0"/>
              <p:cNvGrpSpPr/>
              <p:nvPr/>
            </p:nvGrpSpPr>
            <p:grpSpPr>
              <a:xfrm>
                <a:off x="6357663" y="4048800"/>
                <a:ext cx="229200" cy="375075"/>
                <a:chOff x="6357663" y="4048800"/>
                <a:chExt cx="229200" cy="375075"/>
              </a:xfrm>
            </p:grpSpPr>
            <p:sp>
              <p:nvSpPr>
                <p:cNvPr id="394" name="Google Shape;394;p20"/>
                <p:cNvSpPr/>
                <p:nvPr/>
              </p:nvSpPr>
              <p:spPr>
                <a:xfrm>
                  <a:off x="6357663" y="4048800"/>
                  <a:ext cx="229200" cy="375075"/>
                </a:xfrm>
                <a:custGeom>
                  <a:avLst/>
                  <a:gdLst/>
                  <a:ahLst/>
                  <a:cxnLst/>
                  <a:rect l="l" t="t" r="r" b="b"/>
                  <a:pathLst>
                    <a:path w="9168" h="15003" extrusionOk="0">
                      <a:moveTo>
                        <a:pt x="4584" y="1"/>
                      </a:moveTo>
                      <a:cubicBezTo>
                        <a:pt x="2048" y="1"/>
                        <a:pt x="0" y="2048"/>
                        <a:pt x="0" y="4584"/>
                      </a:cubicBezTo>
                      <a:cubicBezTo>
                        <a:pt x="0" y="7109"/>
                        <a:pt x="4584" y="15002"/>
                        <a:pt x="4584" y="15002"/>
                      </a:cubicBezTo>
                      <a:cubicBezTo>
                        <a:pt x="4584" y="15002"/>
                        <a:pt x="9168" y="7109"/>
                        <a:pt x="9168" y="4584"/>
                      </a:cubicBezTo>
                      <a:cubicBezTo>
                        <a:pt x="9168" y="2048"/>
                        <a:pt x="7108" y="1"/>
                        <a:pt x="4584" y="1"/>
                      </a:cubicBezTo>
                      <a:close/>
                    </a:path>
                  </a:pathLst>
                </a:custGeom>
                <a:solidFill>
                  <a:srgbClr val="FF9507"/>
                </a:solidFill>
                <a:ln>
                  <a:solidFill>
                    <a:srgbClr val="FF9507"/>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6422538" y="4115200"/>
                  <a:ext cx="99450" cy="99425"/>
                </a:xfrm>
                <a:custGeom>
                  <a:avLst/>
                  <a:gdLst/>
                  <a:ahLst/>
                  <a:cxnLst/>
                  <a:rect l="l" t="t" r="r" b="b"/>
                  <a:pathLst>
                    <a:path w="3978" h="3977" extrusionOk="0">
                      <a:moveTo>
                        <a:pt x="1989" y="0"/>
                      </a:moveTo>
                      <a:cubicBezTo>
                        <a:pt x="894" y="0"/>
                        <a:pt x="1" y="893"/>
                        <a:pt x="1" y="1988"/>
                      </a:cubicBezTo>
                      <a:cubicBezTo>
                        <a:pt x="1" y="3084"/>
                        <a:pt x="894" y="3977"/>
                        <a:pt x="1989" y="3977"/>
                      </a:cubicBezTo>
                      <a:cubicBezTo>
                        <a:pt x="3084" y="3977"/>
                        <a:pt x="3977" y="3084"/>
                        <a:pt x="3977" y="1988"/>
                      </a:cubicBezTo>
                      <a:cubicBezTo>
                        <a:pt x="3977" y="893"/>
                        <a:pt x="3084" y="0"/>
                        <a:pt x="19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0"/>
              <p:cNvSpPr txBox="1"/>
              <p:nvPr/>
            </p:nvSpPr>
            <p:spPr>
              <a:xfrm>
                <a:off x="5793926" y="3225878"/>
                <a:ext cx="13614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rgbClr val="434343"/>
                    </a:solidFill>
                    <a:latin typeface="Roboto"/>
                    <a:ea typeface="Roboto"/>
                  </a:rPr>
                  <a:t>python library can be used to solve </a:t>
                </a:r>
                <a:r>
                  <a:rPr lang="fr-DZ" sz="1200" dirty="0">
                    <a:solidFill>
                      <a:srgbClr val="434343"/>
                    </a:solidFill>
                    <a:latin typeface="Roboto"/>
                    <a:ea typeface="Roboto"/>
                  </a:rPr>
                  <a:t>LPL</a:t>
                </a:r>
                <a:endParaRPr sz="1200" dirty="0">
                  <a:solidFill>
                    <a:srgbClr val="434343"/>
                  </a:solidFill>
                  <a:latin typeface="Roboto"/>
                  <a:ea typeface="Roboto"/>
                  <a:sym typeface="Roboto"/>
                </a:endParaRPr>
              </a:p>
            </p:txBody>
          </p:sp>
          <p:sp>
            <p:nvSpPr>
              <p:cNvPr id="397" name="Google Shape;397;p20"/>
              <p:cNvSpPr txBox="1"/>
              <p:nvPr/>
            </p:nvSpPr>
            <p:spPr>
              <a:xfrm>
                <a:off x="5793926" y="2938450"/>
                <a:ext cx="1361400" cy="299100"/>
              </a:xfrm>
              <a:prstGeom prst="rect">
                <a:avLst/>
              </a:prstGeom>
              <a:solidFill>
                <a:srgbClr val="FF9507"/>
              </a:solidFill>
              <a:ln>
                <a:solidFill>
                  <a:srgbClr val="FF9507"/>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DZ" sz="1700" dirty="0" err="1">
                    <a:solidFill>
                      <a:srgbClr val="FFFFFF"/>
                    </a:solidFill>
                    <a:latin typeface="Fira Sans Extra Condensed Medium"/>
                    <a:ea typeface="Fira Sans Extra Condensed Medium"/>
                    <a:cs typeface="Fira Sans Extra Condensed Medium"/>
                    <a:sym typeface="Fira Sans Extra Condensed Medium"/>
                  </a:rPr>
                  <a:t>plup</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12" name="Image 11">
              <a:extLst>
                <a:ext uri="{FF2B5EF4-FFF2-40B4-BE49-F238E27FC236}">
                  <a16:creationId xmlns:a16="http://schemas.microsoft.com/office/drawing/2014/main" id="{6D5AD93F-D096-3BC7-5803-E67BC89C890E}"/>
                </a:ext>
              </a:extLst>
            </p:cNvPr>
            <p:cNvPicPr>
              <a:picLocks noChangeAspect="1"/>
            </p:cNvPicPr>
            <p:nvPr/>
          </p:nvPicPr>
          <p:blipFill>
            <a:blip r:embed="rId5"/>
            <a:stretch>
              <a:fillRect/>
            </a:stretch>
          </p:blipFill>
          <p:spPr>
            <a:xfrm>
              <a:off x="6224398" y="1749446"/>
              <a:ext cx="513910" cy="513910"/>
            </a:xfrm>
            <a:prstGeom prst="rect">
              <a:avLst/>
            </a:prstGeom>
          </p:spPr>
        </p:pic>
      </p:grpSp>
      <p:pic>
        <p:nvPicPr>
          <p:cNvPr id="14" name="Image 13">
            <a:extLst>
              <a:ext uri="{FF2B5EF4-FFF2-40B4-BE49-F238E27FC236}">
                <a16:creationId xmlns:a16="http://schemas.microsoft.com/office/drawing/2014/main" id="{0FDCE3C6-CD0F-D16D-2212-340AF996F284}"/>
              </a:ext>
            </a:extLst>
          </p:cNvPr>
          <p:cNvPicPr>
            <a:picLocks noChangeAspect="1"/>
          </p:cNvPicPr>
          <p:nvPr/>
        </p:nvPicPr>
        <p:blipFill>
          <a:blip r:embed="rId6"/>
          <a:stretch>
            <a:fillRect/>
          </a:stretch>
        </p:blipFill>
        <p:spPr>
          <a:xfrm>
            <a:off x="3334371" y="1791581"/>
            <a:ext cx="563888" cy="563888"/>
          </a:xfrm>
          <a:prstGeom prst="rect">
            <a:avLst/>
          </a:prstGeom>
        </p:spPr>
      </p:pic>
      <p:pic>
        <p:nvPicPr>
          <p:cNvPr id="16" name="Image 15">
            <a:extLst>
              <a:ext uri="{FF2B5EF4-FFF2-40B4-BE49-F238E27FC236}">
                <a16:creationId xmlns:a16="http://schemas.microsoft.com/office/drawing/2014/main" id="{84A28825-5208-F4BB-CC0B-71636147DC55}"/>
              </a:ext>
            </a:extLst>
          </p:cNvPr>
          <p:cNvPicPr>
            <a:picLocks noChangeAspect="1"/>
          </p:cNvPicPr>
          <p:nvPr/>
        </p:nvPicPr>
        <p:blipFill>
          <a:blip r:embed="rId7"/>
          <a:stretch>
            <a:fillRect/>
          </a:stretch>
        </p:blipFill>
        <p:spPr>
          <a:xfrm>
            <a:off x="5268908" y="1850637"/>
            <a:ext cx="513910" cy="51391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Espace réservé du numéro de diapositive 7">
            <a:extLst>
              <a:ext uri="{FF2B5EF4-FFF2-40B4-BE49-F238E27FC236}">
                <a16:creationId xmlns:a16="http://schemas.microsoft.com/office/drawing/2014/main" id="{B010A23B-2386-69FE-1E50-6903D054B2A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40</a:t>
            </a:fld>
            <a:endParaRPr lang="fr-CA" dirty="0"/>
          </a:p>
        </p:txBody>
      </p:sp>
    </p:spTree>
    <p:extLst>
      <p:ext uri="{BB962C8B-B14F-4D97-AF65-F5344CB8AC3E}">
        <p14:creationId xmlns:p14="http://schemas.microsoft.com/office/powerpoint/2010/main" val="2196467406"/>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9" name="Google Shape;1925;p42">
            <a:extLst>
              <a:ext uri="{FF2B5EF4-FFF2-40B4-BE49-F238E27FC236}">
                <a16:creationId xmlns:a16="http://schemas.microsoft.com/office/drawing/2014/main" id="{44EF8B6C-E240-5765-1F44-F883DEA81329}"/>
              </a:ext>
            </a:extLst>
          </p:cNvPr>
          <p:cNvSpPr txBox="1"/>
          <p:nvPr/>
        </p:nvSpPr>
        <p:spPr>
          <a:xfrm>
            <a:off x="2452577" y="2164298"/>
            <a:ext cx="4238846" cy="893135"/>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4400" b="1" i="0" u="none" strike="noStrike" kern="0" cap="none" spc="0" normalizeH="0" baseline="0" noProof="0" dirty="0" smtClean="0">
                <a:ln>
                  <a:noFill/>
                </a:ln>
                <a:solidFill>
                  <a:srgbClr val="4B850F"/>
                </a:solidFill>
                <a:effectLst/>
                <a:uLnTx/>
                <a:uFillTx/>
                <a:latin typeface="Roboto"/>
                <a:ea typeface="Roboto"/>
                <a:cs typeface="Roboto"/>
                <a:sym typeface="Roboto"/>
              </a:rPr>
              <a:t>Démonstration:</a:t>
            </a:r>
            <a:endParaRPr kumimoji="0" sz="4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710250" y="348926"/>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4B850F"/>
                </a:solidFill>
                <a:effectLst/>
                <a:latin typeface="Times New Roman" panose="02020603050405020304" pitchFamily="18" charset="0"/>
                <a:ea typeface="Calibri" panose="020F0502020204030204" pitchFamily="34" charset="0"/>
                <a:cs typeface="Arial" panose="020B0604020202020204" pitchFamily="34" charset="0"/>
              </a:rPr>
              <a:t>Open</a:t>
            </a:r>
            <a:r>
              <a:rPr lang="fr-DZ" sz="2800" b="1" dirty="0">
                <a:solidFill>
                  <a:srgbClr val="4B850F"/>
                </a:solidFill>
                <a:effectLst/>
                <a:latin typeface="Times New Roman" panose="02020603050405020304" pitchFamily="18" charset="0"/>
                <a:ea typeface="Calibri" panose="020F0502020204030204" pitchFamily="34" charset="0"/>
                <a:cs typeface="Arial" panose="020B0604020202020204" pitchFamily="34" charset="0"/>
              </a:rPr>
              <a:t> </a:t>
            </a:r>
            <a:r>
              <a:rPr lang="fr-FR" sz="2800" b="1" dirty="0" err="1">
                <a:solidFill>
                  <a:srgbClr val="4B850F"/>
                </a:solidFill>
                <a:effectLst/>
                <a:latin typeface="Times New Roman" panose="02020603050405020304" pitchFamily="18" charset="0"/>
                <a:ea typeface="Calibri" panose="020F0502020204030204" pitchFamily="34" charset="0"/>
                <a:cs typeface="Arial" panose="020B0604020202020204" pitchFamily="34" charset="0"/>
              </a:rPr>
              <a:t>Door</a:t>
            </a:r>
            <a:r>
              <a:rPr lang="fr-DZ" sz="2800" b="1" dirty="0">
                <a:solidFill>
                  <a:srgbClr val="4B850F"/>
                </a:solidFill>
                <a:effectLst/>
                <a:latin typeface="Times New Roman" panose="02020603050405020304" pitchFamily="18" charset="0"/>
                <a:ea typeface="Calibri" panose="020F0502020204030204" pitchFamily="34" charset="0"/>
                <a:cs typeface="Arial" panose="020B0604020202020204" pitchFamily="34" charset="0"/>
              </a:rPr>
              <a:t> </a:t>
            </a:r>
            <a:r>
              <a:rPr lang="fr-FR" sz="2800" b="1" dirty="0" err="1">
                <a:solidFill>
                  <a:srgbClr val="4B850F"/>
                </a:solidFill>
                <a:effectLst/>
                <a:latin typeface="Times New Roman" panose="02020603050405020304" pitchFamily="18" charset="0"/>
                <a:ea typeface="Calibri" panose="020F0502020204030204" pitchFamily="34" charset="0"/>
                <a:cs typeface="Arial" panose="020B0604020202020204" pitchFamily="34" charset="0"/>
              </a:rPr>
              <a:t>Logistics</a:t>
            </a:r>
            <a:r>
              <a:rPr lang="fr-FR" sz="2800" b="1" dirty="0">
                <a:solidFill>
                  <a:srgbClr val="4B850F"/>
                </a:solidFill>
                <a:effectLst/>
                <a:latin typeface="Times New Roman" panose="02020603050405020304" pitchFamily="18" charset="0"/>
                <a:ea typeface="Calibri" panose="020F0502020204030204" pitchFamily="34" charset="0"/>
                <a:cs typeface="Arial" panose="020B0604020202020204" pitchFamily="34" charset="0"/>
              </a:rPr>
              <a:t> Studio</a:t>
            </a:r>
            <a:endParaRPr lang="fr-CA" sz="2000" dirty="0">
              <a:solidFill>
                <a:srgbClr val="4B850F"/>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4" name="Image 3">
            <a:extLst>
              <a:ext uri="{FF2B5EF4-FFF2-40B4-BE49-F238E27FC236}">
                <a16:creationId xmlns:a16="http://schemas.microsoft.com/office/drawing/2014/main" id="{4FD28EE0-F0AD-6FA4-C2AC-EDB56C9B0A0C}"/>
              </a:ext>
            </a:extLst>
          </p:cNvPr>
          <p:cNvPicPr>
            <a:picLocks noChangeAspect="1"/>
          </p:cNvPicPr>
          <p:nvPr/>
        </p:nvPicPr>
        <p:blipFill>
          <a:blip r:embed="rId3"/>
          <a:stretch>
            <a:fillRect/>
          </a:stretch>
        </p:blipFill>
        <p:spPr>
          <a:xfrm>
            <a:off x="1794014" y="386190"/>
            <a:ext cx="443936" cy="4439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3" name="Espace réservé du numéro de diapositive 7">
            <a:extLst>
              <a:ext uri="{FF2B5EF4-FFF2-40B4-BE49-F238E27FC236}">
                <a16:creationId xmlns:a16="http://schemas.microsoft.com/office/drawing/2014/main" id="{0BF3DC2F-0CCF-A262-A412-639C3B648E97}"/>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41</a:t>
            </a:fld>
            <a:endParaRPr lang="fr-CA" dirty="0"/>
          </a:p>
        </p:txBody>
      </p:sp>
    </p:spTree>
    <p:extLst>
      <p:ext uri="{BB962C8B-B14F-4D97-AF65-F5344CB8AC3E}">
        <p14:creationId xmlns:p14="http://schemas.microsoft.com/office/powerpoint/2010/main" val="31638644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grpSp>
        <p:nvGrpSpPr>
          <p:cNvPr id="6" name="Groupe 5">
            <a:extLst>
              <a:ext uri="{FF2B5EF4-FFF2-40B4-BE49-F238E27FC236}">
                <a16:creationId xmlns:a16="http://schemas.microsoft.com/office/drawing/2014/main" id="{95614067-F214-2964-2A52-9D3DB21A2080}"/>
              </a:ext>
            </a:extLst>
          </p:cNvPr>
          <p:cNvGrpSpPr/>
          <p:nvPr/>
        </p:nvGrpSpPr>
        <p:grpSpPr>
          <a:xfrm>
            <a:off x="710250" y="544717"/>
            <a:ext cx="7723500" cy="481201"/>
            <a:chOff x="990193" y="2090549"/>
            <a:chExt cx="7723500" cy="481201"/>
          </a:xfrm>
        </p:grpSpPr>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990193" y="2090550"/>
              <a:ext cx="7723500"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0070C0"/>
                  </a:solidFill>
                  <a:effectLst/>
                  <a:latin typeface="Times New Roman" panose="02020603050405020304" pitchFamily="18" charset="0"/>
                  <a:ea typeface="Calibri" panose="020F0502020204030204" pitchFamily="34" charset="0"/>
                  <a:cs typeface="Arial" panose="020B0604020202020204" pitchFamily="34" charset="0"/>
                </a:rPr>
                <a:t>O</a:t>
              </a:r>
              <a:r>
                <a:rPr lang="fr-DZ" sz="2800" b="1" dirty="0" err="1">
                  <a:solidFill>
                    <a:srgbClr val="0070C0"/>
                  </a:solidFill>
                  <a:effectLst/>
                  <a:latin typeface="Times New Roman" panose="02020603050405020304" pitchFamily="18" charset="0"/>
                  <a:ea typeface="Calibri" panose="020F0502020204030204" pitchFamily="34" charset="0"/>
                  <a:cs typeface="Arial" panose="020B0604020202020204" pitchFamily="34" charset="0"/>
                </a:rPr>
                <a:t>penSolver</a:t>
              </a:r>
              <a:r>
                <a:rPr lang="fr-DZ" sz="2800" b="1" dirty="0">
                  <a:solidFill>
                    <a:srgbClr val="0070C0"/>
                  </a:solidFill>
                  <a:effectLst/>
                  <a:latin typeface="Times New Roman" panose="02020603050405020304" pitchFamily="18" charset="0"/>
                  <a:ea typeface="Calibri" panose="020F0502020204030204" pitchFamily="34" charset="0"/>
                  <a:cs typeface="Arial" panose="020B0604020202020204" pitchFamily="34" charset="0"/>
                </a:rPr>
                <a:t> (COIN-OR &amp; CBC)</a:t>
              </a:r>
              <a:endParaRPr lang="fr-CA" sz="20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3" name="Image 2">
              <a:extLst>
                <a:ext uri="{FF2B5EF4-FFF2-40B4-BE49-F238E27FC236}">
                  <a16:creationId xmlns:a16="http://schemas.microsoft.com/office/drawing/2014/main" id="{E263997B-5691-C7AB-898D-4802A7A8CED9}"/>
                </a:ext>
              </a:extLst>
            </p:cNvPr>
            <p:cNvPicPr>
              <a:picLocks noChangeAspect="1"/>
            </p:cNvPicPr>
            <p:nvPr/>
          </p:nvPicPr>
          <p:blipFill>
            <a:blip r:embed="rId3"/>
            <a:stretch>
              <a:fillRect/>
            </a:stretch>
          </p:blipFill>
          <p:spPr>
            <a:xfrm>
              <a:off x="1837262" y="2090549"/>
              <a:ext cx="439712" cy="4397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1" name="Groupe 10">
            <a:extLst>
              <a:ext uri="{FF2B5EF4-FFF2-40B4-BE49-F238E27FC236}">
                <a16:creationId xmlns:a16="http://schemas.microsoft.com/office/drawing/2014/main" id="{9DE0B7E9-B4CB-3EA0-51FA-35E598992C7F}"/>
              </a:ext>
            </a:extLst>
          </p:cNvPr>
          <p:cNvGrpSpPr/>
          <p:nvPr/>
        </p:nvGrpSpPr>
        <p:grpSpPr>
          <a:xfrm>
            <a:off x="2748945" y="1182846"/>
            <a:ext cx="3646110" cy="3415937"/>
            <a:chOff x="2133905" y="108488"/>
            <a:chExt cx="4876190" cy="4876190"/>
          </a:xfrm>
        </p:grpSpPr>
        <p:pic>
          <p:nvPicPr>
            <p:cNvPr id="9" name="Image 8">
              <a:extLst>
                <a:ext uri="{FF2B5EF4-FFF2-40B4-BE49-F238E27FC236}">
                  <a16:creationId xmlns:a16="http://schemas.microsoft.com/office/drawing/2014/main" id="{1921E6FD-F8EE-C3D2-51DC-B3BA54762316}"/>
                </a:ext>
              </a:extLst>
            </p:cNvPr>
            <p:cNvPicPr>
              <a:picLocks noChangeAspect="1"/>
            </p:cNvPicPr>
            <p:nvPr/>
          </p:nvPicPr>
          <p:blipFill>
            <a:blip r:embed="rId4"/>
            <a:stretch>
              <a:fillRect/>
            </a:stretch>
          </p:blipFill>
          <p:spPr>
            <a:xfrm>
              <a:off x="2133905" y="108488"/>
              <a:ext cx="4876190" cy="4876190"/>
            </a:xfrm>
            <a:prstGeom prst="rect">
              <a:avLst/>
            </a:prstGeom>
          </p:spPr>
        </p:pic>
        <p:pic>
          <p:nvPicPr>
            <p:cNvPr id="10" name="Image 9">
              <a:extLst>
                <a:ext uri="{FF2B5EF4-FFF2-40B4-BE49-F238E27FC236}">
                  <a16:creationId xmlns:a16="http://schemas.microsoft.com/office/drawing/2014/main" id="{896E7C3C-9830-9D32-F809-07F22B89ED4B}"/>
                </a:ext>
              </a:extLst>
            </p:cNvPr>
            <p:cNvPicPr>
              <a:picLocks noChangeAspect="1"/>
            </p:cNvPicPr>
            <p:nvPr/>
          </p:nvPicPr>
          <p:blipFill>
            <a:blip r:embed="rId5"/>
            <a:stretch>
              <a:fillRect/>
            </a:stretch>
          </p:blipFill>
          <p:spPr>
            <a:xfrm>
              <a:off x="3367656" y="832127"/>
              <a:ext cx="516447" cy="516447"/>
            </a:xfrm>
            <a:prstGeom prst="rect">
              <a:avLst/>
            </a:prstGeom>
          </p:spPr>
        </p:pic>
      </p:grpSp>
      <p:sp>
        <p:nvSpPr>
          <p:cNvPr id="2" name="Espace réservé du numéro de diapositive 7">
            <a:extLst>
              <a:ext uri="{FF2B5EF4-FFF2-40B4-BE49-F238E27FC236}">
                <a16:creationId xmlns:a16="http://schemas.microsoft.com/office/drawing/2014/main" id="{8CE0E885-A692-3DBC-4B6F-7C0ED5A41B1B}"/>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42</a:t>
            </a:fld>
            <a:endParaRPr lang="fr-CA" dirty="0"/>
          </a:p>
        </p:txBody>
      </p:sp>
    </p:spTree>
    <p:extLst>
      <p:ext uri="{BB962C8B-B14F-4D97-AF65-F5344CB8AC3E}">
        <p14:creationId xmlns:p14="http://schemas.microsoft.com/office/powerpoint/2010/main" val="2321230548"/>
      </p:ext>
    </p:extLst>
  </p:cSld>
  <p:clrMapOvr>
    <a:masterClrMapping/>
  </p:clrMapOvr>
  <mc:AlternateContent xmlns:mc="http://schemas.openxmlformats.org/markup-compatibility/2006" xmlns:p14="http://schemas.microsoft.com/office/powerpoint/2010/main">
    <mc:Choice Requires="p14">
      <p:transition p14:dur="250">
        <p:randomBar dir="vert"/>
      </p:transition>
    </mc:Choice>
    <mc:Fallback xmlns="">
      <p:transition>
        <p:randomBar dir="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p19"/>
          <p:cNvGrpSpPr/>
          <p:nvPr/>
        </p:nvGrpSpPr>
        <p:grpSpPr>
          <a:xfrm>
            <a:off x="1650925" y="2578007"/>
            <a:ext cx="5842149" cy="2565450"/>
            <a:chOff x="1650925" y="2578007"/>
            <a:chExt cx="5842149" cy="2565450"/>
          </a:xfrm>
        </p:grpSpPr>
        <p:sp>
          <p:nvSpPr>
            <p:cNvPr id="312" name="Google Shape;312;p19"/>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9"/>
            <p:cNvGrpSpPr/>
            <p:nvPr/>
          </p:nvGrpSpPr>
          <p:grpSpPr>
            <a:xfrm>
              <a:off x="4430982" y="2804419"/>
              <a:ext cx="282125" cy="2336724"/>
              <a:chOff x="4430982" y="2804419"/>
              <a:chExt cx="282125" cy="2336724"/>
            </a:xfrm>
          </p:grpSpPr>
          <p:sp>
            <p:nvSpPr>
              <p:cNvPr id="316" name="Google Shape;316;p19"/>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43;p17">
            <a:extLst>
              <a:ext uri="{FF2B5EF4-FFF2-40B4-BE49-F238E27FC236}">
                <a16:creationId xmlns:a16="http://schemas.microsoft.com/office/drawing/2014/main" id="{93A025C3-FF84-5967-F1C7-B4B6F8F1EA0C}"/>
              </a:ext>
            </a:extLst>
          </p:cNvPr>
          <p:cNvSpPr txBox="1">
            <a:spLocks noGrp="1"/>
          </p:cNvSpPr>
          <p:nvPr>
            <p:ph type="title"/>
          </p:nvPr>
        </p:nvSpPr>
        <p:spPr>
          <a:xfrm>
            <a:off x="3524246" y="1595252"/>
            <a:ext cx="2130032" cy="5548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Résultats</a:t>
            </a:r>
          </a:p>
        </p:txBody>
      </p:sp>
      <p:sp>
        <p:nvSpPr>
          <p:cNvPr id="4" name="Google Shape;549;p24">
            <a:extLst>
              <a:ext uri="{FF2B5EF4-FFF2-40B4-BE49-F238E27FC236}">
                <a16:creationId xmlns:a16="http://schemas.microsoft.com/office/drawing/2014/main" id="{58333F68-98EB-3DA7-BAD3-A0DBAE8F1A00}"/>
              </a:ext>
            </a:extLst>
          </p:cNvPr>
          <p:cNvSpPr/>
          <p:nvPr/>
        </p:nvSpPr>
        <p:spPr>
          <a:xfrm>
            <a:off x="4286234" y="2224664"/>
            <a:ext cx="606056" cy="1022693"/>
          </a:xfrm>
          <a:custGeom>
            <a:avLst/>
            <a:gdLst/>
            <a:ahLst/>
            <a:cxnLst/>
            <a:rect l="l" t="t" r="r" b="b"/>
            <a:pathLst>
              <a:path w="19658" h="33172" extrusionOk="0">
                <a:moveTo>
                  <a:pt x="9835" y="1"/>
                </a:moveTo>
                <a:cubicBezTo>
                  <a:pt x="4406" y="1"/>
                  <a:pt x="1" y="4394"/>
                  <a:pt x="1" y="9823"/>
                </a:cubicBezTo>
                <a:cubicBezTo>
                  <a:pt x="1" y="14598"/>
                  <a:pt x="3394" y="18610"/>
                  <a:pt x="7906" y="19503"/>
                </a:cubicBezTo>
                <a:lnTo>
                  <a:pt x="9407" y="33172"/>
                </a:lnTo>
                <a:lnTo>
                  <a:pt x="10252" y="33172"/>
                </a:lnTo>
                <a:lnTo>
                  <a:pt x="11752" y="19503"/>
                </a:lnTo>
                <a:cubicBezTo>
                  <a:pt x="16265" y="18610"/>
                  <a:pt x="19658" y="14598"/>
                  <a:pt x="19658" y="9823"/>
                </a:cubicBezTo>
                <a:cubicBezTo>
                  <a:pt x="19658" y="4394"/>
                  <a:pt x="15253" y="1"/>
                  <a:pt x="9835" y="1"/>
                </a:cubicBezTo>
                <a:close/>
              </a:path>
            </a:pathLst>
          </a:custGeom>
          <a:solidFill>
            <a:schemeClr val="accent6"/>
          </a:solidFill>
          <a:ln>
            <a:noFill/>
          </a:ln>
        </p:spPr>
        <p:txBody>
          <a:bodyPr spcFirstLastPara="1" wrap="square" lIns="91425" tIns="137150" rIns="91425" bIns="91425" anchor="t" anchorCtr="0">
            <a:noAutofit/>
          </a:bodyPr>
          <a:lstStyle/>
          <a:p>
            <a:pPr marL="0" lvl="0" indent="0" algn="ctr" rtl="0">
              <a:spcBef>
                <a:spcPts val="0"/>
              </a:spcBef>
              <a:spcAft>
                <a:spcPts val="0"/>
              </a:spcAft>
              <a:buNone/>
            </a:pPr>
            <a:r>
              <a:rPr lang="en" sz="2200" dirty="0">
                <a:solidFill>
                  <a:srgbClr val="FFFFFF"/>
                </a:solidFill>
                <a:latin typeface="Fira Sans Extra Condensed"/>
                <a:ea typeface="Fira Sans Extra Condensed"/>
                <a:cs typeface="Fira Sans Extra Condensed"/>
                <a:sym typeface="Fira Sans Extra Condensed"/>
              </a:rPr>
              <a:t>05</a:t>
            </a:r>
            <a:endParaRPr sz="2200" dirty="0">
              <a:solidFill>
                <a:srgbClr val="FFFFFF"/>
              </a:solidFill>
              <a:latin typeface="Fira Sans Extra Condensed"/>
              <a:ea typeface="Fira Sans Extra Condensed"/>
              <a:cs typeface="Fira Sans Extra Condensed"/>
              <a:sym typeface="Fira Sans Extra Condensed"/>
            </a:endParaRPr>
          </a:p>
        </p:txBody>
      </p:sp>
      <p:sp>
        <p:nvSpPr>
          <p:cNvPr id="3" name="Espace réservé du numéro de diapositive 7">
            <a:extLst>
              <a:ext uri="{FF2B5EF4-FFF2-40B4-BE49-F238E27FC236}">
                <a16:creationId xmlns:a16="http://schemas.microsoft.com/office/drawing/2014/main" id="{89657AB8-D7AB-A507-9B9F-B7A56232383D}"/>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43</a:t>
            </a:fld>
            <a:endParaRPr lang="fr-CA" dirty="0"/>
          </a:p>
        </p:txBody>
      </p:sp>
    </p:spTree>
    <p:extLst>
      <p:ext uri="{BB962C8B-B14F-4D97-AF65-F5344CB8AC3E}">
        <p14:creationId xmlns:p14="http://schemas.microsoft.com/office/powerpoint/2010/main" val="806491651"/>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xmlns="" Requires="psuz">
          <p:graphicFrame>
            <p:nvGraphicFramePr>
              <p:cNvPr id="3" name="Zoom de résumé 2">
                <a:extLst>
                  <a:ext uri="{FF2B5EF4-FFF2-40B4-BE49-F238E27FC236}">
                    <a16:creationId xmlns:a16="http://schemas.microsoft.com/office/drawing/2014/main" id="{86ABCEF1-BED9-6AB4-F529-C4C418ED3B71}"/>
                  </a:ext>
                </a:extLst>
              </p:cNvPr>
              <p:cNvGraphicFramePr>
                <a:graphicFrameLocks noChangeAspect="1"/>
              </p:cNvGraphicFramePr>
              <p:nvPr>
                <p:extLst>
                  <p:ext uri="{D42A27DB-BD31-4B8C-83A1-F6EECF244321}">
                    <p14:modId xmlns:p14="http://schemas.microsoft.com/office/powerpoint/2010/main" val="831494661"/>
                  </p:ext>
                </p:extLst>
              </p:nvPr>
            </p:nvGraphicFramePr>
            <p:xfrm>
              <a:off x="742425" y="766253"/>
              <a:ext cx="7659149" cy="4064000"/>
            </p:xfrm>
            <a:graphic>
              <a:graphicData uri="http://schemas.microsoft.com/office/powerpoint/2016/summaryzoom">
                <psuz:summaryZm>
                  <psuz:summaryZmObj sectionId="{61F05D4B-4C1C-4158-8929-191A1740F3ED}">
                    <psuz:zmPr id="{38A0BA42-B418-4481-9AE3-CC147E7F2410}" returnToParent="0" transitionDur="250">
                      <p166:blipFill xmlns:p166="http://schemas.microsoft.com/office/powerpoint/2016/6/main">
                        <a:blip r:embed="rId2"/>
                        <a:stretch>
                          <a:fillRect/>
                        </a:stretch>
                      </p166:blipFill>
                      <p166:spPr xmlns:p166="http://schemas.microsoft.com/office/powerpoint/2016/6/main">
                        <a:xfrm>
                          <a:off x="286023" y="513336"/>
                          <a:ext cx="1723308" cy="969360"/>
                        </a:xfrm>
                        <a:prstGeom prst="rect">
                          <a:avLst/>
                        </a:prstGeom>
                        <a:ln w="3175">
                          <a:solidFill>
                            <a:prstClr val="ltGray"/>
                          </a:solidFill>
                        </a:ln>
                      </p166:spPr>
                    </psuz:zmPr>
                  </psuz:summaryZmObj>
                  <psuz:summaryZmObj sectionId="{7C6B51FB-375E-4A69-A2FD-C3A0784DCD6E}">
                    <psuz:zmPr id="{D9B52457-22A6-46C5-BCB0-B1C5C1BFB69C}" returnToParent="0" transitionDur="250">
                      <p166:blipFill xmlns:p166="http://schemas.microsoft.com/office/powerpoint/2016/6/main">
                        <a:blip r:embed="rId3"/>
                        <a:stretch>
                          <a:fillRect/>
                        </a:stretch>
                      </p166:blipFill>
                      <p166:spPr xmlns:p166="http://schemas.microsoft.com/office/powerpoint/2016/6/main">
                        <a:xfrm>
                          <a:off x="2073955" y="513336"/>
                          <a:ext cx="1723308" cy="969360"/>
                        </a:xfrm>
                        <a:prstGeom prst="rect">
                          <a:avLst/>
                        </a:prstGeom>
                        <a:ln w="3175">
                          <a:solidFill>
                            <a:prstClr val="ltGray"/>
                          </a:solidFill>
                        </a:ln>
                      </p166:spPr>
                    </psuz:zmPr>
                  </psuz:summaryZmObj>
                  <psuz:summaryZmObj sectionId="{2CEE8790-B380-4341-ADBB-4BAA64E11C8C}">
                    <psuz:zmPr id="{33A02CB2-4A4C-4E62-A388-CD64CC23717D}" returnToParent="0" transitionDur="250">
                      <p166:blipFill xmlns:p166="http://schemas.microsoft.com/office/powerpoint/2016/6/main">
                        <a:blip r:embed="rId4"/>
                        <a:stretch>
                          <a:fillRect/>
                        </a:stretch>
                      </p166:blipFill>
                      <p166:spPr xmlns:p166="http://schemas.microsoft.com/office/powerpoint/2016/6/main">
                        <a:xfrm>
                          <a:off x="3861887" y="513336"/>
                          <a:ext cx="1723308" cy="969360"/>
                        </a:xfrm>
                        <a:prstGeom prst="rect">
                          <a:avLst/>
                        </a:prstGeom>
                        <a:ln w="3175">
                          <a:solidFill>
                            <a:prstClr val="ltGray"/>
                          </a:solidFill>
                        </a:ln>
                      </p166:spPr>
                    </psuz:zmPr>
                  </psuz:summaryZmObj>
                  <psuz:summaryZmObj sectionId="{807531FA-AB22-4D3E-A1D7-AA44DA3D7E92}">
                    <psuz:zmPr id="{D535E444-3534-4F71-85E8-E3C125B622EE}" returnToParent="0" transitionDur="250">
                      <p166:blipFill xmlns:p166="http://schemas.microsoft.com/office/powerpoint/2016/6/main">
                        <a:blip r:embed="rId5"/>
                        <a:stretch>
                          <a:fillRect/>
                        </a:stretch>
                      </p166:blipFill>
                      <p166:spPr xmlns:p166="http://schemas.microsoft.com/office/powerpoint/2016/6/main">
                        <a:xfrm>
                          <a:off x="5649819" y="513336"/>
                          <a:ext cx="1723308" cy="969360"/>
                        </a:xfrm>
                        <a:prstGeom prst="rect">
                          <a:avLst/>
                        </a:prstGeom>
                        <a:ln w="3175">
                          <a:solidFill>
                            <a:prstClr val="ltGray"/>
                          </a:solidFill>
                        </a:ln>
                      </p166:spPr>
                    </psuz:zmPr>
                  </psuz:summaryZmObj>
                  <psuz:summaryZmObj sectionId="{F98299D1-0692-40B0-8930-648F29E80B5E}">
                    <psuz:zmPr id="{1578B003-1969-40C0-917C-5411A37ADFDB}" returnToParent="0" transitionDur="250">
                      <p166:blipFill xmlns:p166="http://schemas.microsoft.com/office/powerpoint/2016/6/main">
                        <a:blip r:embed="rId6"/>
                        <a:stretch>
                          <a:fillRect/>
                        </a:stretch>
                      </p166:blipFill>
                      <p166:spPr xmlns:p166="http://schemas.microsoft.com/office/powerpoint/2016/6/main">
                        <a:xfrm>
                          <a:off x="286023" y="1547320"/>
                          <a:ext cx="1723308" cy="969360"/>
                        </a:xfrm>
                        <a:prstGeom prst="rect">
                          <a:avLst/>
                        </a:prstGeom>
                        <a:ln w="3175">
                          <a:solidFill>
                            <a:prstClr val="ltGray"/>
                          </a:solidFill>
                        </a:ln>
                      </p166:spPr>
                    </psuz:zmPr>
                  </psuz:summaryZmObj>
                  <psuz:summaryZmObj sectionId="{E1B251A4-543F-42D8-BE30-344AAA434BE7}">
                    <psuz:zmPr id="{8D05CC52-77CA-4234-AD42-A005EA0D0090}" returnToParent="0" transitionDur="250">
                      <p166:blipFill xmlns:p166="http://schemas.microsoft.com/office/powerpoint/2016/6/main">
                        <a:blip r:embed="rId7"/>
                        <a:stretch>
                          <a:fillRect/>
                        </a:stretch>
                      </p166:blipFill>
                      <p166:spPr xmlns:p166="http://schemas.microsoft.com/office/powerpoint/2016/6/main">
                        <a:xfrm>
                          <a:off x="2073955" y="1547320"/>
                          <a:ext cx="1723308" cy="969360"/>
                        </a:xfrm>
                        <a:prstGeom prst="rect">
                          <a:avLst/>
                        </a:prstGeom>
                        <a:ln w="3175">
                          <a:solidFill>
                            <a:prstClr val="ltGray"/>
                          </a:solidFill>
                        </a:ln>
                      </p166:spPr>
                    </psuz:zmPr>
                  </psuz:summaryZmObj>
                  <psuz:summaryZmObj sectionId="{BAB9BC7D-2C12-428B-9A85-4BFA23D06F2F}">
                    <psuz:zmPr id="{2DE31325-6008-443E-BEF1-58B0F43B561C}" returnToParent="0" transitionDur="250">
                      <p166:blipFill xmlns:p166="http://schemas.microsoft.com/office/powerpoint/2016/6/main">
                        <a:blip r:embed="rId8"/>
                        <a:stretch>
                          <a:fillRect/>
                        </a:stretch>
                      </p166:blipFill>
                      <p166:spPr xmlns:p166="http://schemas.microsoft.com/office/powerpoint/2016/6/main">
                        <a:xfrm>
                          <a:off x="3861887" y="1547320"/>
                          <a:ext cx="1723308" cy="969360"/>
                        </a:xfrm>
                        <a:prstGeom prst="rect">
                          <a:avLst/>
                        </a:prstGeom>
                        <a:ln w="3175">
                          <a:solidFill>
                            <a:prstClr val="ltGray"/>
                          </a:solidFill>
                        </a:ln>
                      </p166:spPr>
                    </psuz:zmPr>
                  </psuz:summaryZmObj>
                  <psuz:summaryZmObj sectionId="{BD292B2E-5F07-415D-9810-304AE4319B70}">
                    <psuz:zmPr id="{C6307A58-BF07-4F34-B3C6-56BE9C4D3904}" returnToParent="0" transitionDur="250">
                      <p166:blipFill xmlns:p166="http://schemas.microsoft.com/office/powerpoint/2016/6/main">
                        <a:blip r:embed="rId9"/>
                        <a:stretch>
                          <a:fillRect/>
                        </a:stretch>
                      </p166:blipFill>
                      <p166:spPr xmlns:p166="http://schemas.microsoft.com/office/powerpoint/2016/6/main">
                        <a:xfrm>
                          <a:off x="5649819" y="1547320"/>
                          <a:ext cx="1723308" cy="969360"/>
                        </a:xfrm>
                        <a:prstGeom prst="rect">
                          <a:avLst/>
                        </a:prstGeom>
                        <a:ln w="3175">
                          <a:solidFill>
                            <a:prstClr val="ltGray"/>
                          </a:solidFill>
                        </a:ln>
                      </p166:spPr>
                    </psuz:zmPr>
                  </psuz:summaryZmObj>
                  <psuz:summaryZmObj sectionId="{E0735E6B-E818-4B4D-A03E-F5755777A5AE}">
                    <psuz:zmPr id="{2968736C-DE97-42AF-B525-B263F24C5222}" returnToParent="0" transitionDur="250">
                      <p166:blipFill xmlns:p166="http://schemas.microsoft.com/office/powerpoint/2016/6/main">
                        <a:blip r:embed="rId10"/>
                        <a:stretch>
                          <a:fillRect/>
                        </a:stretch>
                      </p166:blipFill>
                      <p166:spPr xmlns:p166="http://schemas.microsoft.com/office/powerpoint/2016/6/main">
                        <a:xfrm>
                          <a:off x="286023" y="2581304"/>
                          <a:ext cx="1723308" cy="969360"/>
                        </a:xfrm>
                        <a:prstGeom prst="rect">
                          <a:avLst/>
                        </a:prstGeom>
                        <a:ln w="3175">
                          <a:solidFill>
                            <a:prstClr val="ltGray"/>
                          </a:solidFill>
                        </a:ln>
                      </p166:spPr>
                    </psuz:zmPr>
                  </psuz:summaryZmObj>
                  <psuz:summaryZmObj sectionId="{7EF599F9-7855-4343-AA60-71ED0D2CE0B7}">
                    <psuz:zmPr id="{1A59670A-3628-4488-A446-31F7BF267022}" returnToParent="0" transitionDur="250">
                      <p166:blipFill xmlns:p166="http://schemas.microsoft.com/office/powerpoint/2016/6/main">
                        <a:blip r:embed="rId11"/>
                        <a:stretch>
                          <a:fillRect/>
                        </a:stretch>
                      </p166:blipFill>
                      <p166:spPr xmlns:p166="http://schemas.microsoft.com/office/powerpoint/2016/6/main">
                        <a:xfrm>
                          <a:off x="2073955" y="2581304"/>
                          <a:ext cx="1723308" cy="969360"/>
                        </a:xfrm>
                        <a:prstGeom prst="rect">
                          <a:avLst/>
                        </a:prstGeom>
                        <a:ln w="3175">
                          <a:solidFill>
                            <a:prstClr val="ltGray"/>
                          </a:solidFill>
                        </a:ln>
                      </p166:spPr>
                    </psuz:zmPr>
                  </psuz:summaryZmObj>
                  <psuz:gridLayout/>
                </psuz:summaryZm>
              </a:graphicData>
            </a:graphic>
          </p:graphicFrame>
        </mc:Choice>
        <mc:Fallback>
          <p:grpSp>
            <p:nvGrpSpPr>
              <p:cNvPr id="3" name="Zoom de résumé 2">
                <a:extLst>
                  <a:ext uri="{FF2B5EF4-FFF2-40B4-BE49-F238E27FC236}">
                    <a16:creationId xmlns:a16="http://schemas.microsoft.com/office/drawing/2014/main" id="{86ABCEF1-BED9-6AB4-F529-C4C418ED3B71}"/>
                  </a:ext>
                </a:extLst>
              </p:cNvPr>
              <p:cNvGrpSpPr>
                <a:grpSpLocks noGrp="1" noUngrp="1" noRot="1" noChangeAspect="1" noMove="1" noResize="1"/>
              </p:cNvGrpSpPr>
              <p:nvPr/>
            </p:nvGrpSpPr>
            <p:grpSpPr>
              <a:xfrm>
                <a:off x="742425" y="766253"/>
                <a:ext cx="7659149" cy="4064000"/>
                <a:chOff x="742425" y="766253"/>
                <a:chExt cx="7659149" cy="4064000"/>
              </a:xfrm>
            </p:grpSpPr>
            <p:pic>
              <p:nvPicPr>
                <p:cNvPr id="2" name="Image 2">
                  <a:hlinkClick r:id="rId12"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1028448" y="1279589"/>
                  <a:ext cx="1723308" cy="969360"/>
                </a:xfrm>
                <a:prstGeom prst="rect">
                  <a:avLst/>
                </a:prstGeom>
                <a:ln w="3175">
                  <a:solidFill>
                    <a:prstClr val="ltGray"/>
                  </a:solidFill>
                </a:ln>
              </p:spPr>
            </p:pic>
            <p:pic>
              <p:nvPicPr>
                <p:cNvPr id="6" name="Image 6">
                  <a:hlinkClick r:id="rId14"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2816380" y="1279589"/>
                  <a:ext cx="1723308" cy="969360"/>
                </a:xfrm>
                <a:prstGeom prst="rect">
                  <a:avLst/>
                </a:prstGeom>
                <a:ln w="3175">
                  <a:solidFill>
                    <a:prstClr val="ltGray"/>
                  </a:solidFill>
                </a:ln>
              </p:spPr>
            </p:pic>
            <p:pic>
              <p:nvPicPr>
                <p:cNvPr id="7" name="Image 7">
                  <a:hlinkClick r:id="rId16"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4604312" y="1279589"/>
                  <a:ext cx="1723308" cy="969360"/>
                </a:xfrm>
                <a:prstGeom prst="rect">
                  <a:avLst/>
                </a:prstGeom>
                <a:ln w="3175">
                  <a:solidFill>
                    <a:prstClr val="ltGray"/>
                  </a:solidFill>
                </a:ln>
              </p:spPr>
            </p:pic>
            <p:pic>
              <p:nvPicPr>
                <p:cNvPr id="8" name="Image 8">
                  <a:hlinkClick r:id="rId18"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6392244" y="1279589"/>
                  <a:ext cx="1723308" cy="969360"/>
                </a:xfrm>
                <a:prstGeom prst="rect">
                  <a:avLst/>
                </a:prstGeom>
                <a:ln w="3175">
                  <a:solidFill>
                    <a:prstClr val="ltGray"/>
                  </a:solidFill>
                </a:ln>
              </p:spPr>
            </p:pic>
            <p:pic>
              <p:nvPicPr>
                <p:cNvPr id="9" name="Image 9">
                  <a:hlinkClick r:id="rId20"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1028448" y="2313573"/>
                  <a:ext cx="1723308" cy="969360"/>
                </a:xfrm>
                <a:prstGeom prst="rect">
                  <a:avLst/>
                </a:prstGeom>
                <a:ln w="3175">
                  <a:solidFill>
                    <a:prstClr val="ltGray"/>
                  </a:solidFill>
                </a:ln>
              </p:spPr>
            </p:pic>
            <p:pic>
              <p:nvPicPr>
                <p:cNvPr id="10" name="Image 10">
                  <a:hlinkClick r:id="rId22"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2816380" y="2313573"/>
                  <a:ext cx="1723308" cy="969360"/>
                </a:xfrm>
                <a:prstGeom prst="rect">
                  <a:avLst/>
                </a:prstGeom>
                <a:ln w="3175">
                  <a:solidFill>
                    <a:prstClr val="ltGray"/>
                  </a:solidFill>
                </a:ln>
              </p:spPr>
            </p:pic>
            <p:pic>
              <p:nvPicPr>
                <p:cNvPr id="11" name="Image 11">
                  <a:hlinkClick r:id="rId24"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4604312" y="2313573"/>
                  <a:ext cx="1723308" cy="969360"/>
                </a:xfrm>
                <a:prstGeom prst="rect">
                  <a:avLst/>
                </a:prstGeom>
                <a:ln w="3175">
                  <a:solidFill>
                    <a:prstClr val="ltGray"/>
                  </a:solidFill>
                </a:ln>
              </p:spPr>
            </p:pic>
            <p:pic>
              <p:nvPicPr>
                <p:cNvPr id="12" name="Image 12">
                  <a:hlinkClick r:id="rId26"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6392244" y="2313573"/>
                  <a:ext cx="1723308" cy="969360"/>
                </a:xfrm>
                <a:prstGeom prst="rect">
                  <a:avLst/>
                </a:prstGeom>
                <a:ln w="3175">
                  <a:solidFill>
                    <a:prstClr val="ltGray"/>
                  </a:solidFill>
                </a:ln>
              </p:spPr>
            </p:pic>
            <p:pic>
              <p:nvPicPr>
                <p:cNvPr id="13" name="Image 13">
                  <a:hlinkClick r:id="rId28"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1028448" y="3347557"/>
                  <a:ext cx="1723308" cy="969360"/>
                </a:xfrm>
                <a:prstGeom prst="rect">
                  <a:avLst/>
                </a:prstGeom>
                <a:ln w="3175">
                  <a:solidFill>
                    <a:prstClr val="ltGray"/>
                  </a:solidFill>
                </a:ln>
              </p:spPr>
            </p:pic>
            <p:pic>
              <p:nvPicPr>
                <p:cNvPr id="14" name="Image 14">
                  <a:hlinkClick r:id="rId30"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2816380" y="3347557"/>
                  <a:ext cx="1723308" cy="969360"/>
                </a:xfrm>
                <a:prstGeom prst="rect">
                  <a:avLst/>
                </a:prstGeom>
                <a:ln w="3175">
                  <a:solidFill>
                    <a:prstClr val="ltGray"/>
                  </a:solidFill>
                </a:ln>
              </p:spPr>
            </p:pic>
          </p:grpSp>
        </mc:Fallback>
      </mc:AlternateContent>
      <p:sp>
        <p:nvSpPr>
          <p:cNvPr id="4" name="Google Shape;1044;p32">
            <a:extLst>
              <a:ext uri="{FF2B5EF4-FFF2-40B4-BE49-F238E27FC236}">
                <a16:creationId xmlns:a16="http://schemas.microsoft.com/office/drawing/2014/main" id="{63619201-1FFD-530F-A18A-24671AC4D5B5}"/>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 4">
            <a:extLst>
              <a:ext uri="{FF2B5EF4-FFF2-40B4-BE49-F238E27FC236}">
                <a16:creationId xmlns:a16="http://schemas.microsoft.com/office/drawing/2014/main" id="{43E923BC-C632-7280-BC79-22B059DDAAE5}"/>
              </a:ext>
            </a:extLst>
          </p:cNvPr>
          <p:cNvPicPr>
            <a:picLocks noChangeAspect="1"/>
          </p:cNvPicPr>
          <p:nvPr/>
        </p:nvPicPr>
        <p:blipFill>
          <a:blip r:embed="rId32"/>
          <a:stretch>
            <a:fillRect/>
          </a:stretch>
        </p:blipFill>
        <p:spPr>
          <a:xfrm>
            <a:off x="3444633" y="332571"/>
            <a:ext cx="513910" cy="513910"/>
          </a:xfrm>
          <a:prstGeom prst="rect">
            <a:avLst/>
          </a:prstGeom>
        </p:spPr>
      </p:pic>
      <p:sp>
        <p:nvSpPr>
          <p:cNvPr id="15" name="Espace réservé du numéro de diapositive 14">
            <a:extLst>
              <a:ext uri="{FF2B5EF4-FFF2-40B4-BE49-F238E27FC236}">
                <a16:creationId xmlns:a16="http://schemas.microsoft.com/office/drawing/2014/main" id="{E436B02C-37B1-B322-E263-1291389BBC7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CA" smtClean="0"/>
              <a:t>44</a:t>
            </a:fld>
            <a:endParaRPr lang="fr-CA"/>
          </a:p>
        </p:txBody>
      </p:sp>
    </p:spTree>
    <p:extLst>
      <p:ext uri="{BB962C8B-B14F-4D97-AF65-F5344CB8AC3E}">
        <p14:creationId xmlns:p14="http://schemas.microsoft.com/office/powerpoint/2010/main" val="184769347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kumimoji="0" lang="fr-DZ"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1</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1</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err="1">
                <a:solidFill>
                  <a:srgbClr val="FF9507"/>
                </a:solidFill>
                <a:latin typeface="Roboto"/>
                <a:ea typeface="Roboto"/>
              </a:rPr>
              <a:t>Probelm</a:t>
            </a:r>
            <a:r>
              <a:rPr lang="fr-DZ" b="1" dirty="0">
                <a:solidFill>
                  <a:srgbClr val="FF9507"/>
                </a:solidFill>
                <a:latin typeface="Roboto"/>
                <a:ea typeface="Roboto"/>
              </a:rPr>
              <a:t> :</a:t>
            </a:r>
            <a:endParaRPr lang="fr-CA" b="1" dirty="0">
              <a:solidFill>
                <a:srgbClr val="FF9507"/>
              </a:solidFill>
              <a:latin typeface="Roboto"/>
              <a:ea typeface="Roboto"/>
            </a:endParaRPr>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3"/>
          <a:stretch>
            <a:fillRect/>
          </a:stretch>
        </p:blipFill>
        <p:spPr>
          <a:xfrm>
            <a:off x="3444633" y="332571"/>
            <a:ext cx="513910" cy="513910"/>
          </a:xfrm>
          <a:prstGeom prst="rect">
            <a:avLst/>
          </a:prstGeom>
        </p:spPr>
      </p:pic>
      <p:pic>
        <p:nvPicPr>
          <p:cNvPr id="9" name="Image 8">
            <a:extLst>
              <a:ext uri="{FF2B5EF4-FFF2-40B4-BE49-F238E27FC236}">
                <a16:creationId xmlns:a16="http://schemas.microsoft.com/office/drawing/2014/main" id="{A5607F07-D4E0-B109-1E64-5DDABA613BB0}"/>
              </a:ext>
            </a:extLst>
          </p:cNvPr>
          <p:cNvPicPr>
            <a:picLocks noChangeAspect="1"/>
          </p:cNvPicPr>
          <p:nvPr/>
        </p:nvPicPr>
        <p:blipFill>
          <a:blip r:embed="rId4"/>
          <a:stretch>
            <a:fillRect/>
          </a:stretch>
        </p:blipFill>
        <p:spPr>
          <a:xfrm>
            <a:off x="3417399" y="1787554"/>
            <a:ext cx="5206484" cy="3150749"/>
          </a:xfrm>
          <a:prstGeom prst="rect">
            <a:avLst/>
          </a:prstGeom>
        </p:spPr>
      </p:pic>
      <p:pic>
        <p:nvPicPr>
          <p:cNvPr id="11" name="Image 10">
            <a:extLst>
              <a:ext uri="{FF2B5EF4-FFF2-40B4-BE49-F238E27FC236}">
                <a16:creationId xmlns:a16="http://schemas.microsoft.com/office/drawing/2014/main" id="{A9C7901E-4A49-CC1A-B094-EF63BB88C598}"/>
              </a:ext>
            </a:extLst>
          </p:cNvPr>
          <p:cNvPicPr>
            <a:picLocks noChangeAspect="1"/>
          </p:cNvPicPr>
          <p:nvPr/>
        </p:nvPicPr>
        <p:blipFill>
          <a:blip r:embed="rId5"/>
          <a:stretch>
            <a:fillRect/>
          </a:stretch>
        </p:blipFill>
        <p:spPr>
          <a:xfrm>
            <a:off x="735341" y="1875644"/>
            <a:ext cx="2883394" cy="2945863"/>
          </a:xfrm>
          <a:prstGeom prst="rect">
            <a:avLst/>
          </a:prstGeom>
        </p:spPr>
      </p:pic>
      <p:sp>
        <p:nvSpPr>
          <p:cNvPr id="2" name="Espace réservé du numéro de diapositive 7">
            <a:extLst>
              <a:ext uri="{FF2B5EF4-FFF2-40B4-BE49-F238E27FC236}">
                <a16:creationId xmlns:a16="http://schemas.microsoft.com/office/drawing/2014/main" id="{F0AF56A8-63BB-B349-59CC-DDDF56EE46FC}"/>
              </a:ext>
            </a:extLst>
          </p:cNvPr>
          <p:cNvSpPr txBox="1">
            <a:spLocks/>
          </p:cNvSpPr>
          <p:nvPr/>
        </p:nvSpPr>
        <p:spPr>
          <a:xfrm>
            <a:off x="8670421"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45</a:t>
            </a:fld>
            <a:endParaRPr lang="fr-CA" dirty="0"/>
          </a:p>
        </p:txBody>
      </p:sp>
    </p:spTree>
    <p:extLst>
      <p:ext uri="{BB962C8B-B14F-4D97-AF65-F5344CB8AC3E}">
        <p14:creationId xmlns:p14="http://schemas.microsoft.com/office/powerpoint/2010/main" val="34569742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pic>
        <p:nvPicPr>
          <p:cNvPr id="2" name="Image 1">
            <a:extLst>
              <a:ext uri="{FF2B5EF4-FFF2-40B4-BE49-F238E27FC236}">
                <a16:creationId xmlns:a16="http://schemas.microsoft.com/office/drawing/2014/main" id="{403093B5-D00C-5760-032E-4E966DCC081C}"/>
              </a:ext>
            </a:extLst>
          </p:cNvPr>
          <p:cNvPicPr>
            <a:picLocks noChangeAspect="1"/>
          </p:cNvPicPr>
          <p:nvPr/>
        </p:nvPicPr>
        <p:blipFill>
          <a:blip r:embed="rId3"/>
          <a:stretch>
            <a:fillRect/>
          </a:stretch>
        </p:blipFill>
        <p:spPr>
          <a:xfrm>
            <a:off x="1180481" y="1615723"/>
            <a:ext cx="6575643" cy="3328128"/>
          </a:xfrm>
          <a:prstGeom prst="rect">
            <a:avLst/>
          </a:prstGeom>
        </p:spPr>
      </p:pic>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kumimoji="0" lang="fr-DZ"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2</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1</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a:solidFill>
                  <a:srgbClr val="FF9507"/>
                </a:solidFill>
                <a:latin typeface="Roboto"/>
                <a:ea typeface="Roboto"/>
              </a:rPr>
              <a:t>Solution :</a:t>
            </a:r>
            <a:endParaRPr lang="fr-CA" b="1" dirty="0">
              <a:solidFill>
                <a:srgbClr val="FF9507"/>
              </a:solidFill>
              <a:latin typeface="Roboto"/>
              <a:ea typeface="Roboto"/>
            </a:endParaRPr>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4"/>
          <a:stretch>
            <a:fillRect/>
          </a:stretch>
        </p:blipFill>
        <p:spPr>
          <a:xfrm>
            <a:off x="3444633" y="332571"/>
            <a:ext cx="513910" cy="513910"/>
          </a:xfrm>
          <a:prstGeom prst="rect">
            <a:avLst/>
          </a:prstGeom>
        </p:spPr>
      </p:pic>
      <p:pic>
        <p:nvPicPr>
          <p:cNvPr id="4" name="Image 3">
            <a:extLst>
              <a:ext uri="{FF2B5EF4-FFF2-40B4-BE49-F238E27FC236}">
                <a16:creationId xmlns:a16="http://schemas.microsoft.com/office/drawing/2014/main" id="{6114D225-D403-7828-A9D1-07CEDB681322}"/>
              </a:ext>
            </a:extLst>
          </p:cNvPr>
          <p:cNvPicPr>
            <a:picLocks noChangeAspect="1"/>
          </p:cNvPicPr>
          <p:nvPr/>
        </p:nvPicPr>
        <p:blipFill>
          <a:blip r:embed="rId5"/>
          <a:stretch>
            <a:fillRect/>
          </a:stretch>
        </p:blipFill>
        <p:spPr>
          <a:xfrm>
            <a:off x="994005" y="1776048"/>
            <a:ext cx="7155990" cy="2919541"/>
          </a:xfrm>
          <a:prstGeom prst="rect">
            <a:avLst/>
          </a:prstGeom>
        </p:spPr>
      </p:pic>
      <p:sp>
        <p:nvSpPr>
          <p:cNvPr id="5" name="Espace réservé du numéro de diapositive 7">
            <a:extLst>
              <a:ext uri="{FF2B5EF4-FFF2-40B4-BE49-F238E27FC236}">
                <a16:creationId xmlns:a16="http://schemas.microsoft.com/office/drawing/2014/main" id="{4E8EA40D-1EB4-EFB3-0C0F-CDF6248A3F6E}"/>
              </a:ext>
            </a:extLst>
          </p:cNvPr>
          <p:cNvSpPr txBox="1">
            <a:spLocks/>
          </p:cNvSpPr>
          <p:nvPr/>
        </p:nvSpPr>
        <p:spPr>
          <a:xfrm>
            <a:off x="8679850"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46</a:t>
            </a:fld>
            <a:endParaRPr lang="fr-CA" dirty="0"/>
          </a:p>
        </p:txBody>
      </p:sp>
    </p:spTree>
    <p:extLst>
      <p:ext uri="{BB962C8B-B14F-4D97-AF65-F5344CB8AC3E}">
        <p14:creationId xmlns:p14="http://schemas.microsoft.com/office/powerpoint/2010/main" val="163567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kumimoji="0" lang="fr-DZ"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1</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2</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err="1">
                <a:solidFill>
                  <a:srgbClr val="FF9507"/>
                </a:solidFill>
                <a:latin typeface="Roboto"/>
                <a:ea typeface="Roboto"/>
              </a:rPr>
              <a:t>Probelm</a:t>
            </a:r>
            <a:r>
              <a:rPr lang="fr-DZ" b="1" dirty="0">
                <a:solidFill>
                  <a:srgbClr val="FF9507"/>
                </a:solidFill>
                <a:latin typeface="Roboto"/>
                <a:ea typeface="Roboto"/>
              </a:rPr>
              <a:t> :</a:t>
            </a:r>
            <a:endParaRPr lang="fr-CA" b="1" dirty="0">
              <a:solidFill>
                <a:srgbClr val="FF9507"/>
              </a:solidFill>
              <a:latin typeface="Roboto"/>
              <a:ea typeface="Roboto"/>
            </a:endParaRPr>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3"/>
          <a:stretch>
            <a:fillRect/>
          </a:stretch>
        </p:blipFill>
        <p:spPr>
          <a:xfrm>
            <a:off x="3444633" y="332571"/>
            <a:ext cx="513910" cy="513910"/>
          </a:xfrm>
          <a:prstGeom prst="rect">
            <a:avLst/>
          </a:prstGeom>
        </p:spPr>
      </p:pic>
      <p:pic>
        <p:nvPicPr>
          <p:cNvPr id="4" name="Image 3">
            <a:extLst>
              <a:ext uri="{FF2B5EF4-FFF2-40B4-BE49-F238E27FC236}">
                <a16:creationId xmlns:a16="http://schemas.microsoft.com/office/drawing/2014/main" id="{6C57E79B-5212-7126-7C3C-3198A08F0635}"/>
              </a:ext>
            </a:extLst>
          </p:cNvPr>
          <p:cNvPicPr>
            <a:picLocks noChangeAspect="1"/>
          </p:cNvPicPr>
          <p:nvPr/>
        </p:nvPicPr>
        <p:blipFill rotWithShape="1">
          <a:blip r:embed="rId4"/>
          <a:srcRect r="5854"/>
          <a:stretch/>
        </p:blipFill>
        <p:spPr>
          <a:xfrm>
            <a:off x="3427855" y="1787555"/>
            <a:ext cx="5118415" cy="2943834"/>
          </a:xfrm>
          <a:prstGeom prst="rect">
            <a:avLst/>
          </a:prstGeom>
        </p:spPr>
      </p:pic>
      <p:pic>
        <p:nvPicPr>
          <p:cNvPr id="6" name="Image 5">
            <a:extLst>
              <a:ext uri="{FF2B5EF4-FFF2-40B4-BE49-F238E27FC236}">
                <a16:creationId xmlns:a16="http://schemas.microsoft.com/office/drawing/2014/main" id="{E11A9647-1B9B-4F80-7E7B-3088B6286F73}"/>
              </a:ext>
            </a:extLst>
          </p:cNvPr>
          <p:cNvPicPr>
            <a:picLocks noChangeAspect="1"/>
          </p:cNvPicPr>
          <p:nvPr/>
        </p:nvPicPr>
        <p:blipFill rotWithShape="1">
          <a:blip r:embed="rId5"/>
          <a:srcRect r="16119" b="10962"/>
          <a:stretch/>
        </p:blipFill>
        <p:spPr>
          <a:xfrm>
            <a:off x="659992" y="1842518"/>
            <a:ext cx="2767863" cy="2943833"/>
          </a:xfrm>
          <a:prstGeom prst="rect">
            <a:avLst/>
          </a:prstGeom>
        </p:spPr>
      </p:pic>
      <p:sp>
        <p:nvSpPr>
          <p:cNvPr id="2" name="Espace réservé du numéro de diapositive 7">
            <a:extLst>
              <a:ext uri="{FF2B5EF4-FFF2-40B4-BE49-F238E27FC236}">
                <a16:creationId xmlns:a16="http://schemas.microsoft.com/office/drawing/2014/main" id="{E1E548DE-E3E2-B69F-1058-47F2085F54A9}"/>
              </a:ext>
            </a:extLst>
          </p:cNvPr>
          <p:cNvSpPr txBox="1">
            <a:spLocks/>
          </p:cNvSpPr>
          <p:nvPr/>
        </p:nvSpPr>
        <p:spPr>
          <a:xfrm>
            <a:off x="867984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47</a:t>
            </a:fld>
            <a:endParaRPr lang="fr-CA" dirty="0"/>
          </a:p>
        </p:txBody>
      </p:sp>
    </p:spTree>
    <p:extLst>
      <p:ext uri="{BB962C8B-B14F-4D97-AF65-F5344CB8AC3E}">
        <p14:creationId xmlns:p14="http://schemas.microsoft.com/office/powerpoint/2010/main" val="27602854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kumimoji="0" lang="fr-DZ"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2</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2</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a:solidFill>
                  <a:srgbClr val="FF9507"/>
                </a:solidFill>
                <a:latin typeface="Roboto"/>
                <a:ea typeface="Roboto"/>
              </a:rPr>
              <a:t>Solution :</a:t>
            </a:r>
            <a:endParaRPr lang="fr-CA" b="1" dirty="0">
              <a:solidFill>
                <a:srgbClr val="FF9507"/>
              </a:solidFill>
              <a:latin typeface="Roboto"/>
              <a:ea typeface="Roboto"/>
            </a:endParaRPr>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3"/>
          <a:stretch>
            <a:fillRect/>
          </a:stretch>
        </p:blipFill>
        <p:spPr>
          <a:xfrm>
            <a:off x="3444633" y="332571"/>
            <a:ext cx="513910" cy="513910"/>
          </a:xfrm>
          <a:prstGeom prst="rect">
            <a:avLst/>
          </a:prstGeom>
        </p:spPr>
      </p:pic>
      <p:pic>
        <p:nvPicPr>
          <p:cNvPr id="5" name="Image 4">
            <a:extLst>
              <a:ext uri="{FF2B5EF4-FFF2-40B4-BE49-F238E27FC236}">
                <a16:creationId xmlns:a16="http://schemas.microsoft.com/office/drawing/2014/main" id="{FF1D858A-20C7-B5F1-78CD-0C8EA6DD0BF6}"/>
              </a:ext>
            </a:extLst>
          </p:cNvPr>
          <p:cNvPicPr>
            <a:picLocks noChangeAspect="1"/>
          </p:cNvPicPr>
          <p:nvPr/>
        </p:nvPicPr>
        <p:blipFill>
          <a:blip r:embed="rId4"/>
          <a:stretch>
            <a:fillRect/>
          </a:stretch>
        </p:blipFill>
        <p:spPr>
          <a:xfrm>
            <a:off x="1462614" y="1787555"/>
            <a:ext cx="6218771" cy="3091442"/>
          </a:xfrm>
          <a:prstGeom prst="rect">
            <a:avLst/>
          </a:prstGeom>
        </p:spPr>
      </p:pic>
      <p:pic>
        <p:nvPicPr>
          <p:cNvPr id="2" name="Image 1">
            <a:extLst>
              <a:ext uri="{FF2B5EF4-FFF2-40B4-BE49-F238E27FC236}">
                <a16:creationId xmlns:a16="http://schemas.microsoft.com/office/drawing/2014/main" id="{11CCE6D2-EAA8-6211-E4A3-D31DF0FF328E}"/>
              </a:ext>
            </a:extLst>
          </p:cNvPr>
          <p:cNvPicPr>
            <a:picLocks noChangeAspect="1"/>
          </p:cNvPicPr>
          <p:nvPr/>
        </p:nvPicPr>
        <p:blipFill rotWithShape="1">
          <a:blip r:embed="rId5"/>
          <a:srcRect r="7411"/>
          <a:stretch/>
        </p:blipFill>
        <p:spPr>
          <a:xfrm>
            <a:off x="751029" y="1862212"/>
            <a:ext cx="7434547" cy="2820961"/>
          </a:xfrm>
          <a:prstGeom prst="rect">
            <a:avLst/>
          </a:prstGeom>
        </p:spPr>
      </p:pic>
      <p:sp>
        <p:nvSpPr>
          <p:cNvPr id="4" name="Espace réservé du numéro de diapositive 7">
            <a:extLst>
              <a:ext uri="{FF2B5EF4-FFF2-40B4-BE49-F238E27FC236}">
                <a16:creationId xmlns:a16="http://schemas.microsoft.com/office/drawing/2014/main" id="{98F7477F-81DD-CCEF-8BDF-AEC21A2021DE}"/>
              </a:ext>
            </a:extLst>
          </p:cNvPr>
          <p:cNvSpPr txBox="1">
            <a:spLocks/>
          </p:cNvSpPr>
          <p:nvPr/>
        </p:nvSpPr>
        <p:spPr>
          <a:xfrm>
            <a:off x="8679850"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48</a:t>
            </a:fld>
            <a:endParaRPr lang="fr-CA" dirty="0"/>
          </a:p>
        </p:txBody>
      </p:sp>
    </p:spTree>
    <p:extLst>
      <p:ext uri="{BB962C8B-B14F-4D97-AF65-F5344CB8AC3E}">
        <p14:creationId xmlns:p14="http://schemas.microsoft.com/office/powerpoint/2010/main" val="35546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kumimoji="0" lang="fr-DZ"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1</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3</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3"/>
          <a:stretch>
            <a:fillRect/>
          </a:stretch>
        </p:blipFill>
        <p:spPr>
          <a:xfrm>
            <a:off x="3444633" y="332571"/>
            <a:ext cx="513910" cy="513910"/>
          </a:xfrm>
          <a:prstGeom prst="rect">
            <a:avLst/>
          </a:prstGeom>
        </p:spPr>
      </p:pic>
      <p:pic>
        <p:nvPicPr>
          <p:cNvPr id="6" name="Image 5">
            <a:extLst>
              <a:ext uri="{FF2B5EF4-FFF2-40B4-BE49-F238E27FC236}">
                <a16:creationId xmlns:a16="http://schemas.microsoft.com/office/drawing/2014/main" id="{DE72D376-FEAF-DDD2-FC77-CB9DB416EBA8}"/>
              </a:ext>
            </a:extLst>
          </p:cNvPr>
          <p:cNvPicPr>
            <a:picLocks noChangeAspect="1"/>
          </p:cNvPicPr>
          <p:nvPr/>
        </p:nvPicPr>
        <p:blipFill>
          <a:blip r:embed="rId4"/>
          <a:stretch>
            <a:fillRect/>
          </a:stretch>
        </p:blipFill>
        <p:spPr>
          <a:xfrm>
            <a:off x="3583310" y="1583010"/>
            <a:ext cx="5116074" cy="3160985"/>
          </a:xfrm>
          <a:prstGeom prst="rect">
            <a:avLst/>
          </a:prstGeom>
        </p:spPr>
      </p:pic>
      <p:pic>
        <p:nvPicPr>
          <p:cNvPr id="10" name="Image 9">
            <a:extLst>
              <a:ext uri="{FF2B5EF4-FFF2-40B4-BE49-F238E27FC236}">
                <a16:creationId xmlns:a16="http://schemas.microsoft.com/office/drawing/2014/main" id="{BD286661-1F0D-453F-BBA4-9D786C5DA26B}"/>
              </a:ext>
            </a:extLst>
          </p:cNvPr>
          <p:cNvPicPr>
            <a:picLocks noChangeAspect="1"/>
          </p:cNvPicPr>
          <p:nvPr/>
        </p:nvPicPr>
        <p:blipFill rotWithShape="1">
          <a:blip r:embed="rId5"/>
          <a:srcRect r="10811"/>
          <a:stretch/>
        </p:blipFill>
        <p:spPr>
          <a:xfrm>
            <a:off x="675967" y="1900741"/>
            <a:ext cx="2768666" cy="2848282"/>
          </a:xfrm>
          <a:prstGeom prst="rect">
            <a:avLst/>
          </a:prstGeom>
        </p:spPr>
      </p:pic>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err="1">
                <a:solidFill>
                  <a:srgbClr val="FF9507"/>
                </a:solidFill>
                <a:latin typeface="Roboto"/>
                <a:ea typeface="Roboto"/>
              </a:rPr>
              <a:t>Probelm</a:t>
            </a:r>
            <a:r>
              <a:rPr lang="fr-DZ" b="1" dirty="0">
                <a:solidFill>
                  <a:srgbClr val="FF9507"/>
                </a:solidFill>
                <a:latin typeface="Roboto"/>
                <a:ea typeface="Roboto"/>
              </a:rPr>
              <a:t> :</a:t>
            </a:r>
            <a:endParaRPr lang="fr-CA" b="1" dirty="0">
              <a:solidFill>
                <a:srgbClr val="FF9507"/>
              </a:solidFill>
              <a:latin typeface="Roboto"/>
              <a:ea typeface="Roboto"/>
            </a:endParaRPr>
          </a:p>
        </p:txBody>
      </p:sp>
      <p:sp>
        <p:nvSpPr>
          <p:cNvPr id="2" name="Espace réservé du numéro de diapositive 7">
            <a:extLst>
              <a:ext uri="{FF2B5EF4-FFF2-40B4-BE49-F238E27FC236}">
                <a16:creationId xmlns:a16="http://schemas.microsoft.com/office/drawing/2014/main" id="{4B776208-D46F-0745-6B45-2AE7D6AE6341}"/>
              </a:ext>
            </a:extLst>
          </p:cNvPr>
          <p:cNvSpPr txBox="1">
            <a:spLocks/>
          </p:cNvSpPr>
          <p:nvPr/>
        </p:nvSpPr>
        <p:spPr>
          <a:xfrm>
            <a:off x="8689277"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49</a:t>
            </a:fld>
            <a:endParaRPr lang="fr-CA" dirty="0"/>
          </a:p>
        </p:txBody>
      </p:sp>
    </p:spTree>
    <p:extLst>
      <p:ext uri="{BB962C8B-B14F-4D97-AF65-F5344CB8AC3E}">
        <p14:creationId xmlns:p14="http://schemas.microsoft.com/office/powerpoint/2010/main" val="1778688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43E0600-BF4B-E8A1-CF8E-3E5B368ADCB5}"/>
              </a:ext>
            </a:extLst>
          </p:cNvPr>
          <p:cNvPicPr>
            <a:picLocks noChangeAspect="1"/>
          </p:cNvPicPr>
          <p:nvPr/>
        </p:nvPicPr>
        <p:blipFill rotWithShape="1">
          <a:blip r:embed="rId2"/>
          <a:srcRect t="10150" b="14122"/>
          <a:stretch/>
        </p:blipFill>
        <p:spPr>
          <a:xfrm>
            <a:off x="1200150" y="109327"/>
            <a:ext cx="6732270" cy="4984963"/>
          </a:xfrm>
          <a:prstGeom prst="rect">
            <a:avLst/>
          </a:prstGeom>
        </p:spPr>
      </p:pic>
      <p:sp>
        <p:nvSpPr>
          <p:cNvPr id="3" name="Espace réservé du numéro de diapositive 7">
            <a:extLst>
              <a:ext uri="{FF2B5EF4-FFF2-40B4-BE49-F238E27FC236}">
                <a16:creationId xmlns:a16="http://schemas.microsoft.com/office/drawing/2014/main" id="{9B17E7A9-FD4C-B008-741F-6D35D7BEDD70}"/>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5</a:t>
            </a:fld>
            <a:endParaRPr lang="fr-CA" dirty="0"/>
          </a:p>
        </p:txBody>
      </p:sp>
    </p:spTree>
    <p:extLst>
      <p:ext uri="{BB962C8B-B14F-4D97-AF65-F5344CB8AC3E}">
        <p14:creationId xmlns:p14="http://schemas.microsoft.com/office/powerpoint/2010/main" val="3868783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kumimoji="0" lang="fr-DZ"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2</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3</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a:solidFill>
                  <a:srgbClr val="FF9507"/>
                </a:solidFill>
                <a:latin typeface="Roboto"/>
                <a:ea typeface="Roboto"/>
              </a:rPr>
              <a:t>Solution :</a:t>
            </a:r>
            <a:endParaRPr lang="fr-CA" b="1" dirty="0">
              <a:solidFill>
                <a:srgbClr val="FF9507"/>
              </a:solidFill>
              <a:latin typeface="Roboto"/>
              <a:ea typeface="Roboto"/>
            </a:endParaRPr>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3"/>
          <a:stretch>
            <a:fillRect/>
          </a:stretch>
        </p:blipFill>
        <p:spPr>
          <a:xfrm>
            <a:off x="3444633" y="332571"/>
            <a:ext cx="513910" cy="513910"/>
          </a:xfrm>
          <a:prstGeom prst="rect">
            <a:avLst/>
          </a:prstGeom>
        </p:spPr>
      </p:pic>
      <p:pic>
        <p:nvPicPr>
          <p:cNvPr id="4" name="Image 3">
            <a:extLst>
              <a:ext uri="{FF2B5EF4-FFF2-40B4-BE49-F238E27FC236}">
                <a16:creationId xmlns:a16="http://schemas.microsoft.com/office/drawing/2014/main" id="{DBC8C86B-F089-B31B-04BA-F9C2F50E15F4}"/>
              </a:ext>
            </a:extLst>
          </p:cNvPr>
          <p:cNvPicPr>
            <a:picLocks noChangeAspect="1"/>
          </p:cNvPicPr>
          <p:nvPr/>
        </p:nvPicPr>
        <p:blipFill>
          <a:blip r:embed="rId4"/>
          <a:stretch>
            <a:fillRect/>
          </a:stretch>
        </p:blipFill>
        <p:spPr>
          <a:xfrm>
            <a:off x="1442907" y="1708190"/>
            <a:ext cx="6258186" cy="3137192"/>
          </a:xfrm>
          <a:prstGeom prst="rect">
            <a:avLst/>
          </a:prstGeom>
        </p:spPr>
      </p:pic>
      <p:pic>
        <p:nvPicPr>
          <p:cNvPr id="5" name="Image 4">
            <a:extLst>
              <a:ext uri="{FF2B5EF4-FFF2-40B4-BE49-F238E27FC236}">
                <a16:creationId xmlns:a16="http://schemas.microsoft.com/office/drawing/2014/main" id="{8DBAD923-CBF9-B615-A762-5C7652008293}"/>
              </a:ext>
            </a:extLst>
          </p:cNvPr>
          <p:cNvPicPr>
            <a:picLocks noChangeAspect="1"/>
          </p:cNvPicPr>
          <p:nvPr/>
        </p:nvPicPr>
        <p:blipFill>
          <a:blip r:embed="rId5"/>
          <a:stretch>
            <a:fillRect/>
          </a:stretch>
        </p:blipFill>
        <p:spPr>
          <a:xfrm>
            <a:off x="776091" y="1834029"/>
            <a:ext cx="7810122" cy="2885513"/>
          </a:xfrm>
          <a:prstGeom prst="rect">
            <a:avLst/>
          </a:prstGeom>
        </p:spPr>
      </p:pic>
      <p:sp>
        <p:nvSpPr>
          <p:cNvPr id="6" name="Espace réservé du numéro de diapositive 7">
            <a:extLst>
              <a:ext uri="{FF2B5EF4-FFF2-40B4-BE49-F238E27FC236}">
                <a16:creationId xmlns:a16="http://schemas.microsoft.com/office/drawing/2014/main" id="{98BB946E-DEF7-6965-22A0-A568B3D9B73E}"/>
              </a:ext>
            </a:extLst>
          </p:cNvPr>
          <p:cNvSpPr txBox="1">
            <a:spLocks/>
          </p:cNvSpPr>
          <p:nvPr/>
        </p:nvSpPr>
        <p:spPr>
          <a:xfrm>
            <a:off x="8689275"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50</a:t>
            </a:fld>
            <a:endParaRPr lang="fr-CA" dirty="0"/>
          </a:p>
        </p:txBody>
      </p:sp>
    </p:spTree>
    <p:extLst>
      <p:ext uri="{BB962C8B-B14F-4D97-AF65-F5344CB8AC3E}">
        <p14:creationId xmlns:p14="http://schemas.microsoft.com/office/powerpoint/2010/main" val="265739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kumimoji="0" lang="fr-DZ"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1</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4</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err="1">
                <a:solidFill>
                  <a:srgbClr val="FF9507"/>
                </a:solidFill>
                <a:latin typeface="Roboto"/>
                <a:ea typeface="Roboto"/>
              </a:rPr>
              <a:t>Probelm</a:t>
            </a:r>
            <a:r>
              <a:rPr lang="fr-DZ" b="1" dirty="0">
                <a:solidFill>
                  <a:srgbClr val="FF9507"/>
                </a:solidFill>
                <a:latin typeface="Roboto"/>
                <a:ea typeface="Roboto"/>
              </a:rPr>
              <a:t> :</a:t>
            </a:r>
            <a:endParaRPr lang="fr-CA" b="1" dirty="0">
              <a:solidFill>
                <a:srgbClr val="FF9507"/>
              </a:solidFill>
              <a:latin typeface="Roboto"/>
              <a:ea typeface="Roboto"/>
            </a:endParaRPr>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3"/>
          <a:stretch>
            <a:fillRect/>
          </a:stretch>
        </p:blipFill>
        <p:spPr>
          <a:xfrm>
            <a:off x="3444633" y="332571"/>
            <a:ext cx="513910" cy="513910"/>
          </a:xfrm>
          <a:prstGeom prst="rect">
            <a:avLst/>
          </a:prstGeom>
        </p:spPr>
      </p:pic>
      <p:pic>
        <p:nvPicPr>
          <p:cNvPr id="4" name="Image 3">
            <a:extLst>
              <a:ext uri="{FF2B5EF4-FFF2-40B4-BE49-F238E27FC236}">
                <a16:creationId xmlns:a16="http://schemas.microsoft.com/office/drawing/2014/main" id="{DFE6C55B-232A-7501-CB36-EF1622518636}"/>
              </a:ext>
            </a:extLst>
          </p:cNvPr>
          <p:cNvPicPr>
            <a:picLocks noChangeAspect="1"/>
          </p:cNvPicPr>
          <p:nvPr/>
        </p:nvPicPr>
        <p:blipFill rotWithShape="1">
          <a:blip r:embed="rId4"/>
          <a:srcRect r="9749" b="4818"/>
          <a:stretch/>
        </p:blipFill>
        <p:spPr>
          <a:xfrm>
            <a:off x="685189" y="1964487"/>
            <a:ext cx="2389087" cy="2821864"/>
          </a:xfrm>
          <a:prstGeom prst="rect">
            <a:avLst/>
          </a:prstGeom>
        </p:spPr>
      </p:pic>
      <p:pic>
        <p:nvPicPr>
          <p:cNvPr id="6" name="Image 5">
            <a:extLst>
              <a:ext uri="{FF2B5EF4-FFF2-40B4-BE49-F238E27FC236}">
                <a16:creationId xmlns:a16="http://schemas.microsoft.com/office/drawing/2014/main" id="{76E88D88-5B2B-D2C8-AC7E-A01825300C14}"/>
              </a:ext>
            </a:extLst>
          </p:cNvPr>
          <p:cNvPicPr>
            <a:picLocks noChangeAspect="1"/>
          </p:cNvPicPr>
          <p:nvPr/>
        </p:nvPicPr>
        <p:blipFill>
          <a:blip r:embed="rId5"/>
          <a:stretch>
            <a:fillRect/>
          </a:stretch>
        </p:blipFill>
        <p:spPr>
          <a:xfrm>
            <a:off x="3227460" y="1666420"/>
            <a:ext cx="5352295" cy="3119931"/>
          </a:xfrm>
          <a:prstGeom prst="rect">
            <a:avLst/>
          </a:prstGeom>
        </p:spPr>
      </p:pic>
      <p:sp>
        <p:nvSpPr>
          <p:cNvPr id="5" name="Espace réservé du numéro de diapositive 7">
            <a:extLst>
              <a:ext uri="{FF2B5EF4-FFF2-40B4-BE49-F238E27FC236}">
                <a16:creationId xmlns:a16="http://schemas.microsoft.com/office/drawing/2014/main" id="{5624D4F8-C1AF-A929-215A-1150D4EE35A9}"/>
              </a:ext>
            </a:extLst>
          </p:cNvPr>
          <p:cNvSpPr txBox="1">
            <a:spLocks/>
          </p:cNvSpPr>
          <p:nvPr/>
        </p:nvSpPr>
        <p:spPr>
          <a:xfrm>
            <a:off x="8689276"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51</a:t>
            </a:fld>
            <a:endParaRPr lang="fr-CA" dirty="0"/>
          </a:p>
        </p:txBody>
      </p:sp>
    </p:spTree>
    <p:extLst>
      <p:ext uri="{BB962C8B-B14F-4D97-AF65-F5344CB8AC3E}">
        <p14:creationId xmlns:p14="http://schemas.microsoft.com/office/powerpoint/2010/main" val="847737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lang="fr-DZ" sz="1800" dirty="0">
                <a:solidFill>
                  <a:srgbClr val="FFFFFF"/>
                </a:solidFill>
                <a:latin typeface="Fira Sans Extra Condensed"/>
                <a:ea typeface="Fira Sans Extra Condensed"/>
                <a:cs typeface="Fira Sans Extra Condensed"/>
                <a:sym typeface="Fira Sans Extra Condensed"/>
              </a:rPr>
              <a:t>2</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4</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a:solidFill>
                  <a:srgbClr val="FF9507"/>
                </a:solidFill>
                <a:latin typeface="Roboto"/>
                <a:ea typeface="Roboto"/>
              </a:rPr>
              <a:t>Solution :</a:t>
            </a:r>
            <a:endParaRPr lang="fr-CA" b="1" dirty="0">
              <a:solidFill>
                <a:srgbClr val="FF9507"/>
              </a:solidFill>
              <a:latin typeface="Roboto"/>
              <a:ea typeface="Roboto"/>
            </a:endParaRPr>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3"/>
          <a:stretch>
            <a:fillRect/>
          </a:stretch>
        </p:blipFill>
        <p:spPr>
          <a:xfrm>
            <a:off x="3444633" y="332571"/>
            <a:ext cx="513910" cy="513910"/>
          </a:xfrm>
          <a:prstGeom prst="rect">
            <a:avLst/>
          </a:prstGeom>
        </p:spPr>
      </p:pic>
      <p:pic>
        <p:nvPicPr>
          <p:cNvPr id="4" name="Image 3">
            <a:extLst>
              <a:ext uri="{FF2B5EF4-FFF2-40B4-BE49-F238E27FC236}">
                <a16:creationId xmlns:a16="http://schemas.microsoft.com/office/drawing/2014/main" id="{0C97A0A1-796A-9ED5-1096-7D1B0F8DDBF6}"/>
              </a:ext>
            </a:extLst>
          </p:cNvPr>
          <p:cNvPicPr>
            <a:picLocks noChangeAspect="1"/>
          </p:cNvPicPr>
          <p:nvPr/>
        </p:nvPicPr>
        <p:blipFill>
          <a:blip r:embed="rId4"/>
          <a:stretch>
            <a:fillRect/>
          </a:stretch>
        </p:blipFill>
        <p:spPr>
          <a:xfrm>
            <a:off x="1719743" y="1787555"/>
            <a:ext cx="5704514" cy="2895619"/>
          </a:xfrm>
          <a:prstGeom prst="rect">
            <a:avLst/>
          </a:prstGeom>
        </p:spPr>
      </p:pic>
      <p:pic>
        <p:nvPicPr>
          <p:cNvPr id="7" name="Image 6">
            <a:extLst>
              <a:ext uri="{FF2B5EF4-FFF2-40B4-BE49-F238E27FC236}">
                <a16:creationId xmlns:a16="http://schemas.microsoft.com/office/drawing/2014/main" id="{CE2B98C4-EA6F-EB48-BA62-042E6D25BE63}"/>
              </a:ext>
            </a:extLst>
          </p:cNvPr>
          <p:cNvPicPr>
            <a:picLocks noChangeAspect="1"/>
          </p:cNvPicPr>
          <p:nvPr/>
        </p:nvPicPr>
        <p:blipFill>
          <a:blip r:embed="rId5"/>
          <a:stretch>
            <a:fillRect/>
          </a:stretch>
        </p:blipFill>
        <p:spPr>
          <a:xfrm>
            <a:off x="947685" y="1827993"/>
            <a:ext cx="7248630" cy="2937983"/>
          </a:xfrm>
          <a:prstGeom prst="rect">
            <a:avLst/>
          </a:prstGeom>
        </p:spPr>
      </p:pic>
      <p:sp>
        <p:nvSpPr>
          <p:cNvPr id="9" name="Espace réservé du numéro de diapositive 7">
            <a:extLst>
              <a:ext uri="{FF2B5EF4-FFF2-40B4-BE49-F238E27FC236}">
                <a16:creationId xmlns:a16="http://schemas.microsoft.com/office/drawing/2014/main" id="{D466D047-5F2C-1A4C-E00D-32A27C296D3D}"/>
              </a:ext>
            </a:extLst>
          </p:cNvPr>
          <p:cNvSpPr txBox="1">
            <a:spLocks/>
          </p:cNvSpPr>
          <p:nvPr/>
        </p:nvSpPr>
        <p:spPr>
          <a:xfrm>
            <a:off x="8698702"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52</a:t>
            </a:fld>
            <a:endParaRPr lang="fr-CA" dirty="0"/>
          </a:p>
        </p:txBody>
      </p:sp>
    </p:spTree>
    <p:extLst>
      <p:ext uri="{BB962C8B-B14F-4D97-AF65-F5344CB8AC3E}">
        <p14:creationId xmlns:p14="http://schemas.microsoft.com/office/powerpoint/2010/main" val="283187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kumimoji="0" lang="fr-DZ"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1</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5</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err="1">
                <a:solidFill>
                  <a:srgbClr val="FF9507"/>
                </a:solidFill>
                <a:latin typeface="Roboto"/>
                <a:ea typeface="Roboto"/>
              </a:rPr>
              <a:t>Probelm</a:t>
            </a:r>
            <a:r>
              <a:rPr lang="fr-DZ" b="1" dirty="0">
                <a:solidFill>
                  <a:srgbClr val="FF9507"/>
                </a:solidFill>
                <a:latin typeface="Roboto"/>
                <a:ea typeface="Roboto"/>
              </a:rPr>
              <a:t> :</a:t>
            </a:r>
            <a:endParaRPr lang="fr-CA" b="1" dirty="0">
              <a:solidFill>
                <a:srgbClr val="FF9507"/>
              </a:solidFill>
              <a:latin typeface="Roboto"/>
              <a:ea typeface="Roboto"/>
            </a:endParaRPr>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3"/>
          <a:stretch>
            <a:fillRect/>
          </a:stretch>
        </p:blipFill>
        <p:spPr>
          <a:xfrm>
            <a:off x="3444633" y="332571"/>
            <a:ext cx="513910" cy="513910"/>
          </a:xfrm>
          <a:prstGeom prst="rect">
            <a:avLst/>
          </a:prstGeom>
        </p:spPr>
      </p:pic>
      <p:pic>
        <p:nvPicPr>
          <p:cNvPr id="6" name="Image 5">
            <a:extLst>
              <a:ext uri="{FF2B5EF4-FFF2-40B4-BE49-F238E27FC236}">
                <a16:creationId xmlns:a16="http://schemas.microsoft.com/office/drawing/2014/main" id="{7C111063-E96F-E6E4-2C2F-4C97922E3F8F}"/>
              </a:ext>
            </a:extLst>
          </p:cNvPr>
          <p:cNvPicPr>
            <a:picLocks noChangeAspect="1"/>
          </p:cNvPicPr>
          <p:nvPr/>
        </p:nvPicPr>
        <p:blipFill>
          <a:blip r:embed="rId4"/>
          <a:stretch>
            <a:fillRect/>
          </a:stretch>
        </p:blipFill>
        <p:spPr>
          <a:xfrm>
            <a:off x="3308607" y="1770015"/>
            <a:ext cx="5301842" cy="2931607"/>
          </a:xfrm>
          <a:prstGeom prst="rect">
            <a:avLst/>
          </a:prstGeom>
        </p:spPr>
      </p:pic>
      <p:pic>
        <p:nvPicPr>
          <p:cNvPr id="10" name="Image 9">
            <a:extLst>
              <a:ext uri="{FF2B5EF4-FFF2-40B4-BE49-F238E27FC236}">
                <a16:creationId xmlns:a16="http://schemas.microsoft.com/office/drawing/2014/main" id="{C349E4C3-BAA0-22DD-3516-7AE326FAF5A1}"/>
              </a:ext>
            </a:extLst>
          </p:cNvPr>
          <p:cNvPicPr>
            <a:picLocks noChangeAspect="1"/>
          </p:cNvPicPr>
          <p:nvPr/>
        </p:nvPicPr>
        <p:blipFill rotWithShape="1">
          <a:blip r:embed="rId5"/>
          <a:srcRect r="6089" b="8497"/>
          <a:stretch/>
        </p:blipFill>
        <p:spPr>
          <a:xfrm>
            <a:off x="824134" y="2494964"/>
            <a:ext cx="2484473" cy="1481708"/>
          </a:xfrm>
          <a:prstGeom prst="rect">
            <a:avLst/>
          </a:prstGeom>
        </p:spPr>
      </p:pic>
      <p:sp>
        <p:nvSpPr>
          <p:cNvPr id="2" name="Espace réservé du numéro de diapositive 7">
            <a:extLst>
              <a:ext uri="{FF2B5EF4-FFF2-40B4-BE49-F238E27FC236}">
                <a16:creationId xmlns:a16="http://schemas.microsoft.com/office/drawing/2014/main" id="{A6C0144E-8B77-704B-F940-6BAF78AC2557}"/>
              </a:ext>
            </a:extLst>
          </p:cNvPr>
          <p:cNvSpPr txBox="1">
            <a:spLocks/>
          </p:cNvSpPr>
          <p:nvPr/>
        </p:nvSpPr>
        <p:spPr>
          <a:xfrm>
            <a:off x="8698702"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53</a:t>
            </a:fld>
            <a:endParaRPr lang="fr-CA" dirty="0"/>
          </a:p>
        </p:txBody>
      </p:sp>
    </p:spTree>
    <p:extLst>
      <p:ext uri="{BB962C8B-B14F-4D97-AF65-F5344CB8AC3E}">
        <p14:creationId xmlns:p14="http://schemas.microsoft.com/office/powerpoint/2010/main" val="2504835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16" name="Google Shape;497;p23">
            <a:extLst>
              <a:ext uri="{FF2B5EF4-FFF2-40B4-BE49-F238E27FC236}">
                <a16:creationId xmlns:a16="http://schemas.microsoft.com/office/drawing/2014/main" id="{E5437DCB-8D4D-A426-7993-400EA7CC6988}"/>
              </a:ext>
            </a:extLst>
          </p:cNvPr>
          <p:cNvSpPr/>
          <p:nvPr/>
        </p:nvSpPr>
        <p:spPr>
          <a:xfrm>
            <a:off x="1105940" y="923186"/>
            <a:ext cx="383651" cy="380623"/>
          </a:xfrm>
          <a:custGeom>
            <a:avLst/>
            <a:gdLst/>
            <a:ahLst/>
            <a:cxnLst/>
            <a:rect l="l" t="t" r="r" b="b"/>
            <a:pathLst>
              <a:path w="10574" h="10573" extrusionOk="0">
                <a:moveTo>
                  <a:pt x="5287" y="0"/>
                </a:moveTo>
                <a:cubicBezTo>
                  <a:pt x="2370" y="0"/>
                  <a:pt x="1" y="2357"/>
                  <a:pt x="1" y="5286"/>
                </a:cubicBezTo>
                <a:cubicBezTo>
                  <a:pt x="1" y="8203"/>
                  <a:pt x="2370" y="10573"/>
                  <a:pt x="5287" y="10573"/>
                </a:cubicBezTo>
                <a:cubicBezTo>
                  <a:pt x="8204" y="10573"/>
                  <a:pt x="10574" y="8203"/>
                  <a:pt x="10574" y="5286"/>
                </a:cubicBezTo>
                <a:cubicBezTo>
                  <a:pt x="10574" y="2357"/>
                  <a:pt x="8204" y="0"/>
                  <a:pt x="5287" y="0"/>
                </a:cubicBezTo>
                <a:close/>
              </a:path>
            </a:pathLst>
          </a:custGeom>
          <a:solidFill>
            <a:srgbClr val="FF9507"/>
          </a:solidFill>
          <a:ln>
            <a:solidFill>
              <a:srgbClr val="FF9507"/>
            </a:solid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0</a:t>
            </a:r>
            <a:r>
              <a:rPr kumimoji="0" lang="fr-DZ"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2</a:t>
            </a:r>
            <a:endParaRPr kumimoji="0" sz="1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9" name="Google Shape;1925;p42">
            <a:extLst>
              <a:ext uri="{FF2B5EF4-FFF2-40B4-BE49-F238E27FC236}">
                <a16:creationId xmlns:a16="http://schemas.microsoft.com/office/drawing/2014/main" id="{44EF8B6C-E240-5765-1F44-F883DEA81329}"/>
              </a:ext>
            </a:extLst>
          </p:cNvPr>
          <p:cNvSpPr txBox="1"/>
          <p:nvPr/>
        </p:nvSpPr>
        <p:spPr>
          <a:xfrm>
            <a:off x="1506042" y="923185"/>
            <a:ext cx="1226648" cy="38062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DZ" sz="1400" b="1" i="0" u="none" strike="noStrike" kern="0" cap="none" spc="0" normalizeH="0" baseline="0" noProof="0" dirty="0" err="1">
                <a:ln>
                  <a:noFill/>
                </a:ln>
                <a:solidFill>
                  <a:srgbClr val="FF9507"/>
                </a:solidFill>
                <a:effectLst/>
                <a:uLnTx/>
                <a:uFillTx/>
                <a:latin typeface="Roboto"/>
                <a:ea typeface="Roboto"/>
                <a:cs typeface="Roboto"/>
                <a:sym typeface="Roboto"/>
              </a:rPr>
              <a:t>Region</a:t>
            </a:r>
            <a:r>
              <a:rPr kumimoji="0" lang="fr-DZ" sz="1400" b="1" i="0" u="none" strike="noStrike" kern="0" cap="none" spc="0" normalizeH="0" baseline="0" noProof="0" dirty="0">
                <a:ln>
                  <a:noFill/>
                </a:ln>
                <a:solidFill>
                  <a:srgbClr val="FF9507"/>
                </a:solidFill>
                <a:effectLst/>
                <a:uLnTx/>
                <a:uFillTx/>
                <a:latin typeface="Roboto"/>
                <a:ea typeface="Roboto"/>
                <a:cs typeface="Roboto"/>
                <a:sym typeface="Roboto"/>
              </a:rPr>
              <a:t> 5</a:t>
            </a:r>
            <a:r>
              <a:rPr kumimoji="0" lang="fr-FR" sz="1400" b="1" i="0" u="none" strike="noStrike" kern="0" cap="none" spc="0" normalizeH="0" baseline="0" noProof="0" dirty="0">
                <a:ln>
                  <a:noFill/>
                </a:ln>
                <a:solidFill>
                  <a:srgbClr val="4B850F"/>
                </a:solidFill>
                <a:effectLst/>
                <a:uLnTx/>
                <a:uFillTx/>
                <a:latin typeface="Roboto"/>
                <a:ea typeface="Roboto"/>
                <a:cs typeface="Roboto"/>
                <a:sym typeface="Roboto"/>
              </a:rPr>
              <a:t>:</a:t>
            </a:r>
            <a:endParaRPr kumimoji="0" sz="1400" b="1" i="0" u="none" strike="noStrike" kern="0" cap="none" spc="0" normalizeH="0" baseline="0" noProof="0" dirty="0">
              <a:ln>
                <a:noFill/>
              </a:ln>
              <a:solidFill>
                <a:srgbClr val="4B850F"/>
              </a:solidFill>
              <a:effectLst/>
              <a:uLnTx/>
              <a:uFillTx/>
              <a:latin typeface="Roboto"/>
              <a:ea typeface="Roboto"/>
              <a:cs typeface="Roboto"/>
              <a:sym typeface="Roboto"/>
            </a:endParaRPr>
          </a:p>
        </p:txBody>
      </p:sp>
      <p:sp>
        <p:nvSpPr>
          <p:cNvPr id="8" name="Google Shape;1044;p32">
            <a:extLst>
              <a:ext uri="{FF2B5EF4-FFF2-40B4-BE49-F238E27FC236}">
                <a16:creationId xmlns:a16="http://schemas.microsoft.com/office/drawing/2014/main" id="{561737E3-3C6E-D276-28FF-B6C2DC90FEEB}"/>
              </a:ext>
            </a:extLst>
          </p:cNvPr>
          <p:cNvSpPr txBox="1">
            <a:spLocks/>
          </p:cNvSpPr>
          <p:nvPr/>
        </p:nvSpPr>
        <p:spPr>
          <a:xfrm>
            <a:off x="3101112" y="332570"/>
            <a:ext cx="2734383" cy="481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800" b="1" dirty="0">
                <a:solidFill>
                  <a:srgbClr val="FF9507"/>
                </a:solidFill>
                <a:effectLst/>
                <a:latin typeface="Times New Roman" panose="02020603050405020304" pitchFamily="18" charset="0"/>
                <a:ea typeface="Calibri" panose="020F0502020204030204" pitchFamily="34" charset="0"/>
                <a:cs typeface="Arial" panose="020B0604020202020204" pitchFamily="34" charset="0"/>
              </a:rPr>
              <a:t>P</a:t>
            </a:r>
            <a:r>
              <a:rPr lang="fr-DZ" sz="2800" b="1" dirty="0" err="1">
                <a:solidFill>
                  <a:srgbClr val="FF9507"/>
                </a:solidFill>
                <a:latin typeface="Times New Roman" panose="02020603050405020304" pitchFamily="18" charset="0"/>
                <a:ea typeface="Calibri" panose="020F0502020204030204" pitchFamily="34" charset="0"/>
                <a:cs typeface="Arial" panose="020B0604020202020204" pitchFamily="34" charset="0"/>
              </a:rPr>
              <a:t>ulp</a:t>
            </a:r>
            <a:endParaRPr lang="fr-CA" sz="2000" dirty="0">
              <a:solidFill>
                <a:srgbClr val="FF950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887F8D-1801-1C4F-4E91-CD65A92952BA}"/>
              </a:ext>
            </a:extLst>
          </p:cNvPr>
          <p:cNvSpPr/>
          <p:nvPr/>
        </p:nvSpPr>
        <p:spPr>
          <a:xfrm>
            <a:off x="478173" y="1583012"/>
            <a:ext cx="8221211" cy="3387548"/>
          </a:xfrm>
          <a:prstGeom prst="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20" name="Rectangle 7">
            <a:extLst>
              <a:ext uri="{FF2B5EF4-FFF2-40B4-BE49-F238E27FC236}">
                <a16:creationId xmlns:a16="http://schemas.microsoft.com/office/drawing/2014/main" id="{7952A39C-56B7-FBC1-B4E5-83F4DBEB6716}"/>
              </a:ext>
            </a:extLst>
          </p:cNvPr>
          <p:cNvSpPr>
            <a:spLocks noChangeArrowheads="1"/>
          </p:cNvSpPr>
          <p:nvPr/>
        </p:nvSpPr>
        <p:spPr bwMode="auto">
          <a:xfrm>
            <a:off x="1794014" y="4888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5" name="Google Shape;1925;p42">
            <a:extLst>
              <a:ext uri="{FF2B5EF4-FFF2-40B4-BE49-F238E27FC236}">
                <a16:creationId xmlns:a16="http://schemas.microsoft.com/office/drawing/2014/main" id="{36D15914-A277-5F94-97F7-38C0F2A8A436}"/>
              </a:ext>
            </a:extLst>
          </p:cNvPr>
          <p:cNvSpPr txBox="1"/>
          <p:nvPr/>
        </p:nvSpPr>
        <p:spPr>
          <a:xfrm>
            <a:off x="533551" y="1378466"/>
            <a:ext cx="1148146" cy="409089"/>
          </a:xfrm>
          <a:prstGeom prst="rect">
            <a:avLst/>
          </a:prstGeom>
          <a:solidFill>
            <a:srgbClr val="FFFFFF"/>
          </a:solidFill>
          <a:ln>
            <a:solidFill>
              <a:schemeClr val="bg1"/>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fr-DZ" b="1" dirty="0">
                <a:solidFill>
                  <a:srgbClr val="FF9507"/>
                </a:solidFill>
                <a:latin typeface="Roboto"/>
                <a:ea typeface="Roboto"/>
              </a:rPr>
              <a:t>Solution :</a:t>
            </a:r>
            <a:endParaRPr lang="fr-CA" b="1" dirty="0">
              <a:solidFill>
                <a:srgbClr val="FF9507"/>
              </a:solidFill>
              <a:latin typeface="Roboto"/>
              <a:ea typeface="Roboto"/>
            </a:endParaRPr>
          </a:p>
        </p:txBody>
      </p:sp>
      <p:pic>
        <p:nvPicPr>
          <p:cNvPr id="3" name="Image 2">
            <a:extLst>
              <a:ext uri="{FF2B5EF4-FFF2-40B4-BE49-F238E27FC236}">
                <a16:creationId xmlns:a16="http://schemas.microsoft.com/office/drawing/2014/main" id="{CB47A4D1-9931-3A5C-9198-E9888B2763AF}"/>
              </a:ext>
            </a:extLst>
          </p:cNvPr>
          <p:cNvPicPr>
            <a:picLocks noChangeAspect="1"/>
          </p:cNvPicPr>
          <p:nvPr/>
        </p:nvPicPr>
        <p:blipFill>
          <a:blip r:embed="rId3"/>
          <a:stretch>
            <a:fillRect/>
          </a:stretch>
        </p:blipFill>
        <p:spPr>
          <a:xfrm>
            <a:off x="3444633" y="332571"/>
            <a:ext cx="513910" cy="513910"/>
          </a:xfrm>
          <a:prstGeom prst="rect">
            <a:avLst/>
          </a:prstGeom>
        </p:spPr>
      </p:pic>
      <p:pic>
        <p:nvPicPr>
          <p:cNvPr id="7" name="Image 6">
            <a:extLst>
              <a:ext uri="{FF2B5EF4-FFF2-40B4-BE49-F238E27FC236}">
                <a16:creationId xmlns:a16="http://schemas.microsoft.com/office/drawing/2014/main" id="{A356D03E-7F7A-985A-33F8-FD010C7C86F5}"/>
              </a:ext>
            </a:extLst>
          </p:cNvPr>
          <p:cNvPicPr>
            <a:picLocks noChangeAspect="1"/>
          </p:cNvPicPr>
          <p:nvPr/>
        </p:nvPicPr>
        <p:blipFill>
          <a:blip r:embed="rId4"/>
          <a:stretch>
            <a:fillRect/>
          </a:stretch>
        </p:blipFill>
        <p:spPr>
          <a:xfrm>
            <a:off x="1529649" y="1841973"/>
            <a:ext cx="6118258" cy="2869625"/>
          </a:xfrm>
          <a:prstGeom prst="rect">
            <a:avLst/>
          </a:prstGeom>
        </p:spPr>
      </p:pic>
      <p:pic>
        <p:nvPicPr>
          <p:cNvPr id="6" name="Image 5">
            <a:extLst>
              <a:ext uri="{FF2B5EF4-FFF2-40B4-BE49-F238E27FC236}">
                <a16:creationId xmlns:a16="http://schemas.microsoft.com/office/drawing/2014/main" id="{3F82AF61-50CE-8C07-4B48-44C7A968CC96}"/>
              </a:ext>
            </a:extLst>
          </p:cNvPr>
          <p:cNvPicPr>
            <a:picLocks noChangeAspect="1"/>
          </p:cNvPicPr>
          <p:nvPr/>
        </p:nvPicPr>
        <p:blipFill>
          <a:blip r:embed="rId5"/>
          <a:stretch>
            <a:fillRect/>
          </a:stretch>
        </p:blipFill>
        <p:spPr>
          <a:xfrm>
            <a:off x="1046299" y="1787555"/>
            <a:ext cx="7051401" cy="3000596"/>
          </a:xfrm>
          <a:prstGeom prst="rect">
            <a:avLst/>
          </a:prstGeom>
        </p:spPr>
      </p:pic>
      <p:sp>
        <p:nvSpPr>
          <p:cNvPr id="9" name="Espace réservé du numéro de diapositive 7">
            <a:extLst>
              <a:ext uri="{FF2B5EF4-FFF2-40B4-BE49-F238E27FC236}">
                <a16:creationId xmlns:a16="http://schemas.microsoft.com/office/drawing/2014/main" id="{4FEE55A8-BB1D-D8E7-D8D3-DCB82D845636}"/>
              </a:ext>
            </a:extLst>
          </p:cNvPr>
          <p:cNvSpPr txBox="1">
            <a:spLocks/>
          </p:cNvSpPr>
          <p:nvPr/>
        </p:nvSpPr>
        <p:spPr>
          <a:xfrm>
            <a:off x="8698702"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54</a:t>
            </a:fld>
            <a:endParaRPr lang="fr-CA" dirty="0"/>
          </a:p>
        </p:txBody>
      </p:sp>
    </p:spTree>
    <p:extLst>
      <p:ext uri="{BB962C8B-B14F-4D97-AF65-F5344CB8AC3E}">
        <p14:creationId xmlns:p14="http://schemas.microsoft.com/office/powerpoint/2010/main" val="242519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1E07E7-108E-8CB1-4AD2-B972ABFE15D5}"/>
              </a:ext>
            </a:extLst>
          </p:cNvPr>
          <p:cNvSpPr>
            <a:spLocks noGrp="1"/>
          </p:cNvSpPr>
          <p:nvPr>
            <p:ph type="title"/>
          </p:nvPr>
        </p:nvSpPr>
        <p:spPr>
          <a:xfrm>
            <a:off x="710250" y="328295"/>
            <a:ext cx="7723500" cy="481200"/>
          </a:xfrm>
        </p:spPr>
        <p:txBody>
          <a:bodyPr/>
          <a:lstStyle/>
          <a:p>
            <a:pPr algn="ctr"/>
            <a:r>
              <a:rPr lang="fr-FR" dirty="0"/>
              <a:t>Complexité</a:t>
            </a:r>
          </a:p>
        </p:txBody>
      </p:sp>
      <p:pic>
        <p:nvPicPr>
          <p:cNvPr id="3" name="Image 2">
            <a:extLst>
              <a:ext uri="{FF2B5EF4-FFF2-40B4-BE49-F238E27FC236}">
                <a16:creationId xmlns:a16="http://schemas.microsoft.com/office/drawing/2014/main" id="{65609FAA-D4A0-F731-F896-A3A6172E5504}"/>
              </a:ext>
            </a:extLst>
          </p:cNvPr>
          <p:cNvPicPr>
            <a:picLocks noChangeAspect="1"/>
          </p:cNvPicPr>
          <p:nvPr/>
        </p:nvPicPr>
        <p:blipFill>
          <a:blip r:embed="rId2"/>
          <a:stretch>
            <a:fillRect/>
          </a:stretch>
        </p:blipFill>
        <p:spPr>
          <a:xfrm>
            <a:off x="2792412" y="1048385"/>
            <a:ext cx="4587875" cy="36868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Espace réservé du numéro de diapositive 7">
            <a:extLst>
              <a:ext uri="{FF2B5EF4-FFF2-40B4-BE49-F238E27FC236}">
                <a16:creationId xmlns:a16="http://schemas.microsoft.com/office/drawing/2014/main" id="{41A5A064-22A8-F798-FAD4-4B1EB5EE86AB}"/>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55</a:t>
            </a:fld>
            <a:endParaRPr lang="fr-CA" dirty="0"/>
          </a:p>
        </p:txBody>
      </p:sp>
    </p:spTree>
    <p:extLst>
      <p:ext uri="{BB962C8B-B14F-4D97-AF65-F5344CB8AC3E}">
        <p14:creationId xmlns:p14="http://schemas.microsoft.com/office/powerpoint/2010/main" val="764474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p19"/>
          <p:cNvGrpSpPr/>
          <p:nvPr/>
        </p:nvGrpSpPr>
        <p:grpSpPr>
          <a:xfrm>
            <a:off x="1650925" y="2578007"/>
            <a:ext cx="5842149" cy="2565450"/>
            <a:chOff x="1650925" y="2578007"/>
            <a:chExt cx="5842149" cy="2565450"/>
          </a:xfrm>
        </p:grpSpPr>
        <p:sp>
          <p:nvSpPr>
            <p:cNvPr id="312" name="Google Shape;312;p19"/>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9"/>
            <p:cNvGrpSpPr/>
            <p:nvPr/>
          </p:nvGrpSpPr>
          <p:grpSpPr>
            <a:xfrm>
              <a:off x="4430982" y="2804419"/>
              <a:ext cx="282125" cy="2336724"/>
              <a:chOff x="4430982" y="2804419"/>
              <a:chExt cx="282125" cy="2336724"/>
            </a:xfrm>
          </p:grpSpPr>
          <p:sp>
            <p:nvSpPr>
              <p:cNvPr id="316" name="Google Shape;316;p19"/>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43;p17">
            <a:extLst>
              <a:ext uri="{FF2B5EF4-FFF2-40B4-BE49-F238E27FC236}">
                <a16:creationId xmlns:a16="http://schemas.microsoft.com/office/drawing/2014/main" id="{93A025C3-FF84-5967-F1C7-B4B6F8F1EA0C}"/>
              </a:ext>
            </a:extLst>
          </p:cNvPr>
          <p:cNvSpPr txBox="1">
            <a:spLocks noGrp="1"/>
          </p:cNvSpPr>
          <p:nvPr>
            <p:ph type="title"/>
          </p:nvPr>
        </p:nvSpPr>
        <p:spPr>
          <a:xfrm>
            <a:off x="3524246" y="1595252"/>
            <a:ext cx="2130032" cy="5548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Conclusion</a:t>
            </a:r>
          </a:p>
        </p:txBody>
      </p:sp>
      <p:sp>
        <p:nvSpPr>
          <p:cNvPr id="4" name="Google Shape;549;p24">
            <a:extLst>
              <a:ext uri="{FF2B5EF4-FFF2-40B4-BE49-F238E27FC236}">
                <a16:creationId xmlns:a16="http://schemas.microsoft.com/office/drawing/2014/main" id="{58333F68-98EB-3DA7-BAD3-A0DBAE8F1A00}"/>
              </a:ext>
            </a:extLst>
          </p:cNvPr>
          <p:cNvSpPr/>
          <p:nvPr/>
        </p:nvSpPr>
        <p:spPr>
          <a:xfrm>
            <a:off x="4286234" y="2224664"/>
            <a:ext cx="606056" cy="1022693"/>
          </a:xfrm>
          <a:custGeom>
            <a:avLst/>
            <a:gdLst/>
            <a:ahLst/>
            <a:cxnLst/>
            <a:rect l="l" t="t" r="r" b="b"/>
            <a:pathLst>
              <a:path w="19658" h="33172" extrusionOk="0">
                <a:moveTo>
                  <a:pt x="9835" y="1"/>
                </a:moveTo>
                <a:cubicBezTo>
                  <a:pt x="4406" y="1"/>
                  <a:pt x="1" y="4394"/>
                  <a:pt x="1" y="9823"/>
                </a:cubicBezTo>
                <a:cubicBezTo>
                  <a:pt x="1" y="14598"/>
                  <a:pt x="3394" y="18610"/>
                  <a:pt x="7906" y="19503"/>
                </a:cubicBezTo>
                <a:lnTo>
                  <a:pt x="9407" y="33172"/>
                </a:lnTo>
                <a:lnTo>
                  <a:pt x="10252" y="33172"/>
                </a:lnTo>
                <a:lnTo>
                  <a:pt x="11752" y="19503"/>
                </a:lnTo>
                <a:cubicBezTo>
                  <a:pt x="16265" y="18610"/>
                  <a:pt x="19658" y="14598"/>
                  <a:pt x="19658" y="9823"/>
                </a:cubicBezTo>
                <a:cubicBezTo>
                  <a:pt x="19658" y="4394"/>
                  <a:pt x="15253" y="1"/>
                  <a:pt x="9835" y="1"/>
                </a:cubicBezTo>
                <a:close/>
              </a:path>
            </a:pathLst>
          </a:custGeom>
          <a:solidFill>
            <a:schemeClr val="accent1">
              <a:lumMod val="75000"/>
            </a:schemeClr>
          </a:solidFill>
          <a:ln>
            <a:noFill/>
          </a:ln>
        </p:spPr>
        <p:txBody>
          <a:bodyPr spcFirstLastPara="1" wrap="square" lIns="91425" tIns="137150" rIns="91425" bIns="91425" anchor="t" anchorCtr="0">
            <a:noAutofit/>
          </a:bodyPr>
          <a:lstStyle/>
          <a:p>
            <a:pPr marL="0" lvl="0" indent="0" algn="ctr" rtl="0">
              <a:spcBef>
                <a:spcPts val="0"/>
              </a:spcBef>
              <a:spcAft>
                <a:spcPts val="0"/>
              </a:spcAft>
              <a:buNone/>
            </a:pPr>
            <a:r>
              <a:rPr lang="en" sz="2200" dirty="0">
                <a:solidFill>
                  <a:srgbClr val="FFFFFF"/>
                </a:solidFill>
                <a:latin typeface="Fira Sans Extra Condensed"/>
                <a:ea typeface="Fira Sans Extra Condensed"/>
                <a:cs typeface="Fira Sans Extra Condensed"/>
                <a:sym typeface="Fira Sans Extra Condensed"/>
              </a:rPr>
              <a:t>06</a:t>
            </a:r>
            <a:endParaRPr sz="2200" dirty="0">
              <a:solidFill>
                <a:srgbClr val="FFFFFF"/>
              </a:solidFill>
              <a:latin typeface="Fira Sans Extra Condensed"/>
              <a:ea typeface="Fira Sans Extra Condensed"/>
              <a:cs typeface="Fira Sans Extra Condensed"/>
              <a:sym typeface="Fira Sans Extra Condensed"/>
            </a:endParaRPr>
          </a:p>
        </p:txBody>
      </p:sp>
      <p:sp>
        <p:nvSpPr>
          <p:cNvPr id="3" name="Espace réservé du numéro de diapositive 7">
            <a:extLst>
              <a:ext uri="{FF2B5EF4-FFF2-40B4-BE49-F238E27FC236}">
                <a16:creationId xmlns:a16="http://schemas.microsoft.com/office/drawing/2014/main" id="{30DCF792-2DE9-B4BB-376A-93737B43DB4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56</a:t>
            </a:fld>
            <a:endParaRPr lang="fr-CA" dirty="0"/>
          </a:p>
        </p:txBody>
      </p:sp>
    </p:spTree>
    <p:extLst>
      <p:ext uri="{BB962C8B-B14F-4D97-AF65-F5344CB8AC3E}">
        <p14:creationId xmlns:p14="http://schemas.microsoft.com/office/powerpoint/2010/main" val="112969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E538A31-75DB-4530-DED5-DD5B3C6F7419}"/>
              </a:ext>
            </a:extLst>
          </p:cNvPr>
          <p:cNvPicPr>
            <a:picLocks noChangeAspect="1"/>
          </p:cNvPicPr>
          <p:nvPr/>
        </p:nvPicPr>
        <p:blipFill rotWithShape="1">
          <a:blip r:embed="rId2"/>
          <a:srcRect t="2898" b="2898"/>
          <a:stretch/>
        </p:blipFill>
        <p:spPr>
          <a:xfrm>
            <a:off x="0" y="-1"/>
            <a:ext cx="9143999" cy="5143501"/>
          </a:xfrm>
          <a:prstGeom prst="rect">
            <a:avLst/>
          </a:prstGeom>
        </p:spPr>
      </p:pic>
      <p:sp>
        <p:nvSpPr>
          <p:cNvPr id="3" name="Espace réservé du numéro de diapositive 7">
            <a:extLst>
              <a:ext uri="{FF2B5EF4-FFF2-40B4-BE49-F238E27FC236}">
                <a16:creationId xmlns:a16="http://schemas.microsoft.com/office/drawing/2014/main" id="{31C3A601-D394-2366-A66E-3264B472EE87}"/>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6</a:t>
            </a:fld>
            <a:endParaRPr lang="fr-CA" dirty="0"/>
          </a:p>
        </p:txBody>
      </p:sp>
    </p:spTree>
    <p:extLst>
      <p:ext uri="{BB962C8B-B14F-4D97-AF65-F5344CB8AC3E}">
        <p14:creationId xmlns:p14="http://schemas.microsoft.com/office/powerpoint/2010/main" val="25064062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31"/>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BE" dirty="0"/>
              <a:t>Les objectifs cherchés</a:t>
            </a:r>
          </a:p>
        </p:txBody>
      </p:sp>
      <p:grpSp>
        <p:nvGrpSpPr>
          <p:cNvPr id="2" name="Groupe 1">
            <a:extLst>
              <a:ext uri="{FF2B5EF4-FFF2-40B4-BE49-F238E27FC236}">
                <a16:creationId xmlns:a16="http://schemas.microsoft.com/office/drawing/2014/main" id="{61FE66CD-4203-B67F-4D25-53A8A46D32DE}"/>
              </a:ext>
            </a:extLst>
          </p:cNvPr>
          <p:cNvGrpSpPr/>
          <p:nvPr/>
        </p:nvGrpSpPr>
        <p:grpSpPr>
          <a:xfrm>
            <a:off x="0" y="1595222"/>
            <a:ext cx="9144000" cy="3610398"/>
            <a:chOff x="0" y="1595222"/>
            <a:chExt cx="9144000" cy="3610398"/>
          </a:xfrm>
        </p:grpSpPr>
        <p:sp>
          <p:nvSpPr>
            <p:cNvPr id="946" name="Google Shape;946;p31"/>
            <p:cNvSpPr/>
            <p:nvPr/>
          </p:nvSpPr>
          <p:spPr>
            <a:xfrm>
              <a:off x="0" y="1595222"/>
              <a:ext cx="9144000" cy="3553248"/>
            </a:xfrm>
            <a:custGeom>
              <a:avLst/>
              <a:gdLst/>
              <a:ahLst/>
              <a:cxnLst/>
              <a:rect l="l" t="t" r="r" b="b"/>
              <a:pathLst>
                <a:path w="285750" h="111039" extrusionOk="0">
                  <a:moveTo>
                    <a:pt x="142875" y="1"/>
                  </a:moveTo>
                  <a:lnTo>
                    <a:pt x="0" y="42256"/>
                  </a:lnTo>
                  <a:lnTo>
                    <a:pt x="0" y="111038"/>
                  </a:lnTo>
                  <a:lnTo>
                    <a:pt x="285750" y="111038"/>
                  </a:lnTo>
                  <a:lnTo>
                    <a:pt x="285750" y="42256"/>
                  </a:lnTo>
                  <a:lnTo>
                    <a:pt x="142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31"/>
            <p:cNvGrpSpPr/>
            <p:nvPr/>
          </p:nvGrpSpPr>
          <p:grpSpPr>
            <a:xfrm>
              <a:off x="2936352" y="1652372"/>
              <a:ext cx="3601632" cy="3553248"/>
              <a:chOff x="2936352" y="1652372"/>
              <a:chExt cx="3601632" cy="3553248"/>
            </a:xfrm>
          </p:grpSpPr>
          <p:sp>
            <p:nvSpPr>
              <p:cNvPr id="948" name="Google Shape;948;p31"/>
              <p:cNvSpPr/>
              <p:nvPr/>
            </p:nvSpPr>
            <p:spPr>
              <a:xfrm>
                <a:off x="2936352" y="1652372"/>
                <a:ext cx="3601632" cy="3553248"/>
              </a:xfrm>
              <a:custGeom>
                <a:avLst/>
                <a:gdLst/>
                <a:ahLst/>
                <a:cxnLst/>
                <a:rect l="l" t="t" r="r" b="b"/>
                <a:pathLst>
                  <a:path w="112551" h="111039" extrusionOk="0">
                    <a:moveTo>
                      <a:pt x="51114" y="1"/>
                    </a:moveTo>
                    <a:lnTo>
                      <a:pt x="46161" y="1477"/>
                    </a:lnTo>
                    <a:lnTo>
                      <a:pt x="46161" y="16836"/>
                    </a:lnTo>
                    <a:cubicBezTo>
                      <a:pt x="46161" y="22956"/>
                      <a:pt x="51697" y="27933"/>
                      <a:pt x="58472" y="27933"/>
                    </a:cubicBezTo>
                    <a:lnTo>
                      <a:pt x="60401" y="27933"/>
                    </a:lnTo>
                    <a:cubicBezTo>
                      <a:pt x="61818" y="27933"/>
                      <a:pt x="62877" y="28826"/>
                      <a:pt x="62877" y="29635"/>
                    </a:cubicBezTo>
                    <a:cubicBezTo>
                      <a:pt x="62877" y="30397"/>
                      <a:pt x="61913" y="31255"/>
                      <a:pt x="60579" y="31326"/>
                    </a:cubicBezTo>
                    <a:cubicBezTo>
                      <a:pt x="60508" y="31326"/>
                      <a:pt x="60472" y="31302"/>
                      <a:pt x="60401" y="31302"/>
                    </a:cubicBezTo>
                    <a:lnTo>
                      <a:pt x="31838" y="31302"/>
                    </a:lnTo>
                    <a:cubicBezTo>
                      <a:pt x="24444" y="31302"/>
                      <a:pt x="18419" y="36720"/>
                      <a:pt x="18419" y="43375"/>
                    </a:cubicBezTo>
                    <a:cubicBezTo>
                      <a:pt x="18419" y="50007"/>
                      <a:pt x="24444" y="55424"/>
                      <a:pt x="31838" y="55424"/>
                    </a:cubicBezTo>
                    <a:lnTo>
                      <a:pt x="74796" y="55424"/>
                    </a:lnTo>
                    <a:cubicBezTo>
                      <a:pt x="78094" y="55424"/>
                      <a:pt x="80915" y="57639"/>
                      <a:pt x="80915" y="60270"/>
                    </a:cubicBezTo>
                    <a:cubicBezTo>
                      <a:pt x="80915" y="62890"/>
                      <a:pt x="78094" y="65104"/>
                      <a:pt x="74796" y="65104"/>
                    </a:cubicBezTo>
                    <a:lnTo>
                      <a:pt x="18574" y="65104"/>
                    </a:lnTo>
                    <a:cubicBezTo>
                      <a:pt x="8323" y="65104"/>
                      <a:pt x="0" y="72498"/>
                      <a:pt x="0" y="81606"/>
                    </a:cubicBezTo>
                    <a:cubicBezTo>
                      <a:pt x="0" y="90714"/>
                      <a:pt x="8323" y="98108"/>
                      <a:pt x="18574" y="98108"/>
                    </a:cubicBezTo>
                    <a:lnTo>
                      <a:pt x="86309" y="98108"/>
                    </a:lnTo>
                    <a:cubicBezTo>
                      <a:pt x="94893" y="98108"/>
                      <a:pt x="101954" y="103978"/>
                      <a:pt x="102680" y="111038"/>
                    </a:cubicBezTo>
                    <a:lnTo>
                      <a:pt x="112550" y="111038"/>
                    </a:lnTo>
                    <a:cubicBezTo>
                      <a:pt x="111848" y="98787"/>
                      <a:pt x="100334" y="88738"/>
                      <a:pt x="86309" y="88738"/>
                    </a:cubicBezTo>
                    <a:lnTo>
                      <a:pt x="18574" y="88714"/>
                    </a:lnTo>
                    <a:cubicBezTo>
                      <a:pt x="13836" y="88714"/>
                      <a:pt x="9823" y="85476"/>
                      <a:pt x="9823" y="81606"/>
                    </a:cubicBezTo>
                    <a:cubicBezTo>
                      <a:pt x="9823" y="77760"/>
                      <a:pt x="13836" y="74498"/>
                      <a:pt x="18574" y="74498"/>
                    </a:cubicBezTo>
                    <a:lnTo>
                      <a:pt x="74796" y="74498"/>
                    </a:lnTo>
                    <a:cubicBezTo>
                      <a:pt x="83582" y="74498"/>
                      <a:pt x="90738" y="68116"/>
                      <a:pt x="90738" y="60270"/>
                    </a:cubicBezTo>
                    <a:cubicBezTo>
                      <a:pt x="90738" y="52412"/>
                      <a:pt x="83582" y="46030"/>
                      <a:pt x="74796" y="46030"/>
                    </a:cubicBezTo>
                    <a:lnTo>
                      <a:pt x="31838" y="46030"/>
                    </a:lnTo>
                    <a:cubicBezTo>
                      <a:pt x="29909" y="46030"/>
                      <a:pt x="28266" y="44816"/>
                      <a:pt x="28266" y="43375"/>
                    </a:cubicBezTo>
                    <a:cubicBezTo>
                      <a:pt x="28266" y="41911"/>
                      <a:pt x="29909" y="40696"/>
                      <a:pt x="31838" y="40696"/>
                    </a:cubicBezTo>
                    <a:lnTo>
                      <a:pt x="60401" y="40696"/>
                    </a:lnTo>
                    <a:cubicBezTo>
                      <a:pt x="67187" y="40696"/>
                      <a:pt x="72700" y="35731"/>
                      <a:pt x="72700" y="29635"/>
                    </a:cubicBezTo>
                    <a:cubicBezTo>
                      <a:pt x="72700" y="23516"/>
                      <a:pt x="67187" y="18551"/>
                      <a:pt x="60401" y="18551"/>
                    </a:cubicBezTo>
                    <a:lnTo>
                      <a:pt x="58472" y="18551"/>
                    </a:lnTo>
                    <a:cubicBezTo>
                      <a:pt x="57067" y="18551"/>
                      <a:pt x="56019" y="17646"/>
                      <a:pt x="56019" y="16836"/>
                    </a:cubicBezTo>
                    <a:cubicBezTo>
                      <a:pt x="56019" y="16622"/>
                      <a:pt x="55996" y="16372"/>
                      <a:pt x="55948" y="16146"/>
                    </a:cubicBezTo>
                    <a:lnTo>
                      <a:pt x="55948" y="1430"/>
                    </a:lnTo>
                    <a:lnTo>
                      <a:pt x="51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2936352" y="1675636"/>
                <a:ext cx="3601632" cy="3529984"/>
              </a:xfrm>
              <a:custGeom>
                <a:avLst/>
                <a:gdLst/>
                <a:ahLst/>
                <a:cxnLst/>
                <a:rect l="l" t="t" r="r" b="b"/>
                <a:pathLst>
                  <a:path w="112551" h="110312" extrusionOk="0">
                    <a:moveTo>
                      <a:pt x="48638" y="0"/>
                    </a:moveTo>
                    <a:lnTo>
                      <a:pt x="46161" y="750"/>
                    </a:lnTo>
                    <a:lnTo>
                      <a:pt x="46161" y="16109"/>
                    </a:lnTo>
                    <a:cubicBezTo>
                      <a:pt x="46161" y="22229"/>
                      <a:pt x="51697" y="27206"/>
                      <a:pt x="58472" y="27206"/>
                    </a:cubicBezTo>
                    <a:lnTo>
                      <a:pt x="60401" y="27206"/>
                    </a:lnTo>
                    <a:cubicBezTo>
                      <a:pt x="61818" y="27206"/>
                      <a:pt x="62877" y="28099"/>
                      <a:pt x="62877" y="28885"/>
                    </a:cubicBezTo>
                    <a:cubicBezTo>
                      <a:pt x="62877" y="29670"/>
                      <a:pt x="61913" y="30528"/>
                      <a:pt x="60579" y="30599"/>
                    </a:cubicBezTo>
                    <a:cubicBezTo>
                      <a:pt x="60508" y="30575"/>
                      <a:pt x="60472" y="30575"/>
                      <a:pt x="60401" y="30575"/>
                    </a:cubicBezTo>
                    <a:lnTo>
                      <a:pt x="31838" y="30575"/>
                    </a:lnTo>
                    <a:cubicBezTo>
                      <a:pt x="24444" y="30575"/>
                      <a:pt x="18419" y="35993"/>
                      <a:pt x="18419" y="42648"/>
                    </a:cubicBezTo>
                    <a:cubicBezTo>
                      <a:pt x="18419" y="49280"/>
                      <a:pt x="24444" y="54697"/>
                      <a:pt x="31838" y="54697"/>
                    </a:cubicBezTo>
                    <a:lnTo>
                      <a:pt x="74796" y="54697"/>
                    </a:lnTo>
                    <a:cubicBezTo>
                      <a:pt x="78094" y="54697"/>
                      <a:pt x="80915" y="56912"/>
                      <a:pt x="80915" y="59543"/>
                    </a:cubicBezTo>
                    <a:cubicBezTo>
                      <a:pt x="80915" y="62163"/>
                      <a:pt x="78094" y="64377"/>
                      <a:pt x="74796" y="64377"/>
                    </a:cubicBezTo>
                    <a:lnTo>
                      <a:pt x="18574" y="64377"/>
                    </a:lnTo>
                    <a:cubicBezTo>
                      <a:pt x="8323" y="64377"/>
                      <a:pt x="0" y="71771"/>
                      <a:pt x="0" y="80879"/>
                    </a:cubicBezTo>
                    <a:cubicBezTo>
                      <a:pt x="0" y="89987"/>
                      <a:pt x="8323" y="97381"/>
                      <a:pt x="18574" y="97381"/>
                    </a:cubicBezTo>
                    <a:lnTo>
                      <a:pt x="86309" y="97381"/>
                    </a:lnTo>
                    <a:cubicBezTo>
                      <a:pt x="94893" y="97381"/>
                      <a:pt x="101954" y="103251"/>
                      <a:pt x="102680" y="110311"/>
                    </a:cubicBezTo>
                    <a:lnTo>
                      <a:pt x="104252" y="110311"/>
                    </a:lnTo>
                    <a:cubicBezTo>
                      <a:pt x="103918" y="101477"/>
                      <a:pt x="94989" y="95988"/>
                      <a:pt x="86309" y="95988"/>
                    </a:cubicBezTo>
                    <a:lnTo>
                      <a:pt x="18574" y="95988"/>
                    </a:lnTo>
                    <a:cubicBezTo>
                      <a:pt x="9109" y="95988"/>
                      <a:pt x="1394" y="89202"/>
                      <a:pt x="1394" y="80879"/>
                    </a:cubicBezTo>
                    <a:cubicBezTo>
                      <a:pt x="1394" y="72557"/>
                      <a:pt x="9109" y="65794"/>
                      <a:pt x="18574" y="65794"/>
                    </a:cubicBezTo>
                    <a:lnTo>
                      <a:pt x="74796" y="65794"/>
                    </a:lnTo>
                    <a:cubicBezTo>
                      <a:pt x="78867" y="65794"/>
                      <a:pt x="82308" y="62936"/>
                      <a:pt x="82308" y="59543"/>
                    </a:cubicBezTo>
                    <a:cubicBezTo>
                      <a:pt x="82308" y="56138"/>
                      <a:pt x="78867" y="53281"/>
                      <a:pt x="74796" y="53281"/>
                    </a:cubicBezTo>
                    <a:lnTo>
                      <a:pt x="31838" y="53281"/>
                    </a:lnTo>
                    <a:cubicBezTo>
                      <a:pt x="25230" y="53281"/>
                      <a:pt x="19836" y="48518"/>
                      <a:pt x="19836" y="42648"/>
                    </a:cubicBezTo>
                    <a:cubicBezTo>
                      <a:pt x="19836" y="36755"/>
                      <a:pt x="25230" y="31992"/>
                      <a:pt x="31838" y="31992"/>
                    </a:cubicBezTo>
                    <a:lnTo>
                      <a:pt x="60651" y="31992"/>
                    </a:lnTo>
                    <a:cubicBezTo>
                      <a:pt x="62651" y="31873"/>
                      <a:pt x="64270" y="30504"/>
                      <a:pt x="64270" y="28885"/>
                    </a:cubicBezTo>
                    <a:cubicBezTo>
                      <a:pt x="64270" y="27218"/>
                      <a:pt x="62496" y="25801"/>
                      <a:pt x="60401" y="25801"/>
                    </a:cubicBezTo>
                    <a:lnTo>
                      <a:pt x="58472" y="25801"/>
                    </a:lnTo>
                    <a:cubicBezTo>
                      <a:pt x="52459" y="25801"/>
                      <a:pt x="47578" y="21467"/>
                      <a:pt x="47578" y="16109"/>
                    </a:cubicBezTo>
                    <a:lnTo>
                      <a:pt x="48638" y="0"/>
                    </a:lnTo>
                    <a:close/>
                    <a:moveTo>
                      <a:pt x="53638" y="24"/>
                    </a:moveTo>
                    <a:lnTo>
                      <a:pt x="54555" y="15419"/>
                    </a:lnTo>
                    <a:lnTo>
                      <a:pt x="54555" y="15526"/>
                    </a:lnTo>
                    <a:lnTo>
                      <a:pt x="54555" y="15645"/>
                    </a:lnTo>
                    <a:cubicBezTo>
                      <a:pt x="54603" y="15824"/>
                      <a:pt x="54603" y="15978"/>
                      <a:pt x="54603" y="16109"/>
                    </a:cubicBezTo>
                    <a:cubicBezTo>
                      <a:pt x="54603" y="17800"/>
                      <a:pt x="56377" y="19217"/>
                      <a:pt x="58472" y="19217"/>
                    </a:cubicBezTo>
                    <a:lnTo>
                      <a:pt x="60401" y="19217"/>
                    </a:lnTo>
                    <a:cubicBezTo>
                      <a:pt x="66402" y="19217"/>
                      <a:pt x="71307" y="23563"/>
                      <a:pt x="71307" y="28908"/>
                    </a:cubicBezTo>
                    <a:cubicBezTo>
                      <a:pt x="71307" y="34242"/>
                      <a:pt x="66402" y="38576"/>
                      <a:pt x="60401" y="38576"/>
                    </a:cubicBezTo>
                    <a:lnTo>
                      <a:pt x="31838" y="38576"/>
                    </a:lnTo>
                    <a:cubicBezTo>
                      <a:pt x="29099" y="38576"/>
                      <a:pt x="26849" y="40398"/>
                      <a:pt x="26849" y="42648"/>
                    </a:cubicBezTo>
                    <a:cubicBezTo>
                      <a:pt x="26849" y="44875"/>
                      <a:pt x="29099" y="46720"/>
                      <a:pt x="31838" y="46720"/>
                    </a:cubicBezTo>
                    <a:lnTo>
                      <a:pt x="74796" y="46720"/>
                    </a:lnTo>
                    <a:cubicBezTo>
                      <a:pt x="82820" y="46720"/>
                      <a:pt x="89345" y="52459"/>
                      <a:pt x="89345" y="59543"/>
                    </a:cubicBezTo>
                    <a:cubicBezTo>
                      <a:pt x="89345" y="66604"/>
                      <a:pt x="82820" y="72354"/>
                      <a:pt x="74796" y="72354"/>
                    </a:cubicBezTo>
                    <a:lnTo>
                      <a:pt x="18574" y="72354"/>
                    </a:lnTo>
                    <a:cubicBezTo>
                      <a:pt x="13062" y="72354"/>
                      <a:pt x="8430" y="76271"/>
                      <a:pt x="8430" y="80879"/>
                    </a:cubicBezTo>
                    <a:cubicBezTo>
                      <a:pt x="8430" y="85487"/>
                      <a:pt x="13062" y="89404"/>
                      <a:pt x="18574" y="89404"/>
                    </a:cubicBezTo>
                    <a:lnTo>
                      <a:pt x="86309" y="89404"/>
                    </a:lnTo>
                    <a:cubicBezTo>
                      <a:pt x="92738" y="89404"/>
                      <a:pt x="98858" y="91559"/>
                      <a:pt x="103537" y="95500"/>
                    </a:cubicBezTo>
                    <a:cubicBezTo>
                      <a:pt x="107716" y="99024"/>
                      <a:pt x="110550" y="103703"/>
                      <a:pt x="111157" y="110311"/>
                    </a:cubicBezTo>
                    <a:lnTo>
                      <a:pt x="112550" y="110311"/>
                    </a:lnTo>
                    <a:cubicBezTo>
                      <a:pt x="111848" y="98060"/>
                      <a:pt x="100334" y="88011"/>
                      <a:pt x="86309" y="88011"/>
                    </a:cubicBezTo>
                    <a:lnTo>
                      <a:pt x="18574" y="87987"/>
                    </a:lnTo>
                    <a:cubicBezTo>
                      <a:pt x="13836" y="87987"/>
                      <a:pt x="9823" y="84749"/>
                      <a:pt x="9823" y="80879"/>
                    </a:cubicBezTo>
                    <a:cubicBezTo>
                      <a:pt x="9823" y="77033"/>
                      <a:pt x="13836" y="73771"/>
                      <a:pt x="18574" y="73771"/>
                    </a:cubicBezTo>
                    <a:lnTo>
                      <a:pt x="74796" y="73771"/>
                    </a:lnTo>
                    <a:cubicBezTo>
                      <a:pt x="83582" y="73771"/>
                      <a:pt x="90738" y="67389"/>
                      <a:pt x="90738" y="59543"/>
                    </a:cubicBezTo>
                    <a:cubicBezTo>
                      <a:pt x="90738" y="51685"/>
                      <a:pt x="83582" y="45303"/>
                      <a:pt x="74796" y="45303"/>
                    </a:cubicBezTo>
                    <a:lnTo>
                      <a:pt x="31838" y="45303"/>
                    </a:lnTo>
                    <a:cubicBezTo>
                      <a:pt x="29909" y="45303"/>
                      <a:pt x="28266" y="44089"/>
                      <a:pt x="28266" y="42648"/>
                    </a:cubicBezTo>
                    <a:cubicBezTo>
                      <a:pt x="28266" y="41184"/>
                      <a:pt x="29909" y="39969"/>
                      <a:pt x="31838" y="39969"/>
                    </a:cubicBezTo>
                    <a:lnTo>
                      <a:pt x="60401" y="39969"/>
                    </a:lnTo>
                    <a:cubicBezTo>
                      <a:pt x="67187" y="39969"/>
                      <a:pt x="72700" y="35004"/>
                      <a:pt x="72700" y="28908"/>
                    </a:cubicBezTo>
                    <a:cubicBezTo>
                      <a:pt x="72700" y="22789"/>
                      <a:pt x="67187" y="17824"/>
                      <a:pt x="60401" y="17824"/>
                    </a:cubicBezTo>
                    <a:lnTo>
                      <a:pt x="58472" y="17824"/>
                    </a:lnTo>
                    <a:cubicBezTo>
                      <a:pt x="57067" y="17824"/>
                      <a:pt x="56019" y="16919"/>
                      <a:pt x="56019" y="16109"/>
                    </a:cubicBezTo>
                    <a:cubicBezTo>
                      <a:pt x="56019" y="15895"/>
                      <a:pt x="55996" y="15645"/>
                      <a:pt x="55948" y="15419"/>
                    </a:cubicBezTo>
                    <a:lnTo>
                      <a:pt x="55948" y="703"/>
                    </a:lnTo>
                    <a:lnTo>
                      <a:pt x="53638" y="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31"/>
              <p:cNvGrpSpPr/>
              <p:nvPr/>
            </p:nvGrpSpPr>
            <p:grpSpPr>
              <a:xfrm>
                <a:off x="3071232" y="1725908"/>
                <a:ext cx="3289568" cy="3329600"/>
                <a:chOff x="3071232" y="1725908"/>
                <a:chExt cx="3289568" cy="3329600"/>
              </a:xfrm>
            </p:grpSpPr>
            <p:sp>
              <p:nvSpPr>
                <p:cNvPr id="951" name="Google Shape;951;p31"/>
                <p:cNvSpPr/>
                <p:nvPr/>
              </p:nvSpPr>
              <p:spPr>
                <a:xfrm>
                  <a:off x="3662528" y="3020564"/>
                  <a:ext cx="52224" cy="98304"/>
                </a:xfrm>
                <a:custGeom>
                  <a:avLst/>
                  <a:gdLst/>
                  <a:ahLst/>
                  <a:cxnLst/>
                  <a:rect l="l" t="t" r="r" b="b"/>
                  <a:pathLst>
                    <a:path w="1632" h="3072" extrusionOk="0">
                      <a:moveTo>
                        <a:pt x="668" y="0"/>
                      </a:moveTo>
                      <a:cubicBezTo>
                        <a:pt x="275" y="0"/>
                        <a:pt x="1" y="322"/>
                        <a:pt x="1" y="714"/>
                      </a:cubicBezTo>
                      <a:lnTo>
                        <a:pt x="1" y="738"/>
                      </a:lnTo>
                      <a:cubicBezTo>
                        <a:pt x="1" y="1346"/>
                        <a:pt x="48" y="1953"/>
                        <a:pt x="191" y="2536"/>
                      </a:cubicBezTo>
                      <a:cubicBezTo>
                        <a:pt x="275" y="2858"/>
                        <a:pt x="548" y="3072"/>
                        <a:pt x="870" y="3072"/>
                      </a:cubicBezTo>
                      <a:cubicBezTo>
                        <a:pt x="929" y="3072"/>
                        <a:pt x="977" y="3060"/>
                        <a:pt x="1037" y="3048"/>
                      </a:cubicBezTo>
                      <a:cubicBezTo>
                        <a:pt x="1418" y="2953"/>
                        <a:pt x="1632" y="2560"/>
                        <a:pt x="1537" y="2179"/>
                      </a:cubicBezTo>
                      <a:cubicBezTo>
                        <a:pt x="1406" y="1715"/>
                        <a:pt x="1334" y="1226"/>
                        <a:pt x="1334" y="738"/>
                      </a:cubicBezTo>
                      <a:lnTo>
                        <a:pt x="1334" y="714"/>
                      </a:lnTo>
                      <a:cubicBezTo>
                        <a:pt x="1334" y="322"/>
                        <a:pt x="1060"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3852288" y="2785012"/>
                  <a:ext cx="100992" cy="54208"/>
                </a:xfrm>
                <a:custGeom>
                  <a:avLst/>
                  <a:gdLst/>
                  <a:ahLst/>
                  <a:cxnLst/>
                  <a:rect l="l" t="t" r="r" b="b"/>
                  <a:pathLst>
                    <a:path w="3156" h="1694" extrusionOk="0">
                      <a:moveTo>
                        <a:pt x="2424" y="0"/>
                      </a:moveTo>
                      <a:cubicBezTo>
                        <a:pt x="2402" y="0"/>
                        <a:pt x="2380" y="1"/>
                        <a:pt x="2358" y="3"/>
                      </a:cubicBezTo>
                      <a:cubicBezTo>
                        <a:pt x="1762" y="51"/>
                        <a:pt x="1179" y="146"/>
                        <a:pt x="595" y="301"/>
                      </a:cubicBezTo>
                      <a:cubicBezTo>
                        <a:pt x="226" y="396"/>
                        <a:pt x="0" y="789"/>
                        <a:pt x="95" y="1170"/>
                      </a:cubicBezTo>
                      <a:cubicBezTo>
                        <a:pt x="179" y="1479"/>
                        <a:pt x="464" y="1694"/>
                        <a:pt x="786" y="1694"/>
                      </a:cubicBezTo>
                      <a:cubicBezTo>
                        <a:pt x="845" y="1694"/>
                        <a:pt x="905" y="1694"/>
                        <a:pt x="965" y="1670"/>
                      </a:cubicBezTo>
                      <a:cubicBezTo>
                        <a:pt x="1453" y="1539"/>
                        <a:pt x="1965" y="1456"/>
                        <a:pt x="2477" y="1408"/>
                      </a:cubicBezTo>
                      <a:cubicBezTo>
                        <a:pt x="2870" y="1384"/>
                        <a:pt x="3155" y="1039"/>
                        <a:pt x="3120" y="646"/>
                      </a:cubicBezTo>
                      <a:cubicBezTo>
                        <a:pt x="3097" y="275"/>
                        <a:pt x="2789" y="0"/>
                        <a:pt x="24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4327008" y="3876660"/>
                  <a:ext cx="98688" cy="43072"/>
                </a:xfrm>
                <a:custGeom>
                  <a:avLst/>
                  <a:gdLst/>
                  <a:ahLst/>
                  <a:cxnLst/>
                  <a:rect l="l" t="t" r="r" b="b"/>
                  <a:pathLst>
                    <a:path w="3084" h="1346" extrusionOk="0">
                      <a:moveTo>
                        <a:pt x="715" y="0"/>
                      </a:moveTo>
                      <a:cubicBezTo>
                        <a:pt x="322" y="0"/>
                        <a:pt x="0" y="286"/>
                        <a:pt x="0" y="679"/>
                      </a:cubicBezTo>
                      <a:cubicBezTo>
                        <a:pt x="0" y="1072"/>
                        <a:pt x="322" y="1346"/>
                        <a:pt x="715" y="1346"/>
                      </a:cubicBezTo>
                      <a:lnTo>
                        <a:pt x="2382" y="1346"/>
                      </a:lnTo>
                      <a:cubicBezTo>
                        <a:pt x="2763" y="1346"/>
                        <a:pt x="3084" y="1072"/>
                        <a:pt x="3084" y="679"/>
                      </a:cubicBezTo>
                      <a:cubicBezTo>
                        <a:pt x="3084" y="286"/>
                        <a:pt x="2763" y="0"/>
                        <a:pt x="2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3904096" y="3257428"/>
                  <a:ext cx="99456" cy="47776"/>
                </a:xfrm>
                <a:custGeom>
                  <a:avLst/>
                  <a:gdLst/>
                  <a:ahLst/>
                  <a:cxnLst/>
                  <a:rect l="l" t="t" r="r" b="b"/>
                  <a:pathLst>
                    <a:path w="3108" h="1493" extrusionOk="0">
                      <a:moveTo>
                        <a:pt x="746" y="1"/>
                      </a:moveTo>
                      <a:cubicBezTo>
                        <a:pt x="380" y="1"/>
                        <a:pt x="70" y="287"/>
                        <a:pt x="36" y="659"/>
                      </a:cubicBezTo>
                      <a:cubicBezTo>
                        <a:pt x="0" y="1052"/>
                        <a:pt x="286" y="1409"/>
                        <a:pt x="679" y="1444"/>
                      </a:cubicBezTo>
                      <a:cubicBezTo>
                        <a:pt x="989" y="1468"/>
                        <a:pt x="1298" y="1492"/>
                        <a:pt x="1596" y="1492"/>
                      </a:cubicBezTo>
                      <a:lnTo>
                        <a:pt x="2405" y="1492"/>
                      </a:lnTo>
                      <a:cubicBezTo>
                        <a:pt x="2798" y="1492"/>
                        <a:pt x="3108" y="1147"/>
                        <a:pt x="3108" y="754"/>
                      </a:cubicBezTo>
                      <a:cubicBezTo>
                        <a:pt x="3108" y="361"/>
                        <a:pt x="2798" y="4"/>
                        <a:pt x="2405" y="4"/>
                      </a:cubicBezTo>
                      <a:lnTo>
                        <a:pt x="1596" y="4"/>
                      </a:lnTo>
                      <a:cubicBezTo>
                        <a:pt x="1421" y="4"/>
                        <a:pt x="1247" y="14"/>
                        <a:pt x="1072" y="14"/>
                      </a:cubicBezTo>
                      <a:cubicBezTo>
                        <a:pt x="985" y="14"/>
                        <a:pt x="897" y="12"/>
                        <a:pt x="810" y="4"/>
                      </a:cubicBezTo>
                      <a:cubicBezTo>
                        <a:pt x="789" y="2"/>
                        <a:pt x="767" y="1"/>
                        <a:pt x="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3733792" y="3185780"/>
                  <a:ext cx="93760" cy="77120"/>
                </a:xfrm>
                <a:custGeom>
                  <a:avLst/>
                  <a:gdLst/>
                  <a:ahLst/>
                  <a:cxnLst/>
                  <a:rect l="l" t="t" r="r" b="b"/>
                  <a:pathLst>
                    <a:path w="2930" h="2410" extrusionOk="0">
                      <a:moveTo>
                        <a:pt x="789" y="1"/>
                      </a:moveTo>
                      <a:cubicBezTo>
                        <a:pt x="595" y="1"/>
                        <a:pt x="402" y="78"/>
                        <a:pt x="262" y="231"/>
                      </a:cubicBezTo>
                      <a:cubicBezTo>
                        <a:pt x="0" y="516"/>
                        <a:pt x="24" y="969"/>
                        <a:pt x="310" y="1231"/>
                      </a:cubicBezTo>
                      <a:cubicBezTo>
                        <a:pt x="750" y="1636"/>
                        <a:pt x="1239" y="1993"/>
                        <a:pt x="1750" y="2314"/>
                      </a:cubicBezTo>
                      <a:cubicBezTo>
                        <a:pt x="1870" y="2374"/>
                        <a:pt x="1989" y="2409"/>
                        <a:pt x="2120" y="2409"/>
                      </a:cubicBezTo>
                      <a:cubicBezTo>
                        <a:pt x="2358" y="2409"/>
                        <a:pt x="2596" y="2290"/>
                        <a:pt x="2727" y="2064"/>
                      </a:cubicBezTo>
                      <a:cubicBezTo>
                        <a:pt x="2929" y="1731"/>
                        <a:pt x="2822" y="1302"/>
                        <a:pt x="2489" y="1100"/>
                      </a:cubicBezTo>
                      <a:cubicBezTo>
                        <a:pt x="2048" y="826"/>
                        <a:pt x="1631" y="528"/>
                        <a:pt x="1262" y="183"/>
                      </a:cubicBezTo>
                      <a:cubicBezTo>
                        <a:pt x="1129" y="61"/>
                        <a:pt x="959" y="1"/>
                        <a:pt x="7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3699104" y="2856244"/>
                  <a:ext cx="86528" cy="85088"/>
                </a:xfrm>
                <a:custGeom>
                  <a:avLst/>
                  <a:gdLst/>
                  <a:ahLst/>
                  <a:cxnLst/>
                  <a:rect l="l" t="t" r="r" b="b"/>
                  <a:pathLst>
                    <a:path w="2704" h="2659" extrusionOk="0">
                      <a:moveTo>
                        <a:pt x="1910" y="1"/>
                      </a:moveTo>
                      <a:cubicBezTo>
                        <a:pt x="1742" y="1"/>
                        <a:pt x="1574" y="61"/>
                        <a:pt x="1441" y="182"/>
                      </a:cubicBezTo>
                      <a:cubicBezTo>
                        <a:pt x="989" y="599"/>
                        <a:pt x="572" y="1051"/>
                        <a:pt x="227" y="1528"/>
                      </a:cubicBezTo>
                      <a:cubicBezTo>
                        <a:pt x="1" y="1849"/>
                        <a:pt x="72" y="2290"/>
                        <a:pt x="394" y="2516"/>
                      </a:cubicBezTo>
                      <a:cubicBezTo>
                        <a:pt x="513" y="2611"/>
                        <a:pt x="656" y="2659"/>
                        <a:pt x="799" y="2659"/>
                      </a:cubicBezTo>
                      <a:cubicBezTo>
                        <a:pt x="1025" y="2659"/>
                        <a:pt x="1239" y="2551"/>
                        <a:pt x="1382" y="2361"/>
                      </a:cubicBezTo>
                      <a:cubicBezTo>
                        <a:pt x="1668" y="1956"/>
                        <a:pt x="2001" y="1575"/>
                        <a:pt x="2382" y="1242"/>
                      </a:cubicBezTo>
                      <a:cubicBezTo>
                        <a:pt x="2680" y="980"/>
                        <a:pt x="2704" y="527"/>
                        <a:pt x="2442" y="242"/>
                      </a:cubicBezTo>
                      <a:cubicBezTo>
                        <a:pt x="2301" y="82"/>
                        <a:pt x="2105"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3782176" y="4637908"/>
                  <a:ext cx="98336" cy="44608"/>
                </a:xfrm>
                <a:custGeom>
                  <a:avLst/>
                  <a:gdLst/>
                  <a:ahLst/>
                  <a:cxnLst/>
                  <a:rect l="l" t="t" r="r" b="b"/>
                  <a:pathLst>
                    <a:path w="3073" h="1394" extrusionOk="0">
                      <a:moveTo>
                        <a:pt x="2370" y="0"/>
                      </a:moveTo>
                      <a:lnTo>
                        <a:pt x="703" y="24"/>
                      </a:lnTo>
                      <a:cubicBezTo>
                        <a:pt x="310" y="24"/>
                        <a:pt x="0" y="322"/>
                        <a:pt x="0" y="703"/>
                      </a:cubicBezTo>
                      <a:cubicBezTo>
                        <a:pt x="0" y="1095"/>
                        <a:pt x="310" y="1393"/>
                        <a:pt x="703" y="1393"/>
                      </a:cubicBezTo>
                      <a:lnTo>
                        <a:pt x="2370" y="1369"/>
                      </a:lnTo>
                      <a:cubicBezTo>
                        <a:pt x="2763" y="1369"/>
                        <a:pt x="3072" y="1072"/>
                        <a:pt x="3072" y="691"/>
                      </a:cubicBezTo>
                      <a:cubicBezTo>
                        <a:pt x="3072"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3952864" y="3876660"/>
                  <a:ext cx="98720" cy="43072"/>
                </a:xfrm>
                <a:custGeom>
                  <a:avLst/>
                  <a:gdLst/>
                  <a:ahLst/>
                  <a:cxnLst/>
                  <a:rect l="l" t="t" r="r" b="b"/>
                  <a:pathLst>
                    <a:path w="3085" h="1346" extrusionOk="0">
                      <a:moveTo>
                        <a:pt x="715" y="0"/>
                      </a:moveTo>
                      <a:cubicBezTo>
                        <a:pt x="322" y="0"/>
                        <a:pt x="0" y="286"/>
                        <a:pt x="0" y="679"/>
                      </a:cubicBezTo>
                      <a:cubicBezTo>
                        <a:pt x="0" y="1072"/>
                        <a:pt x="322" y="1346"/>
                        <a:pt x="715" y="1346"/>
                      </a:cubicBezTo>
                      <a:lnTo>
                        <a:pt x="2370" y="1346"/>
                      </a:lnTo>
                      <a:cubicBezTo>
                        <a:pt x="2763" y="1346"/>
                        <a:pt x="3084" y="1072"/>
                        <a:pt x="3084" y="679"/>
                      </a:cubicBezTo>
                      <a:cubicBezTo>
                        <a:pt x="3084" y="286"/>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4279392" y="3257524"/>
                  <a:ext cx="98688" cy="47680"/>
                </a:xfrm>
                <a:custGeom>
                  <a:avLst/>
                  <a:gdLst/>
                  <a:ahLst/>
                  <a:cxnLst/>
                  <a:rect l="l" t="t" r="r" b="b"/>
                  <a:pathLst>
                    <a:path w="3084" h="1490" extrusionOk="0">
                      <a:moveTo>
                        <a:pt x="702" y="1"/>
                      </a:moveTo>
                      <a:cubicBezTo>
                        <a:pt x="321" y="1"/>
                        <a:pt x="0" y="358"/>
                        <a:pt x="0" y="751"/>
                      </a:cubicBezTo>
                      <a:cubicBezTo>
                        <a:pt x="0" y="1144"/>
                        <a:pt x="310" y="1489"/>
                        <a:pt x="702" y="1489"/>
                      </a:cubicBezTo>
                      <a:lnTo>
                        <a:pt x="2369" y="1489"/>
                      </a:lnTo>
                      <a:cubicBezTo>
                        <a:pt x="2762" y="1489"/>
                        <a:pt x="3084" y="1144"/>
                        <a:pt x="3084" y="751"/>
                      </a:cubicBezTo>
                      <a:cubicBezTo>
                        <a:pt x="3084" y="358"/>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4139936" y="3876660"/>
                  <a:ext cx="98720" cy="43072"/>
                </a:xfrm>
                <a:custGeom>
                  <a:avLst/>
                  <a:gdLst/>
                  <a:ahLst/>
                  <a:cxnLst/>
                  <a:rect l="l" t="t" r="r" b="b"/>
                  <a:pathLst>
                    <a:path w="3085" h="1346" extrusionOk="0">
                      <a:moveTo>
                        <a:pt x="715" y="0"/>
                      </a:moveTo>
                      <a:cubicBezTo>
                        <a:pt x="322" y="0"/>
                        <a:pt x="0" y="286"/>
                        <a:pt x="0" y="679"/>
                      </a:cubicBezTo>
                      <a:cubicBezTo>
                        <a:pt x="0" y="1072"/>
                        <a:pt x="322" y="1346"/>
                        <a:pt x="715" y="1346"/>
                      </a:cubicBezTo>
                      <a:lnTo>
                        <a:pt x="2382" y="1346"/>
                      </a:lnTo>
                      <a:cubicBezTo>
                        <a:pt x="2763" y="1346"/>
                        <a:pt x="3084" y="1072"/>
                        <a:pt x="3084" y="679"/>
                      </a:cubicBezTo>
                      <a:cubicBezTo>
                        <a:pt x="3084" y="286"/>
                        <a:pt x="2763" y="0"/>
                        <a:pt x="2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4156320" y="4637908"/>
                  <a:ext cx="98688" cy="44608"/>
                </a:xfrm>
                <a:custGeom>
                  <a:avLst/>
                  <a:gdLst/>
                  <a:ahLst/>
                  <a:cxnLst/>
                  <a:rect l="l" t="t" r="r" b="b"/>
                  <a:pathLst>
                    <a:path w="3084" h="1394" extrusionOk="0">
                      <a:moveTo>
                        <a:pt x="2370" y="0"/>
                      </a:moveTo>
                      <a:lnTo>
                        <a:pt x="703" y="24"/>
                      </a:lnTo>
                      <a:cubicBezTo>
                        <a:pt x="310" y="24"/>
                        <a:pt x="0" y="322"/>
                        <a:pt x="0" y="714"/>
                      </a:cubicBezTo>
                      <a:cubicBezTo>
                        <a:pt x="0" y="1095"/>
                        <a:pt x="310" y="1393"/>
                        <a:pt x="703" y="1393"/>
                      </a:cubicBezTo>
                      <a:lnTo>
                        <a:pt x="2370" y="1369"/>
                      </a:lnTo>
                      <a:cubicBezTo>
                        <a:pt x="2763" y="1369"/>
                        <a:pt x="3084" y="1072"/>
                        <a:pt x="3084" y="691"/>
                      </a:cubicBezTo>
                      <a:cubicBezTo>
                        <a:pt x="3084"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4092320" y="3257524"/>
                  <a:ext cx="98688" cy="47680"/>
                </a:xfrm>
                <a:custGeom>
                  <a:avLst/>
                  <a:gdLst/>
                  <a:ahLst/>
                  <a:cxnLst/>
                  <a:rect l="l" t="t" r="r" b="b"/>
                  <a:pathLst>
                    <a:path w="3084" h="1490" extrusionOk="0">
                      <a:moveTo>
                        <a:pt x="703" y="1"/>
                      </a:moveTo>
                      <a:cubicBezTo>
                        <a:pt x="310" y="1"/>
                        <a:pt x="0" y="358"/>
                        <a:pt x="0" y="751"/>
                      </a:cubicBezTo>
                      <a:cubicBezTo>
                        <a:pt x="0" y="1144"/>
                        <a:pt x="310" y="1489"/>
                        <a:pt x="703" y="1489"/>
                      </a:cubicBezTo>
                      <a:lnTo>
                        <a:pt x="2369" y="1489"/>
                      </a:lnTo>
                      <a:cubicBezTo>
                        <a:pt x="2762" y="1489"/>
                        <a:pt x="3084" y="1144"/>
                        <a:pt x="3084" y="751"/>
                      </a:cubicBezTo>
                      <a:cubicBezTo>
                        <a:pt x="3084" y="358"/>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3969248" y="4637908"/>
                  <a:ext cx="98720" cy="44608"/>
                </a:xfrm>
                <a:custGeom>
                  <a:avLst/>
                  <a:gdLst/>
                  <a:ahLst/>
                  <a:cxnLst/>
                  <a:rect l="l" t="t" r="r" b="b"/>
                  <a:pathLst>
                    <a:path w="3085" h="1394" extrusionOk="0">
                      <a:moveTo>
                        <a:pt x="2370" y="0"/>
                      </a:moveTo>
                      <a:lnTo>
                        <a:pt x="703" y="24"/>
                      </a:lnTo>
                      <a:cubicBezTo>
                        <a:pt x="310" y="24"/>
                        <a:pt x="0" y="322"/>
                        <a:pt x="0" y="714"/>
                      </a:cubicBezTo>
                      <a:cubicBezTo>
                        <a:pt x="0" y="1095"/>
                        <a:pt x="310" y="1393"/>
                        <a:pt x="703" y="1393"/>
                      </a:cubicBezTo>
                      <a:lnTo>
                        <a:pt x="2370" y="1369"/>
                      </a:lnTo>
                      <a:cubicBezTo>
                        <a:pt x="2763" y="1369"/>
                        <a:pt x="3072" y="1072"/>
                        <a:pt x="3072" y="691"/>
                      </a:cubicBezTo>
                      <a:cubicBezTo>
                        <a:pt x="3084"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3765792" y="3876660"/>
                  <a:ext cx="98720" cy="43072"/>
                </a:xfrm>
                <a:custGeom>
                  <a:avLst/>
                  <a:gdLst/>
                  <a:ahLst/>
                  <a:cxnLst/>
                  <a:rect l="l" t="t" r="r" b="b"/>
                  <a:pathLst>
                    <a:path w="3085" h="1346" extrusionOk="0">
                      <a:moveTo>
                        <a:pt x="715" y="0"/>
                      </a:moveTo>
                      <a:cubicBezTo>
                        <a:pt x="322" y="0"/>
                        <a:pt x="0" y="286"/>
                        <a:pt x="0" y="679"/>
                      </a:cubicBezTo>
                      <a:cubicBezTo>
                        <a:pt x="0" y="1072"/>
                        <a:pt x="322" y="1346"/>
                        <a:pt x="715" y="1346"/>
                      </a:cubicBezTo>
                      <a:lnTo>
                        <a:pt x="2370" y="1346"/>
                      </a:lnTo>
                      <a:cubicBezTo>
                        <a:pt x="2763" y="1346"/>
                        <a:pt x="3084" y="1072"/>
                        <a:pt x="3084" y="679"/>
                      </a:cubicBezTo>
                      <a:cubicBezTo>
                        <a:pt x="3084" y="286"/>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4040864" y="2786228"/>
                  <a:ext cx="98720" cy="42720"/>
                </a:xfrm>
                <a:custGeom>
                  <a:avLst/>
                  <a:gdLst/>
                  <a:ahLst/>
                  <a:cxnLst/>
                  <a:rect l="l" t="t" r="r" b="b"/>
                  <a:pathLst>
                    <a:path w="3085" h="1335" extrusionOk="0">
                      <a:moveTo>
                        <a:pt x="703" y="1"/>
                      </a:moveTo>
                      <a:cubicBezTo>
                        <a:pt x="322" y="1"/>
                        <a:pt x="1" y="275"/>
                        <a:pt x="1" y="668"/>
                      </a:cubicBezTo>
                      <a:cubicBezTo>
                        <a:pt x="1" y="1060"/>
                        <a:pt x="322" y="1334"/>
                        <a:pt x="703"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3102080" y="4062612"/>
                  <a:ext cx="78528" cy="91456"/>
                </a:xfrm>
                <a:custGeom>
                  <a:avLst/>
                  <a:gdLst/>
                  <a:ahLst/>
                  <a:cxnLst/>
                  <a:rect l="l" t="t" r="r" b="b"/>
                  <a:pathLst>
                    <a:path w="2454" h="2858" extrusionOk="0">
                      <a:moveTo>
                        <a:pt x="1644" y="0"/>
                      </a:moveTo>
                      <a:cubicBezTo>
                        <a:pt x="1417" y="0"/>
                        <a:pt x="1195" y="108"/>
                        <a:pt x="1060" y="309"/>
                      </a:cubicBezTo>
                      <a:cubicBezTo>
                        <a:pt x="727" y="797"/>
                        <a:pt x="429" y="1321"/>
                        <a:pt x="167" y="1845"/>
                      </a:cubicBezTo>
                      <a:cubicBezTo>
                        <a:pt x="1" y="2190"/>
                        <a:pt x="155" y="2619"/>
                        <a:pt x="501" y="2786"/>
                      </a:cubicBezTo>
                      <a:cubicBezTo>
                        <a:pt x="608" y="2833"/>
                        <a:pt x="703" y="2857"/>
                        <a:pt x="810" y="2857"/>
                      </a:cubicBezTo>
                      <a:cubicBezTo>
                        <a:pt x="1072" y="2857"/>
                        <a:pt x="1322" y="2714"/>
                        <a:pt x="1453" y="2452"/>
                      </a:cubicBezTo>
                      <a:cubicBezTo>
                        <a:pt x="1668" y="2000"/>
                        <a:pt x="1930" y="1536"/>
                        <a:pt x="2227" y="1107"/>
                      </a:cubicBezTo>
                      <a:cubicBezTo>
                        <a:pt x="2453" y="785"/>
                        <a:pt x="2358" y="345"/>
                        <a:pt x="2037" y="119"/>
                      </a:cubicBezTo>
                      <a:cubicBezTo>
                        <a:pt x="1916" y="39"/>
                        <a:pt x="1780"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4227936" y="2786228"/>
                  <a:ext cx="98720" cy="42720"/>
                </a:xfrm>
                <a:custGeom>
                  <a:avLst/>
                  <a:gdLst/>
                  <a:ahLst/>
                  <a:cxnLst/>
                  <a:rect l="l" t="t" r="r" b="b"/>
                  <a:pathLst>
                    <a:path w="3085" h="1335" extrusionOk="0">
                      <a:moveTo>
                        <a:pt x="703" y="1"/>
                      </a:moveTo>
                      <a:cubicBezTo>
                        <a:pt x="322" y="1"/>
                        <a:pt x="1" y="275"/>
                        <a:pt x="1" y="668"/>
                      </a:cubicBezTo>
                      <a:cubicBezTo>
                        <a:pt x="1" y="1060"/>
                        <a:pt x="322" y="1334"/>
                        <a:pt x="703"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4602080" y="2786228"/>
                  <a:ext cx="98720" cy="42720"/>
                </a:xfrm>
                <a:custGeom>
                  <a:avLst/>
                  <a:gdLst/>
                  <a:ahLst/>
                  <a:cxnLst/>
                  <a:rect l="l" t="t" r="r" b="b"/>
                  <a:pathLst>
                    <a:path w="3085" h="1335" extrusionOk="0">
                      <a:moveTo>
                        <a:pt x="715" y="1"/>
                      </a:moveTo>
                      <a:cubicBezTo>
                        <a:pt x="322" y="1"/>
                        <a:pt x="1" y="275"/>
                        <a:pt x="1" y="668"/>
                      </a:cubicBezTo>
                      <a:cubicBezTo>
                        <a:pt x="1" y="1060"/>
                        <a:pt x="322" y="1334"/>
                        <a:pt x="715"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5653632" y="3516628"/>
                  <a:ext cx="52224" cy="98304"/>
                </a:xfrm>
                <a:custGeom>
                  <a:avLst/>
                  <a:gdLst/>
                  <a:ahLst/>
                  <a:cxnLst/>
                  <a:rect l="l" t="t" r="r" b="b"/>
                  <a:pathLst>
                    <a:path w="1632" h="3072" extrusionOk="0">
                      <a:moveTo>
                        <a:pt x="770" y="0"/>
                      </a:moveTo>
                      <a:cubicBezTo>
                        <a:pt x="728" y="0"/>
                        <a:pt x="686" y="4"/>
                        <a:pt x="644" y="12"/>
                      </a:cubicBezTo>
                      <a:cubicBezTo>
                        <a:pt x="251" y="95"/>
                        <a:pt x="1" y="464"/>
                        <a:pt x="72" y="845"/>
                      </a:cubicBezTo>
                      <a:cubicBezTo>
                        <a:pt x="168" y="1310"/>
                        <a:pt x="215" y="1798"/>
                        <a:pt x="215" y="2274"/>
                      </a:cubicBezTo>
                      <a:lnTo>
                        <a:pt x="215" y="2357"/>
                      </a:lnTo>
                      <a:cubicBezTo>
                        <a:pt x="203" y="2750"/>
                        <a:pt x="525" y="3072"/>
                        <a:pt x="906" y="3072"/>
                      </a:cubicBezTo>
                      <a:lnTo>
                        <a:pt x="918" y="3072"/>
                      </a:lnTo>
                      <a:cubicBezTo>
                        <a:pt x="1311" y="3072"/>
                        <a:pt x="1620" y="2762"/>
                        <a:pt x="1632" y="2369"/>
                      </a:cubicBezTo>
                      <a:lnTo>
                        <a:pt x="1632" y="2274"/>
                      </a:lnTo>
                      <a:cubicBezTo>
                        <a:pt x="1632" y="1703"/>
                        <a:pt x="1572" y="1143"/>
                        <a:pt x="1465" y="583"/>
                      </a:cubicBezTo>
                      <a:cubicBezTo>
                        <a:pt x="1402" y="245"/>
                        <a:pt x="1103"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4415008" y="2786228"/>
                  <a:ext cx="98720" cy="42720"/>
                </a:xfrm>
                <a:custGeom>
                  <a:avLst/>
                  <a:gdLst/>
                  <a:ahLst/>
                  <a:cxnLst/>
                  <a:rect l="l" t="t" r="r" b="b"/>
                  <a:pathLst>
                    <a:path w="3085" h="1335" extrusionOk="0">
                      <a:moveTo>
                        <a:pt x="703" y="1"/>
                      </a:moveTo>
                      <a:cubicBezTo>
                        <a:pt x="322" y="1"/>
                        <a:pt x="1" y="275"/>
                        <a:pt x="1" y="668"/>
                      </a:cubicBezTo>
                      <a:cubicBezTo>
                        <a:pt x="1" y="1060"/>
                        <a:pt x="322" y="1334"/>
                        <a:pt x="703"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3071232" y="4237428"/>
                  <a:ext cx="48416" cy="98368"/>
                </a:xfrm>
                <a:custGeom>
                  <a:avLst/>
                  <a:gdLst/>
                  <a:ahLst/>
                  <a:cxnLst/>
                  <a:rect l="l" t="t" r="r" b="b"/>
                  <a:pathLst>
                    <a:path w="1513" h="3074" extrusionOk="0">
                      <a:moveTo>
                        <a:pt x="720" y="0"/>
                      </a:moveTo>
                      <a:cubicBezTo>
                        <a:pt x="356" y="0"/>
                        <a:pt x="36" y="290"/>
                        <a:pt x="24" y="668"/>
                      </a:cubicBezTo>
                      <a:cubicBezTo>
                        <a:pt x="12" y="871"/>
                        <a:pt x="0" y="1085"/>
                        <a:pt x="0" y="1299"/>
                      </a:cubicBezTo>
                      <a:cubicBezTo>
                        <a:pt x="0" y="1680"/>
                        <a:pt x="24" y="2061"/>
                        <a:pt x="60" y="2442"/>
                      </a:cubicBezTo>
                      <a:cubicBezTo>
                        <a:pt x="96" y="2800"/>
                        <a:pt x="405" y="3073"/>
                        <a:pt x="762" y="3073"/>
                      </a:cubicBezTo>
                      <a:lnTo>
                        <a:pt x="834" y="3073"/>
                      </a:lnTo>
                      <a:cubicBezTo>
                        <a:pt x="1227" y="3026"/>
                        <a:pt x="1512" y="2681"/>
                        <a:pt x="1465" y="2288"/>
                      </a:cubicBezTo>
                      <a:cubicBezTo>
                        <a:pt x="1441" y="1966"/>
                        <a:pt x="1417" y="1621"/>
                        <a:pt x="1417" y="1299"/>
                      </a:cubicBezTo>
                      <a:cubicBezTo>
                        <a:pt x="1417" y="1109"/>
                        <a:pt x="1429" y="930"/>
                        <a:pt x="1429" y="740"/>
                      </a:cubicBezTo>
                      <a:cubicBezTo>
                        <a:pt x="1453" y="359"/>
                        <a:pt x="1155" y="14"/>
                        <a:pt x="762" y="2"/>
                      </a:cubicBezTo>
                      <a:cubicBezTo>
                        <a:pt x="748" y="1"/>
                        <a:pt x="734" y="0"/>
                        <a:pt x="7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3221344" y="3937364"/>
                  <a:ext cx="96032" cy="74592"/>
                </a:xfrm>
                <a:custGeom>
                  <a:avLst/>
                  <a:gdLst/>
                  <a:ahLst/>
                  <a:cxnLst/>
                  <a:rect l="l" t="t" r="r" b="b"/>
                  <a:pathLst>
                    <a:path w="3001" h="2331" extrusionOk="0">
                      <a:moveTo>
                        <a:pt x="2185" y="1"/>
                      </a:moveTo>
                      <a:cubicBezTo>
                        <a:pt x="2066" y="1"/>
                        <a:pt x="1946" y="30"/>
                        <a:pt x="1834" y="92"/>
                      </a:cubicBezTo>
                      <a:cubicBezTo>
                        <a:pt x="1334" y="389"/>
                        <a:pt x="834" y="711"/>
                        <a:pt x="381" y="1056"/>
                      </a:cubicBezTo>
                      <a:cubicBezTo>
                        <a:pt x="60" y="1294"/>
                        <a:pt x="0" y="1735"/>
                        <a:pt x="238" y="2044"/>
                      </a:cubicBezTo>
                      <a:cubicBezTo>
                        <a:pt x="369" y="2235"/>
                        <a:pt x="584" y="2330"/>
                        <a:pt x="798" y="2330"/>
                      </a:cubicBezTo>
                      <a:cubicBezTo>
                        <a:pt x="953" y="2330"/>
                        <a:pt x="1096" y="2282"/>
                        <a:pt x="1227" y="2187"/>
                      </a:cubicBezTo>
                      <a:cubicBezTo>
                        <a:pt x="1643" y="1878"/>
                        <a:pt x="2084" y="1592"/>
                        <a:pt x="2548" y="1330"/>
                      </a:cubicBezTo>
                      <a:cubicBezTo>
                        <a:pt x="2882" y="1128"/>
                        <a:pt x="3001" y="699"/>
                        <a:pt x="2798" y="354"/>
                      </a:cubicBezTo>
                      <a:cubicBezTo>
                        <a:pt x="2670" y="128"/>
                        <a:pt x="2432" y="1"/>
                        <a:pt x="2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3406496" y="4626708"/>
                  <a:ext cx="100992" cy="53120"/>
                </a:xfrm>
                <a:custGeom>
                  <a:avLst/>
                  <a:gdLst/>
                  <a:ahLst/>
                  <a:cxnLst/>
                  <a:rect l="l" t="t" r="r" b="b"/>
                  <a:pathLst>
                    <a:path w="3156" h="1660" extrusionOk="0">
                      <a:moveTo>
                        <a:pt x="769" y="1"/>
                      </a:moveTo>
                      <a:cubicBezTo>
                        <a:pt x="443" y="1"/>
                        <a:pt x="146" y="233"/>
                        <a:pt x="84" y="564"/>
                      </a:cubicBezTo>
                      <a:cubicBezTo>
                        <a:pt x="1" y="957"/>
                        <a:pt x="251" y="1326"/>
                        <a:pt x="632" y="1410"/>
                      </a:cubicBezTo>
                      <a:cubicBezTo>
                        <a:pt x="1191" y="1517"/>
                        <a:pt x="1775" y="1612"/>
                        <a:pt x="2346" y="1660"/>
                      </a:cubicBezTo>
                      <a:lnTo>
                        <a:pt x="2418" y="1660"/>
                      </a:lnTo>
                      <a:cubicBezTo>
                        <a:pt x="2775" y="1660"/>
                        <a:pt x="3085" y="1386"/>
                        <a:pt x="3120" y="1029"/>
                      </a:cubicBezTo>
                      <a:cubicBezTo>
                        <a:pt x="3156" y="636"/>
                        <a:pt x="2870" y="291"/>
                        <a:pt x="2489" y="255"/>
                      </a:cubicBezTo>
                      <a:cubicBezTo>
                        <a:pt x="1953" y="207"/>
                        <a:pt x="1430" y="124"/>
                        <a:pt x="918" y="17"/>
                      </a:cubicBezTo>
                      <a:cubicBezTo>
                        <a:pt x="868" y="6"/>
                        <a:pt x="818" y="1"/>
                        <a:pt x="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3390496" y="3878772"/>
                  <a:ext cx="101376" cy="55072"/>
                </a:xfrm>
                <a:custGeom>
                  <a:avLst/>
                  <a:gdLst/>
                  <a:ahLst/>
                  <a:cxnLst/>
                  <a:rect l="l" t="t" r="r" b="b"/>
                  <a:pathLst>
                    <a:path w="3168" h="1721" extrusionOk="0">
                      <a:moveTo>
                        <a:pt x="2411" y="0"/>
                      </a:moveTo>
                      <a:cubicBezTo>
                        <a:pt x="2382" y="0"/>
                        <a:pt x="2352" y="2"/>
                        <a:pt x="2322" y="6"/>
                      </a:cubicBezTo>
                      <a:cubicBezTo>
                        <a:pt x="1751" y="77"/>
                        <a:pt x="1179" y="184"/>
                        <a:pt x="620" y="315"/>
                      </a:cubicBezTo>
                      <a:cubicBezTo>
                        <a:pt x="239" y="411"/>
                        <a:pt x="1" y="792"/>
                        <a:pt x="96" y="1173"/>
                      </a:cubicBezTo>
                      <a:cubicBezTo>
                        <a:pt x="167" y="1494"/>
                        <a:pt x="453" y="1720"/>
                        <a:pt x="775" y="1720"/>
                      </a:cubicBezTo>
                      <a:cubicBezTo>
                        <a:pt x="834" y="1720"/>
                        <a:pt x="894" y="1708"/>
                        <a:pt x="941" y="1697"/>
                      </a:cubicBezTo>
                      <a:cubicBezTo>
                        <a:pt x="1453" y="1577"/>
                        <a:pt x="1977" y="1482"/>
                        <a:pt x="2501" y="1411"/>
                      </a:cubicBezTo>
                      <a:cubicBezTo>
                        <a:pt x="2894" y="1363"/>
                        <a:pt x="3168" y="1006"/>
                        <a:pt x="3120" y="613"/>
                      </a:cubicBezTo>
                      <a:cubicBezTo>
                        <a:pt x="3076" y="261"/>
                        <a:pt x="2768" y="0"/>
                        <a:pt x="2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578720" y="3876660"/>
                  <a:ext cx="98720" cy="43072"/>
                </a:xfrm>
                <a:custGeom>
                  <a:avLst/>
                  <a:gdLst/>
                  <a:ahLst/>
                  <a:cxnLst/>
                  <a:rect l="l" t="t" r="r" b="b"/>
                  <a:pathLst>
                    <a:path w="3085" h="1346" extrusionOk="0">
                      <a:moveTo>
                        <a:pt x="715" y="0"/>
                      </a:moveTo>
                      <a:cubicBezTo>
                        <a:pt x="322" y="0"/>
                        <a:pt x="0" y="286"/>
                        <a:pt x="0" y="679"/>
                      </a:cubicBezTo>
                      <a:cubicBezTo>
                        <a:pt x="0" y="1072"/>
                        <a:pt x="322" y="1346"/>
                        <a:pt x="715" y="1346"/>
                      </a:cubicBezTo>
                      <a:lnTo>
                        <a:pt x="2370" y="1346"/>
                      </a:lnTo>
                      <a:cubicBezTo>
                        <a:pt x="2763" y="1346"/>
                        <a:pt x="3084" y="1072"/>
                        <a:pt x="3084" y="679"/>
                      </a:cubicBezTo>
                      <a:cubicBezTo>
                        <a:pt x="3084" y="286"/>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3595104" y="4637908"/>
                  <a:ext cx="98336" cy="44608"/>
                </a:xfrm>
                <a:custGeom>
                  <a:avLst/>
                  <a:gdLst/>
                  <a:ahLst/>
                  <a:cxnLst/>
                  <a:rect l="l" t="t" r="r" b="b"/>
                  <a:pathLst>
                    <a:path w="3073" h="1394" extrusionOk="0">
                      <a:moveTo>
                        <a:pt x="2370" y="0"/>
                      </a:moveTo>
                      <a:lnTo>
                        <a:pt x="703" y="24"/>
                      </a:lnTo>
                      <a:cubicBezTo>
                        <a:pt x="310" y="24"/>
                        <a:pt x="0" y="310"/>
                        <a:pt x="0" y="703"/>
                      </a:cubicBezTo>
                      <a:cubicBezTo>
                        <a:pt x="0" y="1095"/>
                        <a:pt x="310" y="1393"/>
                        <a:pt x="703" y="1393"/>
                      </a:cubicBezTo>
                      <a:lnTo>
                        <a:pt x="2370" y="1369"/>
                      </a:lnTo>
                      <a:cubicBezTo>
                        <a:pt x="2763" y="1369"/>
                        <a:pt x="3072" y="1072"/>
                        <a:pt x="3072" y="679"/>
                      </a:cubicBezTo>
                      <a:cubicBezTo>
                        <a:pt x="3072"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3109312" y="4417332"/>
                  <a:ext cx="80448" cy="90304"/>
                </a:xfrm>
                <a:custGeom>
                  <a:avLst/>
                  <a:gdLst/>
                  <a:ahLst/>
                  <a:cxnLst/>
                  <a:rect l="l" t="t" r="r" b="b"/>
                  <a:pathLst>
                    <a:path w="2514" h="2822" extrusionOk="0">
                      <a:moveTo>
                        <a:pt x="814" y="0"/>
                      </a:moveTo>
                      <a:cubicBezTo>
                        <a:pt x="700" y="0"/>
                        <a:pt x="585" y="27"/>
                        <a:pt x="477" y="83"/>
                      </a:cubicBezTo>
                      <a:cubicBezTo>
                        <a:pt x="132" y="273"/>
                        <a:pt x="1" y="702"/>
                        <a:pt x="191" y="1047"/>
                      </a:cubicBezTo>
                      <a:cubicBezTo>
                        <a:pt x="465" y="1559"/>
                        <a:pt x="787" y="2059"/>
                        <a:pt x="1132" y="2535"/>
                      </a:cubicBezTo>
                      <a:cubicBezTo>
                        <a:pt x="1275" y="2714"/>
                        <a:pt x="1489" y="2821"/>
                        <a:pt x="1704" y="2821"/>
                      </a:cubicBezTo>
                      <a:cubicBezTo>
                        <a:pt x="1858" y="2821"/>
                        <a:pt x="2001" y="2773"/>
                        <a:pt x="2132" y="2678"/>
                      </a:cubicBezTo>
                      <a:cubicBezTo>
                        <a:pt x="2442" y="2440"/>
                        <a:pt x="2513" y="2000"/>
                        <a:pt x="2275" y="1690"/>
                      </a:cubicBezTo>
                      <a:cubicBezTo>
                        <a:pt x="1965" y="1261"/>
                        <a:pt x="1680" y="821"/>
                        <a:pt x="1430" y="368"/>
                      </a:cubicBezTo>
                      <a:cubicBezTo>
                        <a:pt x="1307" y="131"/>
                        <a:pt x="1065" y="0"/>
                        <a:pt x="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3234304" y="4554452"/>
                  <a:ext cx="97184" cy="72800"/>
                </a:xfrm>
                <a:custGeom>
                  <a:avLst/>
                  <a:gdLst/>
                  <a:ahLst/>
                  <a:cxnLst/>
                  <a:rect l="l" t="t" r="r" b="b"/>
                  <a:pathLst>
                    <a:path w="3037" h="2275" extrusionOk="0">
                      <a:moveTo>
                        <a:pt x="818" y="1"/>
                      </a:moveTo>
                      <a:cubicBezTo>
                        <a:pt x="588" y="1"/>
                        <a:pt x="361" y="109"/>
                        <a:pt x="226" y="310"/>
                      </a:cubicBezTo>
                      <a:cubicBezTo>
                        <a:pt x="0" y="632"/>
                        <a:pt x="84" y="1072"/>
                        <a:pt x="405" y="1286"/>
                      </a:cubicBezTo>
                      <a:cubicBezTo>
                        <a:pt x="881" y="1620"/>
                        <a:pt x="1381" y="1929"/>
                        <a:pt x="1893" y="2191"/>
                      </a:cubicBezTo>
                      <a:cubicBezTo>
                        <a:pt x="2000" y="2251"/>
                        <a:pt x="2119" y="2275"/>
                        <a:pt x="2227" y="2275"/>
                      </a:cubicBezTo>
                      <a:cubicBezTo>
                        <a:pt x="2477" y="2275"/>
                        <a:pt x="2727" y="2144"/>
                        <a:pt x="2858" y="1906"/>
                      </a:cubicBezTo>
                      <a:cubicBezTo>
                        <a:pt x="3036" y="1560"/>
                        <a:pt x="2905" y="1132"/>
                        <a:pt x="2560" y="941"/>
                      </a:cubicBezTo>
                      <a:cubicBezTo>
                        <a:pt x="2096" y="691"/>
                        <a:pt x="1643" y="417"/>
                        <a:pt x="1215" y="120"/>
                      </a:cubicBezTo>
                      <a:cubicBezTo>
                        <a:pt x="1094" y="39"/>
                        <a:pt x="956"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4904608" y="4637908"/>
                  <a:ext cx="98688" cy="44608"/>
                </a:xfrm>
                <a:custGeom>
                  <a:avLst/>
                  <a:gdLst/>
                  <a:ahLst/>
                  <a:cxnLst/>
                  <a:rect l="l" t="t" r="r" b="b"/>
                  <a:pathLst>
                    <a:path w="3084" h="1394" extrusionOk="0">
                      <a:moveTo>
                        <a:pt x="2370" y="0"/>
                      </a:moveTo>
                      <a:lnTo>
                        <a:pt x="715" y="24"/>
                      </a:lnTo>
                      <a:cubicBezTo>
                        <a:pt x="322" y="24"/>
                        <a:pt x="0" y="322"/>
                        <a:pt x="0" y="714"/>
                      </a:cubicBezTo>
                      <a:cubicBezTo>
                        <a:pt x="0" y="1107"/>
                        <a:pt x="322" y="1393"/>
                        <a:pt x="715" y="1393"/>
                      </a:cubicBezTo>
                      <a:lnTo>
                        <a:pt x="2370" y="1369"/>
                      </a:lnTo>
                      <a:cubicBezTo>
                        <a:pt x="2762" y="1369"/>
                        <a:pt x="3084" y="1084"/>
                        <a:pt x="3084" y="691"/>
                      </a:cubicBezTo>
                      <a:cubicBezTo>
                        <a:pt x="3084" y="298"/>
                        <a:pt x="2762"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5465824" y="4638260"/>
                  <a:ext cx="98688" cy="44256"/>
                </a:xfrm>
                <a:custGeom>
                  <a:avLst/>
                  <a:gdLst/>
                  <a:ahLst/>
                  <a:cxnLst/>
                  <a:rect l="l" t="t" r="r" b="b"/>
                  <a:pathLst>
                    <a:path w="3084" h="1383" extrusionOk="0">
                      <a:moveTo>
                        <a:pt x="2369" y="1"/>
                      </a:moveTo>
                      <a:lnTo>
                        <a:pt x="714" y="13"/>
                      </a:lnTo>
                      <a:cubicBezTo>
                        <a:pt x="322" y="13"/>
                        <a:pt x="0" y="311"/>
                        <a:pt x="0" y="703"/>
                      </a:cubicBezTo>
                      <a:cubicBezTo>
                        <a:pt x="0" y="1096"/>
                        <a:pt x="322" y="1382"/>
                        <a:pt x="714" y="1382"/>
                      </a:cubicBezTo>
                      <a:lnTo>
                        <a:pt x="2369" y="1358"/>
                      </a:lnTo>
                      <a:cubicBezTo>
                        <a:pt x="2762" y="1358"/>
                        <a:pt x="3084" y="1073"/>
                        <a:pt x="3084" y="680"/>
                      </a:cubicBezTo>
                      <a:cubicBezTo>
                        <a:pt x="3084" y="287"/>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5278752" y="4638260"/>
                  <a:ext cx="98688" cy="44256"/>
                </a:xfrm>
                <a:custGeom>
                  <a:avLst/>
                  <a:gdLst/>
                  <a:ahLst/>
                  <a:cxnLst/>
                  <a:rect l="l" t="t" r="r" b="b"/>
                  <a:pathLst>
                    <a:path w="3084" h="1383" extrusionOk="0">
                      <a:moveTo>
                        <a:pt x="2369" y="1"/>
                      </a:moveTo>
                      <a:lnTo>
                        <a:pt x="714" y="13"/>
                      </a:lnTo>
                      <a:cubicBezTo>
                        <a:pt x="322" y="13"/>
                        <a:pt x="0" y="311"/>
                        <a:pt x="0" y="703"/>
                      </a:cubicBezTo>
                      <a:cubicBezTo>
                        <a:pt x="0" y="1096"/>
                        <a:pt x="322" y="1382"/>
                        <a:pt x="714" y="1382"/>
                      </a:cubicBezTo>
                      <a:lnTo>
                        <a:pt x="2369" y="1358"/>
                      </a:lnTo>
                      <a:cubicBezTo>
                        <a:pt x="2762" y="1358"/>
                        <a:pt x="3084" y="1073"/>
                        <a:pt x="3084" y="680"/>
                      </a:cubicBezTo>
                      <a:cubicBezTo>
                        <a:pt x="3084" y="287"/>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5398752" y="3270580"/>
                  <a:ext cx="101376" cy="61280"/>
                </a:xfrm>
                <a:custGeom>
                  <a:avLst/>
                  <a:gdLst/>
                  <a:ahLst/>
                  <a:cxnLst/>
                  <a:rect l="l" t="t" r="r" b="b"/>
                  <a:pathLst>
                    <a:path w="3168" h="1915" extrusionOk="0">
                      <a:moveTo>
                        <a:pt x="772" y="0"/>
                      </a:moveTo>
                      <a:cubicBezTo>
                        <a:pt x="453" y="0"/>
                        <a:pt x="167" y="221"/>
                        <a:pt x="96" y="545"/>
                      </a:cubicBezTo>
                      <a:cubicBezTo>
                        <a:pt x="1" y="926"/>
                        <a:pt x="227" y="1307"/>
                        <a:pt x="608" y="1403"/>
                      </a:cubicBezTo>
                      <a:cubicBezTo>
                        <a:pt x="1120" y="1522"/>
                        <a:pt x="1620" y="1676"/>
                        <a:pt x="2108" y="1867"/>
                      </a:cubicBezTo>
                      <a:cubicBezTo>
                        <a:pt x="2191" y="1903"/>
                        <a:pt x="2275" y="1915"/>
                        <a:pt x="2370" y="1915"/>
                      </a:cubicBezTo>
                      <a:cubicBezTo>
                        <a:pt x="2644" y="1915"/>
                        <a:pt x="2918" y="1748"/>
                        <a:pt x="3025" y="1474"/>
                      </a:cubicBezTo>
                      <a:cubicBezTo>
                        <a:pt x="3168" y="1105"/>
                        <a:pt x="2989" y="688"/>
                        <a:pt x="2620" y="545"/>
                      </a:cubicBezTo>
                      <a:cubicBezTo>
                        <a:pt x="2084" y="343"/>
                        <a:pt x="1513" y="164"/>
                        <a:pt x="941" y="21"/>
                      </a:cubicBezTo>
                      <a:cubicBezTo>
                        <a:pt x="884" y="7"/>
                        <a:pt x="827"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5262752" y="3875508"/>
                  <a:ext cx="98688" cy="44224"/>
                </a:xfrm>
                <a:custGeom>
                  <a:avLst/>
                  <a:gdLst/>
                  <a:ahLst/>
                  <a:cxnLst/>
                  <a:rect l="l" t="t" r="r" b="b"/>
                  <a:pathLst>
                    <a:path w="3084" h="1382" extrusionOk="0">
                      <a:moveTo>
                        <a:pt x="2380" y="0"/>
                      </a:moveTo>
                      <a:cubicBezTo>
                        <a:pt x="2373" y="0"/>
                        <a:pt x="2365" y="0"/>
                        <a:pt x="2357" y="1"/>
                      </a:cubicBezTo>
                      <a:cubicBezTo>
                        <a:pt x="2262" y="13"/>
                        <a:pt x="2179" y="48"/>
                        <a:pt x="2096" y="48"/>
                      </a:cubicBezTo>
                      <a:lnTo>
                        <a:pt x="703" y="48"/>
                      </a:lnTo>
                      <a:cubicBezTo>
                        <a:pt x="310" y="48"/>
                        <a:pt x="0" y="322"/>
                        <a:pt x="0" y="715"/>
                      </a:cubicBezTo>
                      <a:cubicBezTo>
                        <a:pt x="0" y="1108"/>
                        <a:pt x="310" y="1382"/>
                        <a:pt x="703" y="1382"/>
                      </a:cubicBezTo>
                      <a:lnTo>
                        <a:pt x="2381" y="1382"/>
                      </a:lnTo>
                      <a:cubicBezTo>
                        <a:pt x="2774" y="1382"/>
                        <a:pt x="3084" y="1060"/>
                        <a:pt x="3072" y="667"/>
                      </a:cubicBezTo>
                      <a:cubicBezTo>
                        <a:pt x="3072" y="282"/>
                        <a:pt x="2752" y="0"/>
                        <a:pt x="2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5091680" y="4638260"/>
                  <a:ext cx="98688" cy="44256"/>
                </a:xfrm>
                <a:custGeom>
                  <a:avLst/>
                  <a:gdLst/>
                  <a:ahLst/>
                  <a:cxnLst/>
                  <a:rect l="l" t="t" r="r" b="b"/>
                  <a:pathLst>
                    <a:path w="3084" h="1383" extrusionOk="0">
                      <a:moveTo>
                        <a:pt x="2369" y="1"/>
                      </a:moveTo>
                      <a:lnTo>
                        <a:pt x="715" y="13"/>
                      </a:lnTo>
                      <a:cubicBezTo>
                        <a:pt x="322" y="13"/>
                        <a:pt x="0" y="311"/>
                        <a:pt x="0" y="703"/>
                      </a:cubicBezTo>
                      <a:cubicBezTo>
                        <a:pt x="0" y="1096"/>
                        <a:pt x="322" y="1382"/>
                        <a:pt x="715" y="1382"/>
                      </a:cubicBezTo>
                      <a:lnTo>
                        <a:pt x="2369" y="1358"/>
                      </a:lnTo>
                      <a:cubicBezTo>
                        <a:pt x="2762" y="1358"/>
                        <a:pt x="3084" y="1073"/>
                        <a:pt x="3084" y="680"/>
                      </a:cubicBezTo>
                      <a:cubicBezTo>
                        <a:pt x="3084" y="287"/>
                        <a:pt x="2762" y="1"/>
                        <a:pt x="2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5075680" y="3876660"/>
                  <a:ext cx="98304" cy="43072"/>
                </a:xfrm>
                <a:custGeom>
                  <a:avLst/>
                  <a:gdLst/>
                  <a:ahLst/>
                  <a:cxnLst/>
                  <a:rect l="l" t="t" r="r" b="b"/>
                  <a:pathLst>
                    <a:path w="3072" h="1346" extrusionOk="0">
                      <a:moveTo>
                        <a:pt x="703" y="0"/>
                      </a:moveTo>
                      <a:cubicBezTo>
                        <a:pt x="310" y="0"/>
                        <a:pt x="0" y="286"/>
                        <a:pt x="0" y="679"/>
                      </a:cubicBezTo>
                      <a:cubicBezTo>
                        <a:pt x="0" y="1072"/>
                        <a:pt x="310" y="1346"/>
                        <a:pt x="703" y="1346"/>
                      </a:cubicBezTo>
                      <a:lnTo>
                        <a:pt x="2369" y="1346"/>
                      </a:lnTo>
                      <a:cubicBezTo>
                        <a:pt x="2762" y="1346"/>
                        <a:pt x="3072" y="1072"/>
                        <a:pt x="3072" y="679"/>
                      </a:cubicBezTo>
                      <a:cubicBezTo>
                        <a:pt x="3072" y="286"/>
                        <a:pt x="2762" y="0"/>
                        <a:pt x="23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5214720" y="3257524"/>
                  <a:ext cx="98720" cy="47680"/>
                </a:xfrm>
                <a:custGeom>
                  <a:avLst/>
                  <a:gdLst/>
                  <a:ahLst/>
                  <a:cxnLst/>
                  <a:rect l="l" t="t" r="r" b="b"/>
                  <a:pathLst>
                    <a:path w="3085" h="1490" extrusionOk="0">
                      <a:moveTo>
                        <a:pt x="715" y="1"/>
                      </a:moveTo>
                      <a:cubicBezTo>
                        <a:pt x="322" y="1"/>
                        <a:pt x="1" y="358"/>
                        <a:pt x="1" y="751"/>
                      </a:cubicBezTo>
                      <a:cubicBezTo>
                        <a:pt x="1" y="1144"/>
                        <a:pt x="322" y="1489"/>
                        <a:pt x="715"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5836896" y="4654260"/>
                  <a:ext cx="101760" cy="57952"/>
                </a:xfrm>
                <a:custGeom>
                  <a:avLst/>
                  <a:gdLst/>
                  <a:ahLst/>
                  <a:cxnLst/>
                  <a:rect l="l" t="t" r="r" b="b"/>
                  <a:pathLst>
                    <a:path w="3180" h="1811" extrusionOk="0">
                      <a:moveTo>
                        <a:pt x="782" y="0"/>
                      </a:moveTo>
                      <a:cubicBezTo>
                        <a:pt x="450" y="0"/>
                        <a:pt x="147" y="225"/>
                        <a:pt x="84" y="561"/>
                      </a:cubicBezTo>
                      <a:cubicBezTo>
                        <a:pt x="1" y="954"/>
                        <a:pt x="239" y="1323"/>
                        <a:pt x="632" y="1406"/>
                      </a:cubicBezTo>
                      <a:cubicBezTo>
                        <a:pt x="1156" y="1513"/>
                        <a:pt x="1680" y="1644"/>
                        <a:pt x="2192" y="1787"/>
                      </a:cubicBezTo>
                      <a:cubicBezTo>
                        <a:pt x="2263" y="1811"/>
                        <a:pt x="2322" y="1811"/>
                        <a:pt x="2394" y="1811"/>
                      </a:cubicBezTo>
                      <a:cubicBezTo>
                        <a:pt x="2692" y="1811"/>
                        <a:pt x="2977" y="1608"/>
                        <a:pt x="3073" y="1299"/>
                      </a:cubicBezTo>
                      <a:cubicBezTo>
                        <a:pt x="3180" y="918"/>
                        <a:pt x="2954" y="537"/>
                        <a:pt x="2584" y="430"/>
                      </a:cubicBezTo>
                      <a:cubicBezTo>
                        <a:pt x="2037" y="275"/>
                        <a:pt x="1477" y="132"/>
                        <a:pt x="918" y="13"/>
                      </a:cubicBezTo>
                      <a:cubicBezTo>
                        <a:pt x="872" y="4"/>
                        <a:pt x="82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6012160" y="4714676"/>
                  <a:ext cx="98720" cy="70688"/>
                </a:xfrm>
                <a:custGeom>
                  <a:avLst/>
                  <a:gdLst/>
                  <a:ahLst/>
                  <a:cxnLst/>
                  <a:rect l="l" t="t" r="r" b="b"/>
                  <a:pathLst>
                    <a:path w="3085" h="2209" extrusionOk="0">
                      <a:moveTo>
                        <a:pt x="805" y="1"/>
                      </a:moveTo>
                      <a:cubicBezTo>
                        <a:pt x="547" y="1"/>
                        <a:pt x="297" y="146"/>
                        <a:pt x="179" y="399"/>
                      </a:cubicBezTo>
                      <a:cubicBezTo>
                        <a:pt x="1" y="744"/>
                        <a:pt x="155" y="1173"/>
                        <a:pt x="501" y="1340"/>
                      </a:cubicBezTo>
                      <a:cubicBezTo>
                        <a:pt x="989" y="1578"/>
                        <a:pt x="1465" y="1840"/>
                        <a:pt x="1918" y="2102"/>
                      </a:cubicBezTo>
                      <a:cubicBezTo>
                        <a:pt x="2037" y="2173"/>
                        <a:pt x="2156" y="2209"/>
                        <a:pt x="2275" y="2209"/>
                      </a:cubicBezTo>
                      <a:cubicBezTo>
                        <a:pt x="2525" y="2209"/>
                        <a:pt x="2763" y="2078"/>
                        <a:pt x="2894" y="1852"/>
                      </a:cubicBezTo>
                      <a:cubicBezTo>
                        <a:pt x="3084" y="1518"/>
                        <a:pt x="2977" y="1078"/>
                        <a:pt x="2632" y="887"/>
                      </a:cubicBezTo>
                      <a:cubicBezTo>
                        <a:pt x="2144" y="601"/>
                        <a:pt x="1644" y="328"/>
                        <a:pt x="1120" y="78"/>
                      </a:cubicBezTo>
                      <a:cubicBezTo>
                        <a:pt x="1019" y="25"/>
                        <a:pt x="911" y="1"/>
                        <a:pt x="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6167616" y="4818676"/>
                  <a:ext cx="88416" cy="82528"/>
                </a:xfrm>
                <a:custGeom>
                  <a:avLst/>
                  <a:gdLst/>
                  <a:ahLst/>
                  <a:cxnLst/>
                  <a:rect l="l" t="t" r="r" b="b"/>
                  <a:pathLst>
                    <a:path w="2763" h="2579" extrusionOk="0">
                      <a:moveTo>
                        <a:pt x="796" y="1"/>
                      </a:moveTo>
                      <a:cubicBezTo>
                        <a:pt x="600" y="1"/>
                        <a:pt x="403" y="79"/>
                        <a:pt x="262" y="233"/>
                      </a:cubicBezTo>
                      <a:cubicBezTo>
                        <a:pt x="0" y="518"/>
                        <a:pt x="24" y="971"/>
                        <a:pt x="322" y="1233"/>
                      </a:cubicBezTo>
                      <a:cubicBezTo>
                        <a:pt x="715" y="1590"/>
                        <a:pt x="1108" y="1971"/>
                        <a:pt x="1465" y="2352"/>
                      </a:cubicBezTo>
                      <a:cubicBezTo>
                        <a:pt x="1608" y="2507"/>
                        <a:pt x="1798" y="2578"/>
                        <a:pt x="1989" y="2578"/>
                      </a:cubicBezTo>
                      <a:cubicBezTo>
                        <a:pt x="2155" y="2578"/>
                        <a:pt x="2334" y="2519"/>
                        <a:pt x="2465" y="2388"/>
                      </a:cubicBezTo>
                      <a:cubicBezTo>
                        <a:pt x="2751" y="2114"/>
                        <a:pt x="2763" y="1673"/>
                        <a:pt x="2501" y="1388"/>
                      </a:cubicBezTo>
                      <a:cubicBezTo>
                        <a:pt x="2108" y="971"/>
                        <a:pt x="1691" y="566"/>
                        <a:pt x="1262" y="173"/>
                      </a:cubicBezTo>
                      <a:cubicBezTo>
                        <a:pt x="1131" y="58"/>
                        <a:pt x="963" y="1"/>
                        <a:pt x="7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5562208" y="3357044"/>
                  <a:ext cx="86528" cy="84544"/>
                </a:xfrm>
                <a:custGeom>
                  <a:avLst/>
                  <a:gdLst/>
                  <a:ahLst/>
                  <a:cxnLst/>
                  <a:rect l="l" t="t" r="r" b="b"/>
                  <a:pathLst>
                    <a:path w="2704" h="2642" extrusionOk="0">
                      <a:moveTo>
                        <a:pt x="781" y="1"/>
                      </a:moveTo>
                      <a:cubicBezTo>
                        <a:pt x="593" y="1"/>
                        <a:pt x="405" y="75"/>
                        <a:pt x="262" y="225"/>
                      </a:cubicBezTo>
                      <a:cubicBezTo>
                        <a:pt x="0" y="510"/>
                        <a:pt x="12" y="963"/>
                        <a:pt x="298" y="1225"/>
                      </a:cubicBezTo>
                      <a:cubicBezTo>
                        <a:pt x="691" y="1582"/>
                        <a:pt x="1036" y="1963"/>
                        <a:pt x="1346" y="2368"/>
                      </a:cubicBezTo>
                      <a:cubicBezTo>
                        <a:pt x="1489" y="2546"/>
                        <a:pt x="1691" y="2642"/>
                        <a:pt x="1905" y="2642"/>
                      </a:cubicBezTo>
                      <a:cubicBezTo>
                        <a:pt x="2060" y="2642"/>
                        <a:pt x="2215" y="2594"/>
                        <a:pt x="2346" y="2499"/>
                      </a:cubicBezTo>
                      <a:cubicBezTo>
                        <a:pt x="2655" y="2261"/>
                        <a:pt x="2703" y="1808"/>
                        <a:pt x="2465" y="1499"/>
                      </a:cubicBezTo>
                      <a:cubicBezTo>
                        <a:pt x="2108" y="1034"/>
                        <a:pt x="1703" y="594"/>
                        <a:pt x="1262" y="189"/>
                      </a:cubicBezTo>
                      <a:cubicBezTo>
                        <a:pt x="1126" y="64"/>
                        <a:pt x="954"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5652896" y="4638484"/>
                  <a:ext cx="99072" cy="44768"/>
                </a:xfrm>
                <a:custGeom>
                  <a:avLst/>
                  <a:gdLst/>
                  <a:ahLst/>
                  <a:cxnLst/>
                  <a:rect l="l" t="t" r="r" b="b"/>
                  <a:pathLst>
                    <a:path w="3096" h="1399" extrusionOk="0">
                      <a:moveTo>
                        <a:pt x="2075" y="1"/>
                      </a:moveTo>
                      <a:cubicBezTo>
                        <a:pt x="1856" y="1"/>
                        <a:pt x="1639" y="6"/>
                        <a:pt x="1417" y="6"/>
                      </a:cubicBezTo>
                      <a:lnTo>
                        <a:pt x="714" y="6"/>
                      </a:lnTo>
                      <a:cubicBezTo>
                        <a:pt x="322" y="6"/>
                        <a:pt x="0" y="292"/>
                        <a:pt x="0" y="685"/>
                      </a:cubicBezTo>
                      <a:cubicBezTo>
                        <a:pt x="0" y="1077"/>
                        <a:pt x="322" y="1351"/>
                        <a:pt x="714" y="1351"/>
                      </a:cubicBezTo>
                      <a:lnTo>
                        <a:pt x="1417" y="1351"/>
                      </a:lnTo>
                      <a:cubicBezTo>
                        <a:pt x="1726" y="1351"/>
                        <a:pt x="2036" y="1375"/>
                        <a:pt x="2346" y="1387"/>
                      </a:cubicBezTo>
                      <a:cubicBezTo>
                        <a:pt x="2357" y="1387"/>
                        <a:pt x="2369" y="1399"/>
                        <a:pt x="2381" y="1399"/>
                      </a:cubicBezTo>
                      <a:cubicBezTo>
                        <a:pt x="2750" y="1399"/>
                        <a:pt x="3072" y="1113"/>
                        <a:pt x="3084" y="732"/>
                      </a:cubicBezTo>
                      <a:cubicBezTo>
                        <a:pt x="3096" y="339"/>
                        <a:pt x="2798" y="30"/>
                        <a:pt x="2405" y="6"/>
                      </a:cubicBezTo>
                      <a:cubicBezTo>
                        <a:pt x="2294" y="2"/>
                        <a:pt x="2184" y="1"/>
                        <a:pt x="2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5594208" y="3697844"/>
                  <a:ext cx="80800" cy="89696"/>
                </a:xfrm>
                <a:custGeom>
                  <a:avLst/>
                  <a:gdLst/>
                  <a:ahLst/>
                  <a:cxnLst/>
                  <a:rect l="l" t="t" r="r" b="b"/>
                  <a:pathLst>
                    <a:path w="2525" h="2803" extrusionOk="0">
                      <a:moveTo>
                        <a:pt x="1722" y="0"/>
                      </a:moveTo>
                      <a:cubicBezTo>
                        <a:pt x="1470" y="0"/>
                        <a:pt x="1227" y="136"/>
                        <a:pt x="1096" y="373"/>
                      </a:cubicBezTo>
                      <a:cubicBezTo>
                        <a:pt x="858" y="814"/>
                        <a:pt x="572" y="1243"/>
                        <a:pt x="251" y="1647"/>
                      </a:cubicBezTo>
                      <a:cubicBezTo>
                        <a:pt x="0" y="1957"/>
                        <a:pt x="48" y="2398"/>
                        <a:pt x="358" y="2648"/>
                      </a:cubicBezTo>
                      <a:cubicBezTo>
                        <a:pt x="489" y="2743"/>
                        <a:pt x="643" y="2802"/>
                        <a:pt x="798" y="2802"/>
                      </a:cubicBezTo>
                      <a:cubicBezTo>
                        <a:pt x="1001" y="2802"/>
                        <a:pt x="1215" y="2707"/>
                        <a:pt x="1346" y="2529"/>
                      </a:cubicBezTo>
                      <a:cubicBezTo>
                        <a:pt x="1727" y="2064"/>
                        <a:pt x="2060" y="1564"/>
                        <a:pt x="2346" y="1040"/>
                      </a:cubicBezTo>
                      <a:cubicBezTo>
                        <a:pt x="2525" y="707"/>
                        <a:pt x="2406" y="266"/>
                        <a:pt x="2060" y="88"/>
                      </a:cubicBezTo>
                      <a:cubicBezTo>
                        <a:pt x="1952" y="28"/>
                        <a:pt x="1836" y="0"/>
                        <a:pt x="1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5443712" y="3827284"/>
                  <a:ext cx="99840" cy="67680"/>
                </a:xfrm>
                <a:custGeom>
                  <a:avLst/>
                  <a:gdLst/>
                  <a:ahLst/>
                  <a:cxnLst/>
                  <a:rect l="l" t="t" r="r" b="b"/>
                  <a:pathLst>
                    <a:path w="3120" h="2115" extrusionOk="0">
                      <a:moveTo>
                        <a:pt x="2313" y="0"/>
                      </a:moveTo>
                      <a:cubicBezTo>
                        <a:pt x="2196" y="0"/>
                        <a:pt x="2076" y="30"/>
                        <a:pt x="1965" y="91"/>
                      </a:cubicBezTo>
                      <a:cubicBezTo>
                        <a:pt x="1513" y="341"/>
                        <a:pt x="1036" y="555"/>
                        <a:pt x="548" y="746"/>
                      </a:cubicBezTo>
                      <a:cubicBezTo>
                        <a:pt x="179" y="877"/>
                        <a:pt x="1" y="1293"/>
                        <a:pt x="143" y="1651"/>
                      </a:cubicBezTo>
                      <a:cubicBezTo>
                        <a:pt x="251" y="1936"/>
                        <a:pt x="512" y="2115"/>
                        <a:pt x="798" y="2115"/>
                      </a:cubicBezTo>
                      <a:cubicBezTo>
                        <a:pt x="882" y="2115"/>
                        <a:pt x="965" y="2103"/>
                        <a:pt x="1048" y="2067"/>
                      </a:cubicBezTo>
                      <a:cubicBezTo>
                        <a:pt x="1608" y="1853"/>
                        <a:pt x="2144" y="1603"/>
                        <a:pt x="2656" y="1329"/>
                      </a:cubicBezTo>
                      <a:cubicBezTo>
                        <a:pt x="2989" y="1139"/>
                        <a:pt x="3120" y="710"/>
                        <a:pt x="2929" y="365"/>
                      </a:cubicBezTo>
                      <a:cubicBezTo>
                        <a:pt x="2800" y="130"/>
                        <a:pt x="2561" y="0"/>
                        <a:pt x="2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6284960" y="4962932"/>
                  <a:ext cx="75840" cy="92576"/>
                </a:xfrm>
                <a:custGeom>
                  <a:avLst/>
                  <a:gdLst/>
                  <a:ahLst/>
                  <a:cxnLst/>
                  <a:rect l="l" t="t" r="r" b="b"/>
                  <a:pathLst>
                    <a:path w="2370" h="2893" extrusionOk="0">
                      <a:moveTo>
                        <a:pt x="806" y="1"/>
                      </a:moveTo>
                      <a:cubicBezTo>
                        <a:pt x="685" y="1"/>
                        <a:pt x="563" y="31"/>
                        <a:pt x="453" y="94"/>
                      </a:cubicBezTo>
                      <a:cubicBezTo>
                        <a:pt x="120" y="285"/>
                        <a:pt x="1" y="725"/>
                        <a:pt x="191" y="1059"/>
                      </a:cubicBezTo>
                      <a:cubicBezTo>
                        <a:pt x="453" y="1523"/>
                        <a:pt x="703" y="1999"/>
                        <a:pt x="917" y="2476"/>
                      </a:cubicBezTo>
                      <a:cubicBezTo>
                        <a:pt x="1036" y="2737"/>
                        <a:pt x="1298" y="2892"/>
                        <a:pt x="1560" y="2892"/>
                      </a:cubicBezTo>
                      <a:cubicBezTo>
                        <a:pt x="1667" y="2892"/>
                        <a:pt x="1763" y="2880"/>
                        <a:pt x="1858" y="2833"/>
                      </a:cubicBezTo>
                      <a:cubicBezTo>
                        <a:pt x="2215" y="2678"/>
                        <a:pt x="2370" y="2249"/>
                        <a:pt x="2215" y="1892"/>
                      </a:cubicBezTo>
                      <a:cubicBezTo>
                        <a:pt x="1977" y="1380"/>
                        <a:pt x="1703" y="856"/>
                        <a:pt x="1417" y="356"/>
                      </a:cubicBezTo>
                      <a:cubicBezTo>
                        <a:pt x="1290" y="125"/>
                        <a:pt x="1051" y="1"/>
                        <a:pt x="8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4717536" y="4637908"/>
                  <a:ext cx="98688" cy="44608"/>
                </a:xfrm>
                <a:custGeom>
                  <a:avLst/>
                  <a:gdLst/>
                  <a:ahLst/>
                  <a:cxnLst/>
                  <a:rect l="l" t="t" r="r" b="b"/>
                  <a:pathLst>
                    <a:path w="3084" h="1394" extrusionOk="0">
                      <a:moveTo>
                        <a:pt x="2370" y="0"/>
                      </a:moveTo>
                      <a:lnTo>
                        <a:pt x="703" y="24"/>
                      </a:lnTo>
                      <a:cubicBezTo>
                        <a:pt x="322" y="24"/>
                        <a:pt x="0" y="322"/>
                        <a:pt x="0" y="714"/>
                      </a:cubicBezTo>
                      <a:cubicBezTo>
                        <a:pt x="0" y="1107"/>
                        <a:pt x="322" y="1393"/>
                        <a:pt x="703" y="1393"/>
                      </a:cubicBezTo>
                      <a:lnTo>
                        <a:pt x="2370" y="1369"/>
                      </a:lnTo>
                      <a:cubicBezTo>
                        <a:pt x="2762" y="1369"/>
                        <a:pt x="3084" y="1084"/>
                        <a:pt x="3084" y="691"/>
                      </a:cubicBezTo>
                      <a:cubicBezTo>
                        <a:pt x="3084" y="298"/>
                        <a:pt x="2762"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4653504" y="3257524"/>
                  <a:ext cx="98720" cy="47680"/>
                </a:xfrm>
                <a:custGeom>
                  <a:avLst/>
                  <a:gdLst/>
                  <a:ahLst/>
                  <a:cxnLst/>
                  <a:rect l="l" t="t" r="r" b="b"/>
                  <a:pathLst>
                    <a:path w="3085" h="1490" extrusionOk="0">
                      <a:moveTo>
                        <a:pt x="703" y="1"/>
                      </a:moveTo>
                      <a:cubicBezTo>
                        <a:pt x="322" y="1"/>
                        <a:pt x="1" y="358"/>
                        <a:pt x="1" y="751"/>
                      </a:cubicBezTo>
                      <a:cubicBezTo>
                        <a:pt x="1" y="1144"/>
                        <a:pt x="322" y="1489"/>
                        <a:pt x="703"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4701152" y="3876660"/>
                  <a:ext cx="98688" cy="43072"/>
                </a:xfrm>
                <a:custGeom>
                  <a:avLst/>
                  <a:gdLst/>
                  <a:ahLst/>
                  <a:cxnLst/>
                  <a:rect l="l" t="t" r="r" b="b"/>
                  <a:pathLst>
                    <a:path w="3084" h="1346" extrusionOk="0">
                      <a:moveTo>
                        <a:pt x="715" y="0"/>
                      </a:moveTo>
                      <a:cubicBezTo>
                        <a:pt x="322" y="0"/>
                        <a:pt x="0" y="286"/>
                        <a:pt x="0" y="679"/>
                      </a:cubicBezTo>
                      <a:cubicBezTo>
                        <a:pt x="0" y="1072"/>
                        <a:pt x="322" y="1346"/>
                        <a:pt x="715" y="1346"/>
                      </a:cubicBezTo>
                      <a:lnTo>
                        <a:pt x="2381" y="1346"/>
                      </a:lnTo>
                      <a:cubicBezTo>
                        <a:pt x="2774" y="1346"/>
                        <a:pt x="3084" y="1072"/>
                        <a:pt x="3084" y="679"/>
                      </a:cubicBezTo>
                      <a:cubicBezTo>
                        <a:pt x="3084" y="286"/>
                        <a:pt x="2774" y="0"/>
                        <a:pt x="2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4514080" y="3876660"/>
                  <a:ext cx="98688" cy="43072"/>
                </a:xfrm>
                <a:custGeom>
                  <a:avLst/>
                  <a:gdLst/>
                  <a:ahLst/>
                  <a:cxnLst/>
                  <a:rect l="l" t="t" r="r" b="b"/>
                  <a:pathLst>
                    <a:path w="3084" h="1346" extrusionOk="0">
                      <a:moveTo>
                        <a:pt x="715" y="0"/>
                      </a:moveTo>
                      <a:cubicBezTo>
                        <a:pt x="322" y="0"/>
                        <a:pt x="0" y="286"/>
                        <a:pt x="0" y="679"/>
                      </a:cubicBezTo>
                      <a:cubicBezTo>
                        <a:pt x="0" y="1072"/>
                        <a:pt x="322" y="1346"/>
                        <a:pt x="715" y="1346"/>
                      </a:cubicBezTo>
                      <a:lnTo>
                        <a:pt x="2382" y="1346"/>
                      </a:lnTo>
                      <a:cubicBezTo>
                        <a:pt x="2774" y="1346"/>
                        <a:pt x="3084" y="1072"/>
                        <a:pt x="3084" y="679"/>
                      </a:cubicBezTo>
                      <a:cubicBezTo>
                        <a:pt x="3084" y="286"/>
                        <a:pt x="2774" y="0"/>
                        <a:pt x="2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4530464" y="4637908"/>
                  <a:ext cx="98688" cy="44608"/>
                </a:xfrm>
                <a:custGeom>
                  <a:avLst/>
                  <a:gdLst/>
                  <a:ahLst/>
                  <a:cxnLst/>
                  <a:rect l="l" t="t" r="r" b="b"/>
                  <a:pathLst>
                    <a:path w="3084" h="1394" extrusionOk="0">
                      <a:moveTo>
                        <a:pt x="2370" y="0"/>
                      </a:moveTo>
                      <a:lnTo>
                        <a:pt x="703" y="24"/>
                      </a:lnTo>
                      <a:cubicBezTo>
                        <a:pt x="322" y="24"/>
                        <a:pt x="0" y="322"/>
                        <a:pt x="0" y="714"/>
                      </a:cubicBezTo>
                      <a:cubicBezTo>
                        <a:pt x="0" y="1107"/>
                        <a:pt x="322" y="1393"/>
                        <a:pt x="703" y="1393"/>
                      </a:cubicBezTo>
                      <a:lnTo>
                        <a:pt x="2370" y="1369"/>
                      </a:lnTo>
                      <a:cubicBezTo>
                        <a:pt x="2762" y="1369"/>
                        <a:pt x="3084" y="1084"/>
                        <a:pt x="3084" y="691"/>
                      </a:cubicBezTo>
                      <a:cubicBezTo>
                        <a:pt x="3084" y="298"/>
                        <a:pt x="2762"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4840576" y="3257524"/>
                  <a:ext cx="98720" cy="47680"/>
                </a:xfrm>
                <a:custGeom>
                  <a:avLst/>
                  <a:gdLst/>
                  <a:ahLst/>
                  <a:cxnLst/>
                  <a:rect l="l" t="t" r="r" b="b"/>
                  <a:pathLst>
                    <a:path w="3085" h="1490" extrusionOk="0">
                      <a:moveTo>
                        <a:pt x="715" y="1"/>
                      </a:moveTo>
                      <a:cubicBezTo>
                        <a:pt x="322" y="1"/>
                        <a:pt x="1" y="358"/>
                        <a:pt x="1" y="751"/>
                      </a:cubicBezTo>
                      <a:cubicBezTo>
                        <a:pt x="1" y="1144"/>
                        <a:pt x="322" y="1489"/>
                        <a:pt x="715"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4888608" y="3876660"/>
                  <a:ext cx="98304" cy="43072"/>
                </a:xfrm>
                <a:custGeom>
                  <a:avLst/>
                  <a:gdLst/>
                  <a:ahLst/>
                  <a:cxnLst/>
                  <a:rect l="l" t="t" r="r" b="b"/>
                  <a:pathLst>
                    <a:path w="3072" h="1346" extrusionOk="0">
                      <a:moveTo>
                        <a:pt x="703" y="0"/>
                      </a:moveTo>
                      <a:cubicBezTo>
                        <a:pt x="310" y="0"/>
                        <a:pt x="0" y="286"/>
                        <a:pt x="0" y="679"/>
                      </a:cubicBezTo>
                      <a:cubicBezTo>
                        <a:pt x="0" y="1072"/>
                        <a:pt x="310" y="1346"/>
                        <a:pt x="703" y="1346"/>
                      </a:cubicBezTo>
                      <a:lnTo>
                        <a:pt x="2369" y="1346"/>
                      </a:lnTo>
                      <a:cubicBezTo>
                        <a:pt x="2762" y="1346"/>
                        <a:pt x="3072" y="1072"/>
                        <a:pt x="3072" y="679"/>
                      </a:cubicBezTo>
                      <a:cubicBezTo>
                        <a:pt x="3072" y="286"/>
                        <a:pt x="2762" y="0"/>
                        <a:pt x="23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5027648" y="3257524"/>
                  <a:ext cx="98720" cy="47680"/>
                </a:xfrm>
                <a:custGeom>
                  <a:avLst/>
                  <a:gdLst/>
                  <a:ahLst/>
                  <a:cxnLst/>
                  <a:rect l="l" t="t" r="r" b="b"/>
                  <a:pathLst>
                    <a:path w="3085" h="1490" extrusionOk="0">
                      <a:moveTo>
                        <a:pt x="715" y="1"/>
                      </a:moveTo>
                      <a:cubicBezTo>
                        <a:pt x="322" y="1"/>
                        <a:pt x="1" y="358"/>
                        <a:pt x="1" y="751"/>
                      </a:cubicBezTo>
                      <a:cubicBezTo>
                        <a:pt x="1" y="1144"/>
                        <a:pt x="322" y="1489"/>
                        <a:pt x="715"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4343392" y="4637908"/>
                  <a:ext cx="98688" cy="44608"/>
                </a:xfrm>
                <a:custGeom>
                  <a:avLst/>
                  <a:gdLst/>
                  <a:ahLst/>
                  <a:cxnLst/>
                  <a:rect l="l" t="t" r="r" b="b"/>
                  <a:pathLst>
                    <a:path w="3084" h="1394" extrusionOk="0">
                      <a:moveTo>
                        <a:pt x="2370" y="0"/>
                      </a:moveTo>
                      <a:lnTo>
                        <a:pt x="703" y="24"/>
                      </a:lnTo>
                      <a:cubicBezTo>
                        <a:pt x="322" y="24"/>
                        <a:pt x="0" y="322"/>
                        <a:pt x="0" y="714"/>
                      </a:cubicBezTo>
                      <a:cubicBezTo>
                        <a:pt x="0" y="1107"/>
                        <a:pt x="310" y="1393"/>
                        <a:pt x="703" y="1393"/>
                      </a:cubicBezTo>
                      <a:lnTo>
                        <a:pt x="2370" y="1369"/>
                      </a:lnTo>
                      <a:cubicBezTo>
                        <a:pt x="2763" y="1369"/>
                        <a:pt x="3084" y="1072"/>
                        <a:pt x="3084" y="691"/>
                      </a:cubicBezTo>
                      <a:cubicBezTo>
                        <a:pt x="3084" y="298"/>
                        <a:pt x="2763" y="0"/>
                        <a:pt x="2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4466432" y="3257524"/>
                  <a:ext cx="98720" cy="47680"/>
                </a:xfrm>
                <a:custGeom>
                  <a:avLst/>
                  <a:gdLst/>
                  <a:ahLst/>
                  <a:cxnLst/>
                  <a:rect l="l" t="t" r="r" b="b"/>
                  <a:pathLst>
                    <a:path w="3085" h="1490" extrusionOk="0">
                      <a:moveTo>
                        <a:pt x="703" y="1"/>
                      </a:moveTo>
                      <a:cubicBezTo>
                        <a:pt x="322" y="1"/>
                        <a:pt x="1" y="358"/>
                        <a:pt x="1" y="751"/>
                      </a:cubicBezTo>
                      <a:cubicBezTo>
                        <a:pt x="1" y="1144"/>
                        <a:pt x="322" y="1489"/>
                        <a:pt x="703"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4820000" y="2783156"/>
                  <a:ext cx="100256" cy="46944"/>
                </a:xfrm>
                <a:custGeom>
                  <a:avLst/>
                  <a:gdLst/>
                  <a:ahLst/>
                  <a:cxnLst/>
                  <a:rect l="l" t="t" r="r" b="b"/>
                  <a:pathLst>
                    <a:path w="3133" h="1467" extrusionOk="0">
                      <a:moveTo>
                        <a:pt x="2380" y="0"/>
                      </a:moveTo>
                      <a:cubicBezTo>
                        <a:pt x="2365" y="0"/>
                        <a:pt x="2350" y="1"/>
                        <a:pt x="2335" y="2"/>
                      </a:cubicBezTo>
                      <a:lnTo>
                        <a:pt x="2275" y="2"/>
                      </a:lnTo>
                      <a:cubicBezTo>
                        <a:pt x="2073" y="25"/>
                        <a:pt x="1894" y="73"/>
                        <a:pt x="1704" y="85"/>
                      </a:cubicBezTo>
                      <a:cubicBezTo>
                        <a:pt x="1692" y="79"/>
                        <a:pt x="1679" y="77"/>
                        <a:pt x="1666" y="77"/>
                      </a:cubicBezTo>
                      <a:cubicBezTo>
                        <a:pt x="1626" y="77"/>
                        <a:pt x="1582" y="97"/>
                        <a:pt x="1537" y="97"/>
                      </a:cubicBezTo>
                      <a:lnTo>
                        <a:pt x="703" y="97"/>
                      </a:lnTo>
                      <a:cubicBezTo>
                        <a:pt x="311" y="97"/>
                        <a:pt x="1" y="371"/>
                        <a:pt x="1" y="764"/>
                      </a:cubicBezTo>
                      <a:cubicBezTo>
                        <a:pt x="1" y="1156"/>
                        <a:pt x="311" y="1442"/>
                        <a:pt x="703" y="1442"/>
                      </a:cubicBezTo>
                      <a:lnTo>
                        <a:pt x="1358" y="1442"/>
                      </a:lnTo>
                      <a:lnTo>
                        <a:pt x="1358" y="1430"/>
                      </a:lnTo>
                      <a:cubicBezTo>
                        <a:pt x="1418" y="1430"/>
                        <a:pt x="1477" y="1466"/>
                        <a:pt x="1537" y="1466"/>
                      </a:cubicBezTo>
                      <a:cubicBezTo>
                        <a:pt x="1835" y="1466"/>
                        <a:pt x="2108" y="1442"/>
                        <a:pt x="2382" y="1418"/>
                      </a:cubicBezTo>
                      <a:lnTo>
                        <a:pt x="2442" y="1418"/>
                      </a:lnTo>
                      <a:cubicBezTo>
                        <a:pt x="2835" y="1383"/>
                        <a:pt x="3132" y="1049"/>
                        <a:pt x="3097" y="656"/>
                      </a:cubicBezTo>
                      <a:cubicBezTo>
                        <a:pt x="3074" y="279"/>
                        <a:pt x="2754" y="0"/>
                        <a:pt x="2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4577696" y="2269460"/>
                  <a:ext cx="87680" cy="87040"/>
                </a:xfrm>
                <a:custGeom>
                  <a:avLst/>
                  <a:gdLst/>
                  <a:ahLst/>
                  <a:cxnLst/>
                  <a:rect l="l" t="t" r="r" b="b"/>
                  <a:pathLst>
                    <a:path w="2740" h="2720" extrusionOk="0">
                      <a:moveTo>
                        <a:pt x="805" y="0"/>
                      </a:moveTo>
                      <a:cubicBezTo>
                        <a:pt x="669" y="0"/>
                        <a:pt x="530" y="40"/>
                        <a:pt x="405" y="124"/>
                      </a:cubicBezTo>
                      <a:cubicBezTo>
                        <a:pt x="84" y="338"/>
                        <a:pt x="1" y="779"/>
                        <a:pt x="215" y="1100"/>
                      </a:cubicBezTo>
                      <a:cubicBezTo>
                        <a:pt x="572" y="1624"/>
                        <a:pt x="989" y="2112"/>
                        <a:pt x="1477" y="2541"/>
                      </a:cubicBezTo>
                      <a:cubicBezTo>
                        <a:pt x="1608" y="2660"/>
                        <a:pt x="1775" y="2720"/>
                        <a:pt x="1941" y="2720"/>
                      </a:cubicBezTo>
                      <a:cubicBezTo>
                        <a:pt x="2144" y="2720"/>
                        <a:pt x="2334" y="2636"/>
                        <a:pt x="2477" y="2470"/>
                      </a:cubicBezTo>
                      <a:cubicBezTo>
                        <a:pt x="2739" y="2184"/>
                        <a:pt x="2703" y="1731"/>
                        <a:pt x="2418" y="1469"/>
                      </a:cubicBezTo>
                      <a:cubicBezTo>
                        <a:pt x="2025" y="1124"/>
                        <a:pt x="1679" y="731"/>
                        <a:pt x="1394" y="315"/>
                      </a:cubicBezTo>
                      <a:cubicBezTo>
                        <a:pt x="1259" y="113"/>
                        <a:pt x="1036" y="0"/>
                        <a:pt x="8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4929728" y="2386420"/>
                  <a:ext cx="101408" cy="69152"/>
                </a:xfrm>
                <a:custGeom>
                  <a:avLst/>
                  <a:gdLst/>
                  <a:ahLst/>
                  <a:cxnLst/>
                  <a:rect l="l" t="t" r="r" b="b"/>
                  <a:pathLst>
                    <a:path w="3169" h="2161" extrusionOk="0">
                      <a:moveTo>
                        <a:pt x="795" y="1"/>
                      </a:moveTo>
                      <a:cubicBezTo>
                        <a:pt x="504" y="1"/>
                        <a:pt x="236" y="189"/>
                        <a:pt x="132" y="481"/>
                      </a:cubicBezTo>
                      <a:cubicBezTo>
                        <a:pt x="1" y="851"/>
                        <a:pt x="203" y="1255"/>
                        <a:pt x="572" y="1386"/>
                      </a:cubicBezTo>
                      <a:cubicBezTo>
                        <a:pt x="1073" y="1553"/>
                        <a:pt x="1549" y="1779"/>
                        <a:pt x="1989" y="2053"/>
                      </a:cubicBezTo>
                      <a:cubicBezTo>
                        <a:pt x="2108" y="2124"/>
                        <a:pt x="2239" y="2160"/>
                        <a:pt x="2358" y="2160"/>
                      </a:cubicBezTo>
                      <a:cubicBezTo>
                        <a:pt x="2597" y="2160"/>
                        <a:pt x="2835" y="2041"/>
                        <a:pt x="2966" y="1827"/>
                      </a:cubicBezTo>
                      <a:cubicBezTo>
                        <a:pt x="3168" y="1493"/>
                        <a:pt x="3073" y="1053"/>
                        <a:pt x="2739" y="851"/>
                      </a:cubicBezTo>
                      <a:cubicBezTo>
                        <a:pt x="2204" y="517"/>
                        <a:pt x="1632" y="243"/>
                        <a:pt x="1025" y="41"/>
                      </a:cubicBezTo>
                      <a:cubicBezTo>
                        <a:pt x="948" y="14"/>
                        <a:pt x="871" y="1"/>
                        <a:pt x="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5067680" y="2513428"/>
                  <a:ext cx="60608" cy="99488"/>
                </a:xfrm>
                <a:custGeom>
                  <a:avLst/>
                  <a:gdLst/>
                  <a:ahLst/>
                  <a:cxnLst/>
                  <a:rect l="l" t="t" r="r" b="b"/>
                  <a:pathLst>
                    <a:path w="1894" h="3109" extrusionOk="0">
                      <a:moveTo>
                        <a:pt x="801" y="1"/>
                      </a:moveTo>
                      <a:cubicBezTo>
                        <a:pt x="717" y="1"/>
                        <a:pt x="632" y="16"/>
                        <a:pt x="548" y="49"/>
                      </a:cubicBezTo>
                      <a:cubicBezTo>
                        <a:pt x="179" y="191"/>
                        <a:pt x="0" y="596"/>
                        <a:pt x="143" y="965"/>
                      </a:cubicBezTo>
                      <a:cubicBezTo>
                        <a:pt x="322" y="1442"/>
                        <a:pt x="429" y="1942"/>
                        <a:pt x="452" y="2442"/>
                      </a:cubicBezTo>
                      <a:cubicBezTo>
                        <a:pt x="476" y="2811"/>
                        <a:pt x="786" y="3108"/>
                        <a:pt x="1167" y="3108"/>
                      </a:cubicBezTo>
                      <a:lnTo>
                        <a:pt x="1203" y="3108"/>
                      </a:lnTo>
                      <a:cubicBezTo>
                        <a:pt x="1595" y="3085"/>
                        <a:pt x="1893" y="2739"/>
                        <a:pt x="1869" y="2358"/>
                      </a:cubicBezTo>
                      <a:cubicBezTo>
                        <a:pt x="1834" y="1704"/>
                        <a:pt x="1691" y="1073"/>
                        <a:pt x="1465" y="453"/>
                      </a:cubicBezTo>
                      <a:cubicBezTo>
                        <a:pt x="1354" y="177"/>
                        <a:pt x="1087"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4548352" y="2082548"/>
                  <a:ext cx="47680" cy="100608"/>
                </a:xfrm>
                <a:custGeom>
                  <a:avLst/>
                  <a:gdLst/>
                  <a:ahLst/>
                  <a:cxnLst/>
                  <a:rect l="l" t="t" r="r" b="b"/>
                  <a:pathLst>
                    <a:path w="1490" h="3144" extrusionOk="0">
                      <a:moveTo>
                        <a:pt x="739" y="0"/>
                      </a:moveTo>
                      <a:cubicBezTo>
                        <a:pt x="346" y="0"/>
                        <a:pt x="1" y="310"/>
                        <a:pt x="1" y="702"/>
                      </a:cubicBezTo>
                      <a:lnTo>
                        <a:pt x="1" y="2441"/>
                      </a:lnTo>
                      <a:cubicBezTo>
                        <a:pt x="1" y="2834"/>
                        <a:pt x="346" y="3143"/>
                        <a:pt x="739" y="3143"/>
                      </a:cubicBezTo>
                      <a:cubicBezTo>
                        <a:pt x="1132" y="3143"/>
                        <a:pt x="1489" y="2834"/>
                        <a:pt x="1489" y="2441"/>
                      </a:cubicBezTo>
                      <a:lnTo>
                        <a:pt x="1489" y="702"/>
                      </a:lnTo>
                      <a:cubicBezTo>
                        <a:pt x="1489" y="310"/>
                        <a:pt x="1132" y="0"/>
                        <a:pt x="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4997568" y="2695700"/>
                  <a:ext cx="90688" cy="83712"/>
                </a:xfrm>
                <a:custGeom>
                  <a:avLst/>
                  <a:gdLst/>
                  <a:ahLst/>
                  <a:cxnLst/>
                  <a:rect l="l" t="t" r="r" b="b"/>
                  <a:pathLst>
                    <a:path w="2834" h="2616" extrusionOk="0">
                      <a:moveTo>
                        <a:pt x="2043" y="0"/>
                      </a:moveTo>
                      <a:cubicBezTo>
                        <a:pt x="1834" y="0"/>
                        <a:pt x="1626" y="92"/>
                        <a:pt x="1489" y="270"/>
                      </a:cubicBezTo>
                      <a:cubicBezTo>
                        <a:pt x="1167" y="663"/>
                        <a:pt x="798" y="1032"/>
                        <a:pt x="369" y="1353"/>
                      </a:cubicBezTo>
                      <a:cubicBezTo>
                        <a:pt x="60" y="1580"/>
                        <a:pt x="0" y="2032"/>
                        <a:pt x="238" y="2342"/>
                      </a:cubicBezTo>
                      <a:cubicBezTo>
                        <a:pt x="369" y="2520"/>
                        <a:pt x="584" y="2615"/>
                        <a:pt x="798" y="2615"/>
                      </a:cubicBezTo>
                      <a:cubicBezTo>
                        <a:pt x="953" y="2615"/>
                        <a:pt x="1096" y="2580"/>
                        <a:pt x="1227" y="2473"/>
                      </a:cubicBezTo>
                      <a:cubicBezTo>
                        <a:pt x="1739" y="2092"/>
                        <a:pt x="2203" y="1639"/>
                        <a:pt x="2596" y="1151"/>
                      </a:cubicBezTo>
                      <a:cubicBezTo>
                        <a:pt x="2834" y="841"/>
                        <a:pt x="2786" y="401"/>
                        <a:pt x="2477" y="151"/>
                      </a:cubicBezTo>
                      <a:cubicBezTo>
                        <a:pt x="2351" y="50"/>
                        <a:pt x="2196" y="0"/>
                        <a:pt x="2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4548352" y="1888980"/>
                  <a:ext cx="47680" cy="100608"/>
                </a:xfrm>
                <a:custGeom>
                  <a:avLst/>
                  <a:gdLst/>
                  <a:ahLst/>
                  <a:cxnLst/>
                  <a:rect l="l" t="t" r="r" b="b"/>
                  <a:pathLst>
                    <a:path w="1490" h="3144" extrusionOk="0">
                      <a:moveTo>
                        <a:pt x="739" y="1"/>
                      </a:moveTo>
                      <a:cubicBezTo>
                        <a:pt x="346" y="1"/>
                        <a:pt x="1" y="310"/>
                        <a:pt x="1" y="703"/>
                      </a:cubicBezTo>
                      <a:lnTo>
                        <a:pt x="1" y="2441"/>
                      </a:lnTo>
                      <a:cubicBezTo>
                        <a:pt x="1" y="2834"/>
                        <a:pt x="346" y="3144"/>
                        <a:pt x="739" y="3144"/>
                      </a:cubicBezTo>
                      <a:cubicBezTo>
                        <a:pt x="1132" y="3144"/>
                        <a:pt x="1489" y="2834"/>
                        <a:pt x="1489" y="2441"/>
                      </a:cubicBezTo>
                      <a:lnTo>
                        <a:pt x="1489" y="703"/>
                      </a:lnTo>
                      <a:cubicBezTo>
                        <a:pt x="1489" y="310"/>
                        <a:pt x="1132"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4739232" y="2368404"/>
                  <a:ext cx="102144" cy="50976"/>
                </a:xfrm>
                <a:custGeom>
                  <a:avLst/>
                  <a:gdLst/>
                  <a:ahLst/>
                  <a:cxnLst/>
                  <a:rect l="l" t="t" r="r" b="b"/>
                  <a:pathLst>
                    <a:path w="3192" h="1593" extrusionOk="0">
                      <a:moveTo>
                        <a:pt x="762" y="0"/>
                      </a:moveTo>
                      <a:cubicBezTo>
                        <a:pt x="421" y="0"/>
                        <a:pt x="114" y="248"/>
                        <a:pt x="60" y="604"/>
                      </a:cubicBezTo>
                      <a:cubicBezTo>
                        <a:pt x="1" y="985"/>
                        <a:pt x="263" y="1378"/>
                        <a:pt x="644" y="1449"/>
                      </a:cubicBezTo>
                      <a:cubicBezTo>
                        <a:pt x="1132" y="1521"/>
                        <a:pt x="1632" y="1592"/>
                        <a:pt x="2132" y="1592"/>
                      </a:cubicBezTo>
                      <a:lnTo>
                        <a:pt x="2489" y="1592"/>
                      </a:lnTo>
                      <a:cubicBezTo>
                        <a:pt x="2870" y="1592"/>
                        <a:pt x="3192" y="1247"/>
                        <a:pt x="3192" y="854"/>
                      </a:cubicBezTo>
                      <a:cubicBezTo>
                        <a:pt x="3192" y="461"/>
                        <a:pt x="2870" y="104"/>
                        <a:pt x="2489" y="104"/>
                      </a:cubicBezTo>
                      <a:lnTo>
                        <a:pt x="2132" y="104"/>
                      </a:lnTo>
                      <a:cubicBezTo>
                        <a:pt x="1703" y="104"/>
                        <a:pt x="1287" y="80"/>
                        <a:pt x="870" y="9"/>
                      </a:cubicBezTo>
                      <a:cubicBezTo>
                        <a:pt x="834" y="3"/>
                        <a:pt x="798" y="0"/>
                        <a:pt x="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4548352" y="1725908"/>
                  <a:ext cx="47680" cy="72800"/>
                </a:xfrm>
                <a:custGeom>
                  <a:avLst/>
                  <a:gdLst/>
                  <a:ahLst/>
                  <a:cxnLst/>
                  <a:rect l="l" t="t" r="r" b="b"/>
                  <a:pathLst>
                    <a:path w="1490" h="2275" extrusionOk="0">
                      <a:moveTo>
                        <a:pt x="739" y="1"/>
                      </a:moveTo>
                      <a:cubicBezTo>
                        <a:pt x="346" y="1"/>
                        <a:pt x="1" y="322"/>
                        <a:pt x="1" y="715"/>
                      </a:cubicBezTo>
                      <a:lnTo>
                        <a:pt x="1" y="1572"/>
                      </a:lnTo>
                      <a:cubicBezTo>
                        <a:pt x="1" y="1965"/>
                        <a:pt x="346" y="2275"/>
                        <a:pt x="739" y="2275"/>
                      </a:cubicBezTo>
                      <a:cubicBezTo>
                        <a:pt x="1132" y="2275"/>
                        <a:pt x="1489" y="1965"/>
                        <a:pt x="1489" y="1572"/>
                      </a:cubicBezTo>
                      <a:lnTo>
                        <a:pt x="1489" y="715"/>
                      </a:lnTo>
                      <a:cubicBezTo>
                        <a:pt x="1489" y="322"/>
                        <a:pt x="1132"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14" name="Google Shape;1014;p31"/>
          <p:cNvSpPr/>
          <p:nvPr/>
        </p:nvSpPr>
        <p:spPr>
          <a:xfrm>
            <a:off x="4279744" y="991732"/>
            <a:ext cx="580704" cy="580672"/>
          </a:xfrm>
          <a:custGeom>
            <a:avLst/>
            <a:gdLst/>
            <a:ahLst/>
            <a:cxnLst/>
            <a:rect l="l" t="t" r="r" b="b"/>
            <a:pathLst>
              <a:path w="18147" h="18146" extrusionOk="0">
                <a:moveTo>
                  <a:pt x="9085" y="0"/>
                </a:moveTo>
                <a:cubicBezTo>
                  <a:pt x="4073" y="0"/>
                  <a:pt x="1" y="4072"/>
                  <a:pt x="1" y="9085"/>
                </a:cubicBezTo>
                <a:cubicBezTo>
                  <a:pt x="1" y="14074"/>
                  <a:pt x="4073" y="18146"/>
                  <a:pt x="9085" y="18146"/>
                </a:cubicBezTo>
                <a:cubicBezTo>
                  <a:pt x="14086" y="18146"/>
                  <a:pt x="18146" y="14074"/>
                  <a:pt x="18146" y="9085"/>
                </a:cubicBezTo>
                <a:cubicBezTo>
                  <a:pt x="18146" y="4072"/>
                  <a:pt x="14086" y="0"/>
                  <a:pt x="9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Extra Condensed"/>
                <a:ea typeface="Fira Sans Extra Condensed"/>
                <a:cs typeface="Fira Sans Extra Condensed"/>
                <a:sym typeface="Fira Sans Extra Condensed"/>
              </a:rPr>
              <a:t>01</a:t>
            </a:r>
            <a:endParaRPr sz="3000" dirty="0">
              <a:solidFill>
                <a:srgbClr val="FFFFFF"/>
              </a:solidFill>
              <a:latin typeface="Fira Sans Extra Condensed"/>
              <a:ea typeface="Fira Sans Extra Condensed"/>
              <a:cs typeface="Fira Sans Extra Condensed"/>
              <a:sym typeface="Fira Sans Extra Condensed"/>
            </a:endParaRPr>
          </a:p>
        </p:txBody>
      </p:sp>
      <p:grpSp>
        <p:nvGrpSpPr>
          <p:cNvPr id="1015" name="Google Shape;1015;p31"/>
          <p:cNvGrpSpPr/>
          <p:nvPr/>
        </p:nvGrpSpPr>
        <p:grpSpPr>
          <a:xfrm>
            <a:off x="5762256" y="2937471"/>
            <a:ext cx="2461210" cy="650784"/>
            <a:chOff x="5762256" y="2937471"/>
            <a:chExt cx="2461210" cy="650784"/>
          </a:xfrm>
        </p:grpSpPr>
        <p:sp>
          <p:nvSpPr>
            <p:cNvPr id="1016" name="Google Shape;1016;p31"/>
            <p:cNvSpPr/>
            <p:nvPr/>
          </p:nvSpPr>
          <p:spPr>
            <a:xfrm>
              <a:off x="5762256" y="2937471"/>
              <a:ext cx="650752" cy="650784"/>
            </a:xfrm>
            <a:custGeom>
              <a:avLst/>
              <a:gdLst/>
              <a:ahLst/>
              <a:cxnLst/>
              <a:rect l="l" t="t" r="r" b="b"/>
              <a:pathLst>
                <a:path w="20336" h="20337" extrusionOk="0">
                  <a:moveTo>
                    <a:pt x="12645" y="0"/>
                  </a:moveTo>
                  <a:cubicBezTo>
                    <a:pt x="8418" y="0"/>
                    <a:pt x="4953" y="3441"/>
                    <a:pt x="4953" y="7692"/>
                  </a:cubicBezTo>
                  <a:cubicBezTo>
                    <a:pt x="4953" y="9728"/>
                    <a:pt x="5739" y="11561"/>
                    <a:pt x="7025" y="12942"/>
                  </a:cubicBezTo>
                  <a:lnTo>
                    <a:pt x="1786" y="18169"/>
                  </a:lnTo>
                  <a:cubicBezTo>
                    <a:pt x="1607" y="18062"/>
                    <a:pt x="1405" y="17991"/>
                    <a:pt x="1179" y="17991"/>
                  </a:cubicBezTo>
                  <a:cubicBezTo>
                    <a:pt x="548" y="17991"/>
                    <a:pt x="0" y="18538"/>
                    <a:pt x="0" y="19169"/>
                  </a:cubicBezTo>
                  <a:cubicBezTo>
                    <a:pt x="0" y="19812"/>
                    <a:pt x="548" y="20336"/>
                    <a:pt x="1179" y="20336"/>
                  </a:cubicBezTo>
                  <a:cubicBezTo>
                    <a:pt x="1822" y="20336"/>
                    <a:pt x="2346" y="19812"/>
                    <a:pt x="2346" y="19169"/>
                  </a:cubicBezTo>
                  <a:cubicBezTo>
                    <a:pt x="2346" y="18955"/>
                    <a:pt x="2286" y="18753"/>
                    <a:pt x="2179" y="18574"/>
                  </a:cubicBezTo>
                  <a:lnTo>
                    <a:pt x="7418" y="13335"/>
                  </a:lnTo>
                  <a:cubicBezTo>
                    <a:pt x="8799" y="14609"/>
                    <a:pt x="10632" y="15383"/>
                    <a:pt x="12645" y="15383"/>
                  </a:cubicBezTo>
                  <a:cubicBezTo>
                    <a:pt x="16895" y="15383"/>
                    <a:pt x="20336" y="11942"/>
                    <a:pt x="20336" y="7692"/>
                  </a:cubicBezTo>
                  <a:cubicBezTo>
                    <a:pt x="20336" y="3441"/>
                    <a:pt x="16895" y="0"/>
                    <a:pt x="12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txBox="1"/>
            <p:nvPr/>
          </p:nvSpPr>
          <p:spPr>
            <a:xfrm>
              <a:off x="5881575" y="3021163"/>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dirty="0">
                  <a:solidFill>
                    <a:srgbClr val="FFFFFF"/>
                  </a:solidFill>
                  <a:latin typeface="Fira Sans Extra Condensed"/>
                  <a:ea typeface="Fira Sans Extra Condensed"/>
                  <a:cs typeface="Fira Sans Extra Condensed"/>
                  <a:sym typeface="Fira Sans Extra Condensed"/>
                </a:rPr>
                <a:t>04</a:t>
              </a:r>
              <a:endParaRPr dirty="0">
                <a:latin typeface="Roboto"/>
                <a:ea typeface="Roboto"/>
                <a:cs typeface="Roboto"/>
                <a:sym typeface="Roboto"/>
              </a:endParaRPr>
            </a:p>
          </p:txBody>
        </p:sp>
        <p:sp>
          <p:nvSpPr>
            <p:cNvPr id="1018" name="Google Shape;1018;p31"/>
            <p:cNvSpPr txBox="1"/>
            <p:nvPr/>
          </p:nvSpPr>
          <p:spPr>
            <a:xfrm>
              <a:off x="6491866" y="2937471"/>
              <a:ext cx="173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Gestion des flux</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020" name="Google Shape;1020;p31"/>
          <p:cNvGrpSpPr/>
          <p:nvPr/>
        </p:nvGrpSpPr>
        <p:grpSpPr>
          <a:xfrm>
            <a:off x="1123344" y="2348372"/>
            <a:ext cx="2483984" cy="657728"/>
            <a:chOff x="1123344" y="2348372"/>
            <a:chExt cx="2483984" cy="657728"/>
          </a:xfrm>
        </p:grpSpPr>
        <p:sp>
          <p:nvSpPr>
            <p:cNvPr id="1021" name="Google Shape;1021;p31"/>
            <p:cNvSpPr/>
            <p:nvPr/>
          </p:nvSpPr>
          <p:spPr>
            <a:xfrm>
              <a:off x="2956544" y="2355316"/>
              <a:ext cx="650784" cy="650784"/>
            </a:xfrm>
            <a:custGeom>
              <a:avLst/>
              <a:gdLst/>
              <a:ahLst/>
              <a:cxnLst/>
              <a:rect l="l" t="t" r="r" b="b"/>
              <a:pathLst>
                <a:path w="20337" h="20337" extrusionOk="0">
                  <a:moveTo>
                    <a:pt x="7692" y="1"/>
                  </a:moveTo>
                  <a:cubicBezTo>
                    <a:pt x="3441" y="1"/>
                    <a:pt x="1" y="3442"/>
                    <a:pt x="1" y="7692"/>
                  </a:cubicBezTo>
                  <a:cubicBezTo>
                    <a:pt x="1" y="11943"/>
                    <a:pt x="3441" y="15384"/>
                    <a:pt x="7692" y="15384"/>
                  </a:cubicBezTo>
                  <a:cubicBezTo>
                    <a:pt x="9704" y="15384"/>
                    <a:pt x="11538" y="14610"/>
                    <a:pt x="12919" y="13336"/>
                  </a:cubicBezTo>
                  <a:lnTo>
                    <a:pt x="18158" y="18575"/>
                  </a:lnTo>
                  <a:cubicBezTo>
                    <a:pt x="18050" y="18753"/>
                    <a:pt x="17991" y="18956"/>
                    <a:pt x="17991" y="19170"/>
                  </a:cubicBezTo>
                  <a:cubicBezTo>
                    <a:pt x="17991" y="19813"/>
                    <a:pt x="18515" y="20337"/>
                    <a:pt x="19170" y="20337"/>
                  </a:cubicBezTo>
                  <a:cubicBezTo>
                    <a:pt x="19789" y="20337"/>
                    <a:pt x="20336" y="19813"/>
                    <a:pt x="20336" y="19170"/>
                  </a:cubicBezTo>
                  <a:cubicBezTo>
                    <a:pt x="20336" y="18539"/>
                    <a:pt x="19789" y="17991"/>
                    <a:pt x="19170" y="17991"/>
                  </a:cubicBezTo>
                  <a:cubicBezTo>
                    <a:pt x="18931" y="17991"/>
                    <a:pt x="18729" y="18063"/>
                    <a:pt x="18550" y="18170"/>
                  </a:cubicBezTo>
                  <a:lnTo>
                    <a:pt x="13312" y="12943"/>
                  </a:lnTo>
                  <a:cubicBezTo>
                    <a:pt x="14598" y="11562"/>
                    <a:pt x="15383" y="9728"/>
                    <a:pt x="15383" y="7692"/>
                  </a:cubicBezTo>
                  <a:cubicBezTo>
                    <a:pt x="15383" y="3442"/>
                    <a:pt x="11919" y="1"/>
                    <a:pt x="7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txBox="1"/>
            <p:nvPr/>
          </p:nvSpPr>
          <p:spPr>
            <a:xfrm>
              <a:off x="2912100" y="2439025"/>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dirty="0">
                  <a:solidFill>
                    <a:srgbClr val="FFFFFF"/>
                  </a:solidFill>
                  <a:latin typeface="Fira Sans Extra Condensed"/>
                  <a:ea typeface="Fira Sans Extra Condensed"/>
                  <a:cs typeface="Fira Sans Extra Condensed"/>
                  <a:sym typeface="Fira Sans Extra Condensed"/>
                </a:rPr>
                <a:t>03</a:t>
              </a:r>
              <a:endParaRPr dirty="0">
                <a:latin typeface="Roboto"/>
                <a:ea typeface="Roboto"/>
                <a:cs typeface="Roboto"/>
                <a:sym typeface="Roboto"/>
              </a:endParaRPr>
            </a:p>
          </p:txBody>
        </p:sp>
        <p:sp>
          <p:nvSpPr>
            <p:cNvPr id="1023" name="Google Shape;1023;p31"/>
            <p:cNvSpPr txBox="1"/>
            <p:nvPr/>
          </p:nvSpPr>
          <p:spPr>
            <a:xfrm>
              <a:off x="1123344" y="2348372"/>
              <a:ext cx="1731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Gain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025" name="Google Shape;1025;p31"/>
          <p:cNvGrpSpPr/>
          <p:nvPr/>
        </p:nvGrpSpPr>
        <p:grpSpPr>
          <a:xfrm>
            <a:off x="5142720" y="1860020"/>
            <a:ext cx="2448930" cy="650784"/>
            <a:chOff x="5142720" y="1860020"/>
            <a:chExt cx="2448930" cy="650784"/>
          </a:xfrm>
        </p:grpSpPr>
        <p:sp>
          <p:nvSpPr>
            <p:cNvPr id="1026" name="Google Shape;1026;p31"/>
            <p:cNvSpPr/>
            <p:nvPr/>
          </p:nvSpPr>
          <p:spPr>
            <a:xfrm>
              <a:off x="5142720" y="1860020"/>
              <a:ext cx="650400" cy="650784"/>
            </a:xfrm>
            <a:custGeom>
              <a:avLst/>
              <a:gdLst/>
              <a:ahLst/>
              <a:cxnLst/>
              <a:rect l="l" t="t" r="r" b="b"/>
              <a:pathLst>
                <a:path w="20325" h="20337" extrusionOk="0">
                  <a:moveTo>
                    <a:pt x="12633" y="1"/>
                  </a:moveTo>
                  <a:cubicBezTo>
                    <a:pt x="8406" y="1"/>
                    <a:pt x="4942" y="3442"/>
                    <a:pt x="4942" y="7692"/>
                  </a:cubicBezTo>
                  <a:cubicBezTo>
                    <a:pt x="4942" y="9728"/>
                    <a:pt x="5739" y="11562"/>
                    <a:pt x="7013" y="12943"/>
                  </a:cubicBezTo>
                  <a:lnTo>
                    <a:pt x="1787" y="18170"/>
                  </a:lnTo>
                  <a:cubicBezTo>
                    <a:pt x="1608" y="18063"/>
                    <a:pt x="1394" y="17991"/>
                    <a:pt x="1167" y="17991"/>
                  </a:cubicBezTo>
                  <a:cubicBezTo>
                    <a:pt x="536" y="17991"/>
                    <a:pt x="1" y="18539"/>
                    <a:pt x="1" y="19170"/>
                  </a:cubicBezTo>
                  <a:cubicBezTo>
                    <a:pt x="1" y="19813"/>
                    <a:pt x="536" y="20337"/>
                    <a:pt x="1167" y="20337"/>
                  </a:cubicBezTo>
                  <a:cubicBezTo>
                    <a:pt x="1822" y="20337"/>
                    <a:pt x="2334" y="19813"/>
                    <a:pt x="2334" y="19170"/>
                  </a:cubicBezTo>
                  <a:cubicBezTo>
                    <a:pt x="2334" y="18955"/>
                    <a:pt x="2275" y="18753"/>
                    <a:pt x="2179" y="18574"/>
                  </a:cubicBezTo>
                  <a:lnTo>
                    <a:pt x="7418" y="13336"/>
                  </a:lnTo>
                  <a:cubicBezTo>
                    <a:pt x="8787" y="14610"/>
                    <a:pt x="10633" y="15384"/>
                    <a:pt x="12633" y="15384"/>
                  </a:cubicBezTo>
                  <a:cubicBezTo>
                    <a:pt x="16884" y="15384"/>
                    <a:pt x="20325" y="11943"/>
                    <a:pt x="20325" y="7692"/>
                  </a:cubicBezTo>
                  <a:cubicBezTo>
                    <a:pt x="20325" y="3442"/>
                    <a:pt x="16884" y="1"/>
                    <a:pt x="12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txBox="1"/>
            <p:nvPr/>
          </p:nvSpPr>
          <p:spPr>
            <a:xfrm>
              <a:off x="5259375" y="1943725"/>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FFF"/>
                  </a:solidFill>
                  <a:latin typeface="Fira Sans Extra Condensed"/>
                  <a:ea typeface="Fira Sans Extra Condensed"/>
                  <a:cs typeface="Fira Sans Extra Condensed"/>
                  <a:sym typeface="Fira Sans Extra Condensed"/>
                </a:rPr>
                <a:t>02</a:t>
              </a:r>
              <a:endParaRPr>
                <a:latin typeface="Roboto"/>
                <a:ea typeface="Roboto"/>
                <a:cs typeface="Roboto"/>
                <a:sym typeface="Roboto"/>
              </a:endParaRPr>
            </a:p>
          </p:txBody>
        </p:sp>
        <p:sp>
          <p:nvSpPr>
            <p:cNvPr id="1028" name="Google Shape;1028;p31"/>
            <p:cNvSpPr txBox="1"/>
            <p:nvPr/>
          </p:nvSpPr>
          <p:spPr>
            <a:xfrm>
              <a:off x="5860050" y="1860020"/>
              <a:ext cx="173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700" dirty="0">
                  <a:solidFill>
                    <a:srgbClr val="434343"/>
                  </a:solidFill>
                  <a:latin typeface="Fira Sans Extra Condensed Medium"/>
                  <a:ea typeface="Fira Sans Extra Condensed Medium"/>
                  <a:cs typeface="Fira Sans Extra Condensed Medium"/>
                  <a:sym typeface="Fira Sans Extra Condensed Medium"/>
                </a:rPr>
                <a:t>Continuité</a:t>
              </a:r>
            </a:p>
          </p:txBody>
        </p:sp>
      </p:grpSp>
      <p:grpSp>
        <p:nvGrpSpPr>
          <p:cNvPr id="1030" name="Google Shape;1030;p31"/>
          <p:cNvGrpSpPr/>
          <p:nvPr/>
        </p:nvGrpSpPr>
        <p:grpSpPr>
          <a:xfrm>
            <a:off x="6028544" y="4012660"/>
            <a:ext cx="2470016" cy="650784"/>
            <a:chOff x="6028544" y="4012660"/>
            <a:chExt cx="2470016" cy="650784"/>
          </a:xfrm>
        </p:grpSpPr>
        <p:sp>
          <p:nvSpPr>
            <p:cNvPr id="1031" name="Google Shape;1031;p31"/>
            <p:cNvSpPr/>
            <p:nvPr/>
          </p:nvSpPr>
          <p:spPr>
            <a:xfrm>
              <a:off x="6028544" y="4012660"/>
              <a:ext cx="650400" cy="650784"/>
            </a:xfrm>
            <a:custGeom>
              <a:avLst/>
              <a:gdLst/>
              <a:ahLst/>
              <a:cxnLst/>
              <a:rect l="l" t="t" r="r" b="b"/>
              <a:pathLst>
                <a:path w="20325" h="20337" extrusionOk="0">
                  <a:moveTo>
                    <a:pt x="12633" y="1"/>
                  </a:moveTo>
                  <a:cubicBezTo>
                    <a:pt x="8406" y="1"/>
                    <a:pt x="4942" y="3442"/>
                    <a:pt x="4942" y="7692"/>
                  </a:cubicBezTo>
                  <a:cubicBezTo>
                    <a:pt x="4942" y="9728"/>
                    <a:pt x="5739" y="11562"/>
                    <a:pt x="7013" y="12943"/>
                  </a:cubicBezTo>
                  <a:lnTo>
                    <a:pt x="1787" y="18170"/>
                  </a:lnTo>
                  <a:cubicBezTo>
                    <a:pt x="1608" y="18063"/>
                    <a:pt x="1394" y="17991"/>
                    <a:pt x="1167" y="17991"/>
                  </a:cubicBezTo>
                  <a:cubicBezTo>
                    <a:pt x="536" y="17991"/>
                    <a:pt x="1" y="18539"/>
                    <a:pt x="1" y="19170"/>
                  </a:cubicBezTo>
                  <a:cubicBezTo>
                    <a:pt x="1" y="19813"/>
                    <a:pt x="536" y="20337"/>
                    <a:pt x="1167" y="20337"/>
                  </a:cubicBezTo>
                  <a:cubicBezTo>
                    <a:pt x="1822" y="20337"/>
                    <a:pt x="2334" y="19813"/>
                    <a:pt x="2334" y="19170"/>
                  </a:cubicBezTo>
                  <a:cubicBezTo>
                    <a:pt x="2334" y="18956"/>
                    <a:pt x="2275" y="18753"/>
                    <a:pt x="2179" y="18575"/>
                  </a:cubicBezTo>
                  <a:lnTo>
                    <a:pt x="7418" y="13336"/>
                  </a:lnTo>
                  <a:cubicBezTo>
                    <a:pt x="8787" y="14610"/>
                    <a:pt x="10633" y="15384"/>
                    <a:pt x="12633" y="15384"/>
                  </a:cubicBezTo>
                  <a:cubicBezTo>
                    <a:pt x="16884" y="15384"/>
                    <a:pt x="20325" y="11943"/>
                    <a:pt x="20325" y="7692"/>
                  </a:cubicBezTo>
                  <a:cubicBezTo>
                    <a:pt x="20325" y="3442"/>
                    <a:pt x="16884" y="1"/>
                    <a:pt x="12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txBox="1"/>
            <p:nvPr/>
          </p:nvSpPr>
          <p:spPr>
            <a:xfrm>
              <a:off x="6145050" y="4096350"/>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dirty="0">
                  <a:solidFill>
                    <a:srgbClr val="FFFFFF"/>
                  </a:solidFill>
                  <a:latin typeface="Fira Sans Extra Condensed"/>
                  <a:ea typeface="Fira Sans Extra Condensed"/>
                  <a:cs typeface="Fira Sans Extra Condensed"/>
                  <a:sym typeface="Fira Sans Extra Condensed"/>
                </a:rPr>
                <a:t>06</a:t>
              </a:r>
              <a:endParaRPr dirty="0">
                <a:latin typeface="Roboto"/>
                <a:ea typeface="Roboto"/>
                <a:cs typeface="Roboto"/>
                <a:sym typeface="Roboto"/>
              </a:endParaRPr>
            </a:p>
          </p:txBody>
        </p:sp>
        <p:sp>
          <p:nvSpPr>
            <p:cNvPr id="1033" name="Google Shape;1033;p31"/>
            <p:cNvSpPr txBox="1"/>
            <p:nvPr/>
          </p:nvSpPr>
          <p:spPr>
            <a:xfrm>
              <a:off x="6766960" y="4022628"/>
              <a:ext cx="1731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MA" sz="1700" dirty="0">
                  <a:solidFill>
                    <a:srgbClr val="434343"/>
                  </a:solidFill>
                  <a:latin typeface="Fira Sans Extra Condensed Medium"/>
                  <a:ea typeface="Fira Sans Extra Condensed Medium"/>
                  <a:cs typeface="Fira Sans Extra Condensed Medium"/>
                  <a:sym typeface="Fira Sans Extra Condensed Medium"/>
                </a:rPr>
                <a:t>Efficacité</a:t>
              </a:r>
            </a:p>
          </p:txBody>
        </p:sp>
      </p:grpSp>
      <p:grpSp>
        <p:nvGrpSpPr>
          <p:cNvPr id="1035" name="Google Shape;1035;p31"/>
          <p:cNvGrpSpPr/>
          <p:nvPr/>
        </p:nvGrpSpPr>
        <p:grpSpPr>
          <a:xfrm>
            <a:off x="555046" y="3593588"/>
            <a:ext cx="2480762" cy="650752"/>
            <a:chOff x="555046" y="3593588"/>
            <a:chExt cx="2480762" cy="650752"/>
          </a:xfrm>
        </p:grpSpPr>
        <p:sp>
          <p:nvSpPr>
            <p:cNvPr id="1036" name="Google Shape;1036;p31"/>
            <p:cNvSpPr/>
            <p:nvPr/>
          </p:nvSpPr>
          <p:spPr>
            <a:xfrm>
              <a:off x="2385056" y="3593588"/>
              <a:ext cx="650752" cy="650752"/>
            </a:xfrm>
            <a:custGeom>
              <a:avLst/>
              <a:gdLst/>
              <a:ahLst/>
              <a:cxnLst/>
              <a:rect l="l" t="t" r="r" b="b"/>
              <a:pathLst>
                <a:path w="20336" h="20336" extrusionOk="0">
                  <a:moveTo>
                    <a:pt x="7692" y="0"/>
                  </a:moveTo>
                  <a:cubicBezTo>
                    <a:pt x="3441" y="0"/>
                    <a:pt x="0" y="3441"/>
                    <a:pt x="0" y="7692"/>
                  </a:cubicBezTo>
                  <a:cubicBezTo>
                    <a:pt x="0" y="11942"/>
                    <a:pt x="3441" y="15383"/>
                    <a:pt x="7692" y="15383"/>
                  </a:cubicBezTo>
                  <a:cubicBezTo>
                    <a:pt x="9704" y="15383"/>
                    <a:pt x="11537" y="14609"/>
                    <a:pt x="12918" y="13335"/>
                  </a:cubicBezTo>
                  <a:lnTo>
                    <a:pt x="18157" y="18574"/>
                  </a:lnTo>
                  <a:cubicBezTo>
                    <a:pt x="18050" y="18752"/>
                    <a:pt x="17990" y="18955"/>
                    <a:pt x="17990" y="19169"/>
                  </a:cubicBezTo>
                  <a:cubicBezTo>
                    <a:pt x="17990" y="19812"/>
                    <a:pt x="18514" y="20336"/>
                    <a:pt x="19169" y="20336"/>
                  </a:cubicBezTo>
                  <a:cubicBezTo>
                    <a:pt x="19788" y="20336"/>
                    <a:pt x="20336" y="19812"/>
                    <a:pt x="20336" y="19169"/>
                  </a:cubicBezTo>
                  <a:cubicBezTo>
                    <a:pt x="20336" y="18538"/>
                    <a:pt x="19788" y="17990"/>
                    <a:pt x="19169" y="17990"/>
                  </a:cubicBezTo>
                  <a:cubicBezTo>
                    <a:pt x="18931" y="17990"/>
                    <a:pt x="18729" y="18062"/>
                    <a:pt x="18550" y="18169"/>
                  </a:cubicBezTo>
                  <a:lnTo>
                    <a:pt x="13311" y="12942"/>
                  </a:lnTo>
                  <a:cubicBezTo>
                    <a:pt x="14597" y="11561"/>
                    <a:pt x="15383" y="9727"/>
                    <a:pt x="15383" y="7692"/>
                  </a:cubicBezTo>
                  <a:cubicBezTo>
                    <a:pt x="15383" y="3441"/>
                    <a:pt x="11918" y="0"/>
                    <a:pt x="7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txBox="1"/>
            <p:nvPr/>
          </p:nvSpPr>
          <p:spPr>
            <a:xfrm>
              <a:off x="2341150" y="3677300"/>
              <a:ext cx="580800" cy="327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dirty="0">
                  <a:solidFill>
                    <a:srgbClr val="FFFFFF"/>
                  </a:solidFill>
                  <a:latin typeface="Fira Sans Extra Condensed"/>
                  <a:ea typeface="Fira Sans Extra Condensed"/>
                  <a:cs typeface="Fira Sans Extra Condensed"/>
                  <a:sym typeface="Fira Sans Extra Condensed"/>
                </a:rPr>
                <a:t>05</a:t>
              </a:r>
              <a:endParaRPr dirty="0">
                <a:latin typeface="Roboto"/>
                <a:ea typeface="Roboto"/>
                <a:cs typeface="Roboto"/>
                <a:sym typeface="Roboto"/>
              </a:endParaRPr>
            </a:p>
          </p:txBody>
        </p:sp>
        <p:sp>
          <p:nvSpPr>
            <p:cNvPr id="1038" name="Google Shape;1038;p31"/>
            <p:cNvSpPr txBox="1"/>
            <p:nvPr/>
          </p:nvSpPr>
          <p:spPr>
            <a:xfrm>
              <a:off x="555046" y="3619142"/>
              <a:ext cx="1731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700" dirty="0">
                  <a:solidFill>
                    <a:srgbClr val="434343"/>
                  </a:solidFill>
                  <a:latin typeface="Fira Sans Extra Condensed Medium"/>
                  <a:ea typeface="Fira Sans Extra Condensed Medium"/>
                  <a:cs typeface="Fira Sans Extra Condensed Medium"/>
                  <a:sym typeface="Fira Sans Extra Condensed Medium"/>
                </a:rPr>
                <a:t>Productivité</a:t>
              </a:r>
            </a:p>
          </p:txBody>
        </p:sp>
      </p:grpSp>
      <p:sp>
        <p:nvSpPr>
          <p:cNvPr id="4" name="Espace réservé du numéro de diapositive 7">
            <a:extLst>
              <a:ext uri="{FF2B5EF4-FFF2-40B4-BE49-F238E27FC236}">
                <a16:creationId xmlns:a16="http://schemas.microsoft.com/office/drawing/2014/main" id="{E402DC32-A3A4-926B-78B8-FF98FF5A380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7</a:t>
            </a:fld>
            <a:endParaRPr lang="fr-CA"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014"/>
                                        </p:tgtEl>
                                        <p:attrNameLst>
                                          <p:attrName>style.visibility</p:attrName>
                                        </p:attrNameLst>
                                      </p:cBhvr>
                                      <p:to>
                                        <p:strVal val="visible"/>
                                      </p:to>
                                    </p:set>
                                    <p:anim calcmode="lin" valueType="num">
                                      <p:cBhvr additive="base">
                                        <p:cTn id="12" dur="250" fill="hold"/>
                                        <p:tgtEl>
                                          <p:spTgt spid="1014"/>
                                        </p:tgtEl>
                                        <p:attrNameLst>
                                          <p:attrName>ppt_x</p:attrName>
                                        </p:attrNameLst>
                                      </p:cBhvr>
                                      <p:tavLst>
                                        <p:tav tm="0">
                                          <p:val>
                                            <p:strVal val="#ppt_x"/>
                                          </p:val>
                                        </p:tav>
                                        <p:tav tm="100000">
                                          <p:val>
                                            <p:strVal val="#ppt_x"/>
                                          </p:val>
                                        </p:tav>
                                      </p:tavLst>
                                    </p:anim>
                                    <p:anim calcmode="lin" valueType="num">
                                      <p:cBhvr additive="base">
                                        <p:cTn id="13" dur="250" fill="hold"/>
                                        <p:tgtEl>
                                          <p:spTgt spid="1014"/>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42" presetClass="entr" presetSubtype="0" fill="hold" nodeType="afterEffect">
                                  <p:stCondLst>
                                    <p:cond delay="0"/>
                                  </p:stCondLst>
                                  <p:childTnLst>
                                    <p:set>
                                      <p:cBhvr>
                                        <p:cTn id="16" dur="1" fill="hold">
                                          <p:stCondLst>
                                            <p:cond delay="0"/>
                                          </p:stCondLst>
                                        </p:cTn>
                                        <p:tgtEl>
                                          <p:spTgt spid="1025"/>
                                        </p:tgtEl>
                                        <p:attrNameLst>
                                          <p:attrName>style.visibility</p:attrName>
                                        </p:attrNameLst>
                                      </p:cBhvr>
                                      <p:to>
                                        <p:strVal val="visible"/>
                                      </p:to>
                                    </p:set>
                                    <p:animEffect transition="in" filter="fade">
                                      <p:cBhvr>
                                        <p:cTn id="17" dur="250"/>
                                        <p:tgtEl>
                                          <p:spTgt spid="1025"/>
                                        </p:tgtEl>
                                      </p:cBhvr>
                                    </p:animEffect>
                                    <p:anim calcmode="lin" valueType="num">
                                      <p:cBhvr>
                                        <p:cTn id="18" dur="250" fill="hold"/>
                                        <p:tgtEl>
                                          <p:spTgt spid="1025"/>
                                        </p:tgtEl>
                                        <p:attrNameLst>
                                          <p:attrName>ppt_x</p:attrName>
                                        </p:attrNameLst>
                                      </p:cBhvr>
                                      <p:tavLst>
                                        <p:tav tm="0">
                                          <p:val>
                                            <p:strVal val="#ppt_x"/>
                                          </p:val>
                                        </p:tav>
                                        <p:tav tm="100000">
                                          <p:val>
                                            <p:strVal val="#ppt_x"/>
                                          </p:val>
                                        </p:tav>
                                      </p:tavLst>
                                    </p:anim>
                                    <p:anim calcmode="lin" valueType="num">
                                      <p:cBhvr>
                                        <p:cTn id="19" dur="250" fill="hold"/>
                                        <p:tgtEl>
                                          <p:spTgt spid="102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020"/>
                                        </p:tgtEl>
                                        <p:attrNameLst>
                                          <p:attrName>style.visibility</p:attrName>
                                        </p:attrNameLst>
                                      </p:cBhvr>
                                      <p:to>
                                        <p:strVal val="visible"/>
                                      </p:to>
                                    </p:set>
                                    <p:animEffect transition="in" filter="fade">
                                      <p:cBhvr>
                                        <p:cTn id="23" dur="250"/>
                                        <p:tgtEl>
                                          <p:spTgt spid="1020"/>
                                        </p:tgtEl>
                                      </p:cBhvr>
                                    </p:animEffect>
                                    <p:anim calcmode="lin" valueType="num">
                                      <p:cBhvr>
                                        <p:cTn id="24" dur="250" fill="hold"/>
                                        <p:tgtEl>
                                          <p:spTgt spid="1020"/>
                                        </p:tgtEl>
                                        <p:attrNameLst>
                                          <p:attrName>ppt_x</p:attrName>
                                        </p:attrNameLst>
                                      </p:cBhvr>
                                      <p:tavLst>
                                        <p:tav tm="0">
                                          <p:val>
                                            <p:strVal val="#ppt_x"/>
                                          </p:val>
                                        </p:tav>
                                        <p:tav tm="100000">
                                          <p:val>
                                            <p:strVal val="#ppt_x"/>
                                          </p:val>
                                        </p:tav>
                                      </p:tavLst>
                                    </p:anim>
                                    <p:anim calcmode="lin" valueType="num">
                                      <p:cBhvr>
                                        <p:cTn id="25" dur="250" fill="hold"/>
                                        <p:tgtEl>
                                          <p:spTgt spid="1020"/>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nodeType="afterEffect">
                                  <p:stCondLst>
                                    <p:cond delay="0"/>
                                  </p:stCondLst>
                                  <p:childTnLst>
                                    <p:set>
                                      <p:cBhvr>
                                        <p:cTn id="28" dur="1" fill="hold">
                                          <p:stCondLst>
                                            <p:cond delay="0"/>
                                          </p:stCondLst>
                                        </p:cTn>
                                        <p:tgtEl>
                                          <p:spTgt spid="1015"/>
                                        </p:tgtEl>
                                        <p:attrNameLst>
                                          <p:attrName>style.visibility</p:attrName>
                                        </p:attrNameLst>
                                      </p:cBhvr>
                                      <p:to>
                                        <p:strVal val="visible"/>
                                      </p:to>
                                    </p:set>
                                    <p:animEffect transition="in" filter="fade">
                                      <p:cBhvr>
                                        <p:cTn id="29" dur="250"/>
                                        <p:tgtEl>
                                          <p:spTgt spid="1015"/>
                                        </p:tgtEl>
                                      </p:cBhvr>
                                    </p:animEffect>
                                    <p:anim calcmode="lin" valueType="num">
                                      <p:cBhvr>
                                        <p:cTn id="30" dur="250" fill="hold"/>
                                        <p:tgtEl>
                                          <p:spTgt spid="1015"/>
                                        </p:tgtEl>
                                        <p:attrNameLst>
                                          <p:attrName>ppt_x</p:attrName>
                                        </p:attrNameLst>
                                      </p:cBhvr>
                                      <p:tavLst>
                                        <p:tav tm="0">
                                          <p:val>
                                            <p:strVal val="#ppt_x"/>
                                          </p:val>
                                        </p:tav>
                                        <p:tav tm="100000">
                                          <p:val>
                                            <p:strVal val="#ppt_x"/>
                                          </p:val>
                                        </p:tav>
                                      </p:tavLst>
                                    </p:anim>
                                    <p:anim calcmode="lin" valueType="num">
                                      <p:cBhvr>
                                        <p:cTn id="31" dur="250" fill="hold"/>
                                        <p:tgtEl>
                                          <p:spTgt spid="1015"/>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1035"/>
                                        </p:tgtEl>
                                        <p:attrNameLst>
                                          <p:attrName>style.visibility</p:attrName>
                                        </p:attrNameLst>
                                      </p:cBhvr>
                                      <p:to>
                                        <p:strVal val="visible"/>
                                      </p:to>
                                    </p:set>
                                    <p:animEffect transition="in" filter="fade">
                                      <p:cBhvr>
                                        <p:cTn id="35" dur="250"/>
                                        <p:tgtEl>
                                          <p:spTgt spid="1035"/>
                                        </p:tgtEl>
                                      </p:cBhvr>
                                    </p:animEffect>
                                    <p:anim calcmode="lin" valueType="num">
                                      <p:cBhvr>
                                        <p:cTn id="36" dur="250" fill="hold"/>
                                        <p:tgtEl>
                                          <p:spTgt spid="1035"/>
                                        </p:tgtEl>
                                        <p:attrNameLst>
                                          <p:attrName>ppt_x</p:attrName>
                                        </p:attrNameLst>
                                      </p:cBhvr>
                                      <p:tavLst>
                                        <p:tav tm="0">
                                          <p:val>
                                            <p:strVal val="#ppt_x"/>
                                          </p:val>
                                        </p:tav>
                                        <p:tav tm="100000">
                                          <p:val>
                                            <p:strVal val="#ppt_x"/>
                                          </p:val>
                                        </p:tav>
                                      </p:tavLst>
                                    </p:anim>
                                    <p:anim calcmode="lin" valueType="num">
                                      <p:cBhvr>
                                        <p:cTn id="37" dur="250" fill="hold"/>
                                        <p:tgtEl>
                                          <p:spTgt spid="1035"/>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42" presetClass="entr" presetSubtype="0" fill="hold" nodeType="afterEffect">
                                  <p:stCondLst>
                                    <p:cond delay="0"/>
                                  </p:stCondLst>
                                  <p:childTnLst>
                                    <p:set>
                                      <p:cBhvr>
                                        <p:cTn id="40" dur="1" fill="hold">
                                          <p:stCondLst>
                                            <p:cond delay="0"/>
                                          </p:stCondLst>
                                        </p:cTn>
                                        <p:tgtEl>
                                          <p:spTgt spid="1030"/>
                                        </p:tgtEl>
                                        <p:attrNameLst>
                                          <p:attrName>style.visibility</p:attrName>
                                        </p:attrNameLst>
                                      </p:cBhvr>
                                      <p:to>
                                        <p:strVal val="visible"/>
                                      </p:to>
                                    </p:set>
                                    <p:animEffect transition="in" filter="fade">
                                      <p:cBhvr>
                                        <p:cTn id="41" dur="250"/>
                                        <p:tgtEl>
                                          <p:spTgt spid="1030"/>
                                        </p:tgtEl>
                                      </p:cBhvr>
                                    </p:animEffect>
                                    <p:anim calcmode="lin" valueType="num">
                                      <p:cBhvr>
                                        <p:cTn id="42" dur="250" fill="hold"/>
                                        <p:tgtEl>
                                          <p:spTgt spid="1030"/>
                                        </p:tgtEl>
                                        <p:attrNameLst>
                                          <p:attrName>ppt_x</p:attrName>
                                        </p:attrNameLst>
                                      </p:cBhvr>
                                      <p:tavLst>
                                        <p:tav tm="0">
                                          <p:val>
                                            <p:strVal val="#ppt_x"/>
                                          </p:val>
                                        </p:tav>
                                        <p:tav tm="100000">
                                          <p:val>
                                            <p:strVal val="#ppt_x"/>
                                          </p:val>
                                        </p:tav>
                                      </p:tavLst>
                                    </p:anim>
                                    <p:anim calcmode="lin" valueType="num">
                                      <p:cBhvr>
                                        <p:cTn id="43" dur="25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B85A3A8-C3C7-40A1-BCD6-8C78C53B6623}"/>
              </a:ext>
            </a:extLst>
          </p:cNvPr>
          <p:cNvPicPr>
            <a:picLocks noChangeAspect="1"/>
          </p:cNvPicPr>
          <p:nvPr/>
        </p:nvPicPr>
        <p:blipFill rotWithShape="1">
          <a:blip r:embed="rId2"/>
          <a:srcRect t="4136" b="-106"/>
          <a:stretch/>
        </p:blipFill>
        <p:spPr>
          <a:xfrm>
            <a:off x="0" y="-111406"/>
            <a:ext cx="9144000" cy="5254906"/>
          </a:xfrm>
          <a:prstGeom prst="rect">
            <a:avLst/>
          </a:prstGeom>
        </p:spPr>
      </p:pic>
      <p:sp>
        <p:nvSpPr>
          <p:cNvPr id="3" name="Espace réservé du numéro de diapositive 7">
            <a:extLst>
              <a:ext uri="{FF2B5EF4-FFF2-40B4-BE49-F238E27FC236}">
                <a16:creationId xmlns:a16="http://schemas.microsoft.com/office/drawing/2014/main" id="{B4E604B1-CAED-C17B-D66B-AEBA9BFF21CB}"/>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8</a:t>
            </a:fld>
            <a:endParaRPr lang="fr-CA" dirty="0"/>
          </a:p>
        </p:txBody>
      </p:sp>
    </p:spTree>
    <p:extLst>
      <p:ext uri="{BB962C8B-B14F-4D97-AF65-F5344CB8AC3E}">
        <p14:creationId xmlns:p14="http://schemas.microsoft.com/office/powerpoint/2010/main" val="3009731585"/>
      </p:ext>
    </p:extLst>
  </p:cSld>
  <p:clrMapOvr>
    <a:masterClrMapping/>
  </p:clrMapOvr>
  <mc:AlternateContent xmlns:mc="http://schemas.openxmlformats.org/markup-compatibility/2006" xmlns:p14="http://schemas.microsoft.com/office/powerpoint/2010/main">
    <mc:Choice Requires="p14">
      <p:transition spd="med">
        <p14:doors dir="ver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8" name="Groupe 7">
            <a:extLst>
              <a:ext uri="{FF2B5EF4-FFF2-40B4-BE49-F238E27FC236}">
                <a16:creationId xmlns:a16="http://schemas.microsoft.com/office/drawing/2014/main" id="{B206C534-42DF-E022-D79D-8B8988609DA4}"/>
              </a:ext>
            </a:extLst>
          </p:cNvPr>
          <p:cNvGrpSpPr/>
          <p:nvPr/>
        </p:nvGrpSpPr>
        <p:grpSpPr>
          <a:xfrm>
            <a:off x="1728037" y="3461791"/>
            <a:ext cx="3021711" cy="1681658"/>
            <a:chOff x="1728037" y="3461791"/>
            <a:chExt cx="3021711" cy="1681658"/>
          </a:xfrm>
        </p:grpSpPr>
        <p:grpSp>
          <p:nvGrpSpPr>
            <p:cNvPr id="232" name="Google Shape;232;p17"/>
            <p:cNvGrpSpPr/>
            <p:nvPr/>
          </p:nvGrpSpPr>
          <p:grpSpPr>
            <a:xfrm>
              <a:off x="2686381" y="3461791"/>
              <a:ext cx="2063367" cy="1681658"/>
              <a:chOff x="2686381" y="3461791"/>
              <a:chExt cx="2063367" cy="1681658"/>
            </a:xfrm>
          </p:grpSpPr>
          <p:sp>
            <p:nvSpPr>
              <p:cNvPr id="233" name="Google Shape;233;p17"/>
              <p:cNvSpPr/>
              <p:nvPr/>
            </p:nvSpPr>
            <p:spPr>
              <a:xfrm>
                <a:off x="2686381" y="3461791"/>
                <a:ext cx="2063367" cy="1681658"/>
              </a:xfrm>
              <a:custGeom>
                <a:avLst/>
                <a:gdLst/>
                <a:ahLst/>
                <a:cxnLst/>
                <a:rect l="l" t="t" r="r" b="b"/>
                <a:pathLst>
                  <a:path w="73046" h="59533" extrusionOk="0">
                    <a:moveTo>
                      <a:pt x="38529" y="1"/>
                    </a:moveTo>
                    <a:cubicBezTo>
                      <a:pt x="19515" y="1"/>
                      <a:pt x="4096" y="15479"/>
                      <a:pt x="3989" y="34386"/>
                    </a:cubicBezTo>
                    <a:lnTo>
                      <a:pt x="846" y="34386"/>
                    </a:lnTo>
                    <a:cubicBezTo>
                      <a:pt x="191" y="34386"/>
                      <a:pt x="1" y="34803"/>
                      <a:pt x="417" y="35303"/>
                    </a:cubicBezTo>
                    <a:lnTo>
                      <a:pt x="9502" y="46209"/>
                    </a:lnTo>
                    <a:cubicBezTo>
                      <a:pt x="9710" y="46459"/>
                      <a:pt x="9984" y="46584"/>
                      <a:pt x="10256" y="46584"/>
                    </a:cubicBezTo>
                    <a:cubicBezTo>
                      <a:pt x="10529" y="46584"/>
                      <a:pt x="10800" y="46459"/>
                      <a:pt x="11002" y="46209"/>
                    </a:cubicBezTo>
                    <a:lnTo>
                      <a:pt x="20086" y="35303"/>
                    </a:lnTo>
                    <a:cubicBezTo>
                      <a:pt x="20503" y="34803"/>
                      <a:pt x="20313" y="34386"/>
                      <a:pt x="19670" y="34386"/>
                    </a:cubicBezTo>
                    <a:lnTo>
                      <a:pt x="16312" y="34386"/>
                    </a:lnTo>
                    <a:cubicBezTo>
                      <a:pt x="16407" y="22182"/>
                      <a:pt x="25373" y="12383"/>
                      <a:pt x="37577" y="12383"/>
                    </a:cubicBezTo>
                    <a:lnTo>
                      <a:pt x="38553" y="12383"/>
                    </a:lnTo>
                    <a:cubicBezTo>
                      <a:pt x="50816" y="12383"/>
                      <a:pt x="60794" y="22337"/>
                      <a:pt x="60794" y="34600"/>
                    </a:cubicBezTo>
                    <a:lnTo>
                      <a:pt x="60794" y="59532"/>
                    </a:lnTo>
                    <a:lnTo>
                      <a:pt x="72998" y="59532"/>
                    </a:lnTo>
                    <a:lnTo>
                      <a:pt x="72998" y="34529"/>
                    </a:lnTo>
                    <a:lnTo>
                      <a:pt x="73045" y="34529"/>
                    </a:lnTo>
                    <a:cubicBezTo>
                      <a:pt x="73045" y="15479"/>
                      <a:pt x="57591" y="13"/>
                      <a:pt x="38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a:off x="2966886" y="3638371"/>
                <a:ext cx="1625813" cy="1499349"/>
              </a:xfrm>
              <a:custGeom>
                <a:avLst/>
                <a:gdLst/>
                <a:ahLst/>
                <a:cxnLst/>
                <a:rect l="l" t="t" r="r" b="b"/>
                <a:pathLst>
                  <a:path w="57556" h="53079" extrusionOk="0">
                    <a:moveTo>
                      <a:pt x="28540" y="1"/>
                    </a:moveTo>
                    <a:cubicBezTo>
                      <a:pt x="28313" y="1"/>
                      <a:pt x="28147" y="179"/>
                      <a:pt x="28147" y="394"/>
                    </a:cubicBezTo>
                    <a:cubicBezTo>
                      <a:pt x="28147" y="620"/>
                      <a:pt x="28325" y="786"/>
                      <a:pt x="28540" y="786"/>
                    </a:cubicBezTo>
                    <a:lnTo>
                      <a:pt x="28778" y="786"/>
                    </a:lnTo>
                    <a:cubicBezTo>
                      <a:pt x="29742" y="786"/>
                      <a:pt x="30719" y="834"/>
                      <a:pt x="31683" y="917"/>
                    </a:cubicBezTo>
                    <a:cubicBezTo>
                      <a:pt x="32576" y="1013"/>
                      <a:pt x="33493" y="1132"/>
                      <a:pt x="34386" y="1298"/>
                    </a:cubicBezTo>
                    <a:cubicBezTo>
                      <a:pt x="34409" y="1298"/>
                      <a:pt x="34433" y="1310"/>
                      <a:pt x="34457" y="1310"/>
                    </a:cubicBezTo>
                    <a:cubicBezTo>
                      <a:pt x="34636" y="1310"/>
                      <a:pt x="34802" y="1167"/>
                      <a:pt x="34838" y="977"/>
                    </a:cubicBezTo>
                    <a:cubicBezTo>
                      <a:pt x="34886" y="763"/>
                      <a:pt x="34743" y="560"/>
                      <a:pt x="34529" y="525"/>
                    </a:cubicBezTo>
                    <a:cubicBezTo>
                      <a:pt x="33612" y="346"/>
                      <a:pt x="32671" y="215"/>
                      <a:pt x="31754" y="132"/>
                    </a:cubicBezTo>
                    <a:cubicBezTo>
                      <a:pt x="30778" y="48"/>
                      <a:pt x="29778" y="1"/>
                      <a:pt x="28802" y="1"/>
                    </a:cubicBezTo>
                    <a:close/>
                    <a:moveTo>
                      <a:pt x="18817" y="1634"/>
                    </a:moveTo>
                    <a:cubicBezTo>
                      <a:pt x="18772" y="1634"/>
                      <a:pt x="18726" y="1641"/>
                      <a:pt x="18681" y="1656"/>
                    </a:cubicBezTo>
                    <a:cubicBezTo>
                      <a:pt x="16764" y="2299"/>
                      <a:pt x="14931" y="3132"/>
                      <a:pt x="13216" y="4132"/>
                    </a:cubicBezTo>
                    <a:cubicBezTo>
                      <a:pt x="13026" y="4251"/>
                      <a:pt x="12966" y="4489"/>
                      <a:pt x="13073" y="4680"/>
                    </a:cubicBezTo>
                    <a:cubicBezTo>
                      <a:pt x="13145" y="4811"/>
                      <a:pt x="13276" y="4870"/>
                      <a:pt x="13419" y="4870"/>
                    </a:cubicBezTo>
                    <a:cubicBezTo>
                      <a:pt x="13478" y="4870"/>
                      <a:pt x="13550" y="4858"/>
                      <a:pt x="13609" y="4823"/>
                    </a:cubicBezTo>
                    <a:cubicBezTo>
                      <a:pt x="15288" y="3846"/>
                      <a:pt x="17074" y="3037"/>
                      <a:pt x="18943" y="2406"/>
                    </a:cubicBezTo>
                    <a:cubicBezTo>
                      <a:pt x="19146" y="2334"/>
                      <a:pt x="19265" y="2108"/>
                      <a:pt x="19193" y="1894"/>
                    </a:cubicBezTo>
                    <a:cubicBezTo>
                      <a:pt x="19137" y="1734"/>
                      <a:pt x="18984" y="1634"/>
                      <a:pt x="18817" y="1634"/>
                    </a:cubicBezTo>
                    <a:close/>
                    <a:moveTo>
                      <a:pt x="43723" y="3853"/>
                    </a:moveTo>
                    <a:cubicBezTo>
                      <a:pt x="43588" y="3853"/>
                      <a:pt x="43458" y="3922"/>
                      <a:pt x="43387" y="4049"/>
                    </a:cubicBezTo>
                    <a:cubicBezTo>
                      <a:pt x="43280" y="4239"/>
                      <a:pt x="43339" y="4489"/>
                      <a:pt x="43530" y="4596"/>
                    </a:cubicBezTo>
                    <a:cubicBezTo>
                      <a:pt x="45256" y="5561"/>
                      <a:pt x="46863" y="6692"/>
                      <a:pt x="48304" y="7966"/>
                    </a:cubicBezTo>
                    <a:cubicBezTo>
                      <a:pt x="48387" y="8037"/>
                      <a:pt x="48483" y="8073"/>
                      <a:pt x="48566" y="8073"/>
                    </a:cubicBezTo>
                    <a:cubicBezTo>
                      <a:pt x="48685" y="8073"/>
                      <a:pt x="48792" y="8025"/>
                      <a:pt x="48864" y="7930"/>
                    </a:cubicBezTo>
                    <a:cubicBezTo>
                      <a:pt x="49018" y="7775"/>
                      <a:pt x="48995" y="7525"/>
                      <a:pt x="48828" y="7371"/>
                    </a:cubicBezTo>
                    <a:cubicBezTo>
                      <a:pt x="47340" y="6061"/>
                      <a:pt x="45697" y="4894"/>
                      <a:pt x="43923" y="3906"/>
                    </a:cubicBezTo>
                    <a:cubicBezTo>
                      <a:pt x="43859" y="3870"/>
                      <a:pt x="43790" y="3853"/>
                      <a:pt x="43723" y="3853"/>
                    </a:cubicBezTo>
                    <a:close/>
                    <a:moveTo>
                      <a:pt x="5922" y="10477"/>
                    </a:moveTo>
                    <a:cubicBezTo>
                      <a:pt x="5806" y="10477"/>
                      <a:pt x="5690" y="10526"/>
                      <a:pt x="5608" y="10621"/>
                    </a:cubicBezTo>
                    <a:cubicBezTo>
                      <a:pt x="4322" y="12205"/>
                      <a:pt x="3227" y="13907"/>
                      <a:pt x="2370" y="15705"/>
                    </a:cubicBezTo>
                    <a:cubicBezTo>
                      <a:pt x="2274" y="15895"/>
                      <a:pt x="2358" y="16134"/>
                      <a:pt x="2560" y="16229"/>
                    </a:cubicBezTo>
                    <a:cubicBezTo>
                      <a:pt x="2620" y="16253"/>
                      <a:pt x="2679" y="16265"/>
                      <a:pt x="2727" y="16265"/>
                    </a:cubicBezTo>
                    <a:cubicBezTo>
                      <a:pt x="2882" y="16265"/>
                      <a:pt x="3025" y="16181"/>
                      <a:pt x="3084" y="16038"/>
                    </a:cubicBezTo>
                    <a:cubicBezTo>
                      <a:pt x="3918" y="14312"/>
                      <a:pt x="4977" y="12657"/>
                      <a:pt x="6227" y="11121"/>
                    </a:cubicBezTo>
                    <a:cubicBezTo>
                      <a:pt x="6358" y="10954"/>
                      <a:pt x="6335" y="10704"/>
                      <a:pt x="6168" y="10562"/>
                    </a:cubicBezTo>
                    <a:cubicBezTo>
                      <a:pt x="6096" y="10505"/>
                      <a:pt x="6009" y="10477"/>
                      <a:pt x="5922" y="10477"/>
                    </a:cubicBezTo>
                    <a:close/>
                    <a:moveTo>
                      <a:pt x="54600" y="15056"/>
                    </a:moveTo>
                    <a:cubicBezTo>
                      <a:pt x="54540" y="15056"/>
                      <a:pt x="54480" y="15070"/>
                      <a:pt x="54424" y="15098"/>
                    </a:cubicBezTo>
                    <a:cubicBezTo>
                      <a:pt x="54233" y="15193"/>
                      <a:pt x="54150" y="15431"/>
                      <a:pt x="54245" y="15634"/>
                    </a:cubicBezTo>
                    <a:cubicBezTo>
                      <a:pt x="55138" y="17396"/>
                      <a:pt x="55793" y="19241"/>
                      <a:pt x="56210" y="21122"/>
                    </a:cubicBezTo>
                    <a:cubicBezTo>
                      <a:pt x="56257" y="21301"/>
                      <a:pt x="56412" y="21432"/>
                      <a:pt x="56603" y="21432"/>
                    </a:cubicBezTo>
                    <a:cubicBezTo>
                      <a:pt x="56627" y="21432"/>
                      <a:pt x="56662" y="21432"/>
                      <a:pt x="56686" y="21420"/>
                    </a:cubicBezTo>
                    <a:cubicBezTo>
                      <a:pt x="56900" y="21372"/>
                      <a:pt x="57031" y="21158"/>
                      <a:pt x="56984" y="20944"/>
                    </a:cubicBezTo>
                    <a:cubicBezTo>
                      <a:pt x="56555" y="19003"/>
                      <a:pt x="55876" y="17098"/>
                      <a:pt x="54960" y="15276"/>
                    </a:cubicBezTo>
                    <a:cubicBezTo>
                      <a:pt x="54884" y="15134"/>
                      <a:pt x="54743" y="15056"/>
                      <a:pt x="54600" y="15056"/>
                    </a:cubicBezTo>
                    <a:close/>
                    <a:moveTo>
                      <a:pt x="466" y="25039"/>
                    </a:moveTo>
                    <a:cubicBezTo>
                      <a:pt x="250" y="25039"/>
                      <a:pt x="83" y="25202"/>
                      <a:pt x="72" y="25420"/>
                    </a:cubicBezTo>
                    <a:cubicBezTo>
                      <a:pt x="12" y="26647"/>
                      <a:pt x="0" y="27873"/>
                      <a:pt x="0" y="28897"/>
                    </a:cubicBezTo>
                    <a:cubicBezTo>
                      <a:pt x="0" y="29314"/>
                      <a:pt x="0" y="29719"/>
                      <a:pt x="0" y="30135"/>
                    </a:cubicBezTo>
                    <a:cubicBezTo>
                      <a:pt x="12" y="30552"/>
                      <a:pt x="12" y="30957"/>
                      <a:pt x="12" y="31374"/>
                    </a:cubicBezTo>
                    <a:cubicBezTo>
                      <a:pt x="12" y="31600"/>
                      <a:pt x="191" y="31778"/>
                      <a:pt x="405" y="31778"/>
                    </a:cubicBezTo>
                    <a:cubicBezTo>
                      <a:pt x="620" y="31778"/>
                      <a:pt x="798" y="31588"/>
                      <a:pt x="798" y="31374"/>
                    </a:cubicBezTo>
                    <a:cubicBezTo>
                      <a:pt x="798" y="30957"/>
                      <a:pt x="798" y="30540"/>
                      <a:pt x="798" y="30135"/>
                    </a:cubicBezTo>
                    <a:cubicBezTo>
                      <a:pt x="798" y="29719"/>
                      <a:pt x="798" y="29314"/>
                      <a:pt x="798" y="28897"/>
                    </a:cubicBezTo>
                    <a:cubicBezTo>
                      <a:pt x="798" y="27873"/>
                      <a:pt x="798" y="26671"/>
                      <a:pt x="858" y="25456"/>
                    </a:cubicBezTo>
                    <a:cubicBezTo>
                      <a:pt x="870" y="25242"/>
                      <a:pt x="703" y="25051"/>
                      <a:pt x="489" y="25039"/>
                    </a:cubicBezTo>
                    <a:cubicBezTo>
                      <a:pt x="481" y="25039"/>
                      <a:pt x="473" y="25039"/>
                      <a:pt x="466" y="25039"/>
                    </a:cubicBezTo>
                    <a:close/>
                    <a:moveTo>
                      <a:pt x="57150" y="30504"/>
                    </a:moveTo>
                    <a:cubicBezTo>
                      <a:pt x="56936" y="30504"/>
                      <a:pt x="56757" y="30671"/>
                      <a:pt x="56757" y="30897"/>
                    </a:cubicBezTo>
                    <a:cubicBezTo>
                      <a:pt x="56757" y="31159"/>
                      <a:pt x="56757" y="31421"/>
                      <a:pt x="56757" y="31683"/>
                    </a:cubicBezTo>
                    <a:lnTo>
                      <a:pt x="56757" y="36839"/>
                    </a:lnTo>
                    <a:cubicBezTo>
                      <a:pt x="56757" y="37053"/>
                      <a:pt x="56924" y="37231"/>
                      <a:pt x="57150" y="37231"/>
                    </a:cubicBezTo>
                    <a:cubicBezTo>
                      <a:pt x="57365" y="37231"/>
                      <a:pt x="57543" y="37053"/>
                      <a:pt x="57543" y="36839"/>
                    </a:cubicBezTo>
                    <a:lnTo>
                      <a:pt x="57543" y="31683"/>
                    </a:lnTo>
                    <a:cubicBezTo>
                      <a:pt x="57543" y="31421"/>
                      <a:pt x="57543" y="31159"/>
                      <a:pt x="57543" y="30897"/>
                    </a:cubicBezTo>
                    <a:cubicBezTo>
                      <a:pt x="57555" y="30683"/>
                      <a:pt x="57377" y="30504"/>
                      <a:pt x="57150" y="30504"/>
                    </a:cubicBezTo>
                    <a:close/>
                    <a:moveTo>
                      <a:pt x="57150" y="46352"/>
                    </a:moveTo>
                    <a:cubicBezTo>
                      <a:pt x="56924" y="46352"/>
                      <a:pt x="56757" y="46518"/>
                      <a:pt x="56757" y="46745"/>
                    </a:cubicBezTo>
                    <a:lnTo>
                      <a:pt x="56757" y="52686"/>
                    </a:lnTo>
                    <a:cubicBezTo>
                      <a:pt x="56757" y="52900"/>
                      <a:pt x="56924" y="53079"/>
                      <a:pt x="57150" y="53079"/>
                    </a:cubicBezTo>
                    <a:cubicBezTo>
                      <a:pt x="57365" y="53079"/>
                      <a:pt x="57543" y="52900"/>
                      <a:pt x="57543" y="52686"/>
                    </a:cubicBezTo>
                    <a:lnTo>
                      <a:pt x="57543" y="46745"/>
                    </a:lnTo>
                    <a:cubicBezTo>
                      <a:pt x="57543" y="46518"/>
                      <a:pt x="57365" y="46352"/>
                      <a:pt x="57150" y="4635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ZoneTexte 6">
              <a:extLst>
                <a:ext uri="{FF2B5EF4-FFF2-40B4-BE49-F238E27FC236}">
                  <a16:creationId xmlns:a16="http://schemas.microsoft.com/office/drawing/2014/main" id="{68FF2EBF-C6F1-C606-AA57-8F78C83E7A09}"/>
                </a:ext>
              </a:extLst>
            </p:cNvPr>
            <p:cNvSpPr txBox="1"/>
            <p:nvPr/>
          </p:nvSpPr>
          <p:spPr>
            <a:xfrm>
              <a:off x="1728037" y="4768846"/>
              <a:ext cx="1500989" cy="307777"/>
            </a:xfrm>
            <a:prstGeom prst="rect">
              <a:avLst/>
            </a:prstGeom>
            <a:noFill/>
          </p:spPr>
          <p:txBody>
            <a:bodyPr wrap="square">
              <a:spAutoFit/>
            </a:bodyPr>
            <a:lstStyle/>
            <a:p>
              <a:pPr marL="0" lvl="0" indent="0" algn="r" rtl="0">
                <a:spcBef>
                  <a:spcPts val="0"/>
                </a:spcBef>
                <a:spcAft>
                  <a:spcPts val="0"/>
                </a:spcAft>
                <a:buNone/>
              </a:pPr>
              <a:r>
                <a:rPr lang="fr-DZ" sz="1400" dirty="0">
                  <a:solidFill>
                    <a:srgbClr val="5EB2FC"/>
                  </a:solidFill>
                  <a:latin typeface="Fira Sans Extra Condensed Medium"/>
                  <a:ea typeface="Fira Sans Extra Condensed Medium"/>
                  <a:cs typeface="Fira Sans Extra Condensed Medium"/>
                  <a:sym typeface="Fira Sans Extra Condensed Medium"/>
                </a:rPr>
                <a:t>Temp</a:t>
              </a:r>
              <a:endParaRPr lang="fr-BE" sz="1400" dirty="0">
                <a:solidFill>
                  <a:srgbClr val="5EB2FC"/>
                </a:solidFill>
                <a:latin typeface="Fira Sans Extra Condensed Medium"/>
                <a:ea typeface="Fira Sans Extra Condensed Medium"/>
                <a:cs typeface="Fira Sans Extra Condensed Medium"/>
                <a:sym typeface="Fira Sans Extra Condensed Medium"/>
              </a:endParaRPr>
            </a:p>
          </p:txBody>
        </p:sp>
      </p:grpSp>
      <p:sp>
        <p:nvSpPr>
          <p:cNvPr id="213" name="Google Shape;213;p17"/>
          <p:cNvSpPr/>
          <p:nvPr/>
        </p:nvSpPr>
        <p:spPr>
          <a:xfrm>
            <a:off x="4593393" y="2766429"/>
            <a:ext cx="0" cy="28"/>
          </a:xfrm>
          <a:custGeom>
            <a:avLst/>
            <a:gdLst/>
            <a:ahLst/>
            <a:cxnLst/>
            <a:rect l="l" t="t" r="r" b="b"/>
            <a:pathLst>
              <a:path h="1" extrusionOk="0">
                <a:moveTo>
                  <a:pt x="0"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4356650" y="4416725"/>
            <a:ext cx="25" cy="25"/>
          </a:xfrm>
          <a:custGeom>
            <a:avLst/>
            <a:gdLst/>
            <a:ahLst/>
            <a:cxnLst/>
            <a:rect l="l" t="t" r="r" b="b"/>
            <a:pathLst>
              <a:path w="1" h="1" fill="none" extrusionOk="0">
                <a:moveTo>
                  <a:pt x="1" y="1"/>
                </a:moveTo>
                <a:close/>
              </a:path>
            </a:pathLst>
          </a:custGeom>
          <a:noFill/>
          <a:ln w="24700" cap="flat" cmpd="sng">
            <a:solidFill>
              <a:srgbClr val="F2F2F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4188765" y="4007831"/>
            <a:ext cx="28" cy="28"/>
          </a:xfrm>
          <a:custGeom>
            <a:avLst/>
            <a:gdLst/>
            <a:ahLst/>
            <a:cxnLst/>
            <a:rect l="l" t="t" r="r" b="b"/>
            <a:pathLst>
              <a:path w="1" h="1" extrusionOk="0">
                <a:moveTo>
                  <a:pt x="1"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4184415" y="2408071"/>
            <a:ext cx="0" cy="28"/>
          </a:xfrm>
          <a:custGeom>
            <a:avLst/>
            <a:gdLst/>
            <a:ahLst/>
            <a:cxnLst/>
            <a:rect l="l" t="t" r="r" b="b"/>
            <a:pathLst>
              <a:path h="1" extrusionOk="0">
                <a:moveTo>
                  <a:pt x="0"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5159432" y="3384108"/>
            <a:ext cx="28" cy="28"/>
          </a:xfrm>
          <a:custGeom>
            <a:avLst/>
            <a:gdLst/>
            <a:ahLst/>
            <a:cxnLst/>
            <a:rect l="l" t="t" r="r" b="b"/>
            <a:pathLst>
              <a:path w="1" h="1" extrusionOk="0">
                <a:moveTo>
                  <a:pt x="0"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3919700" y="3963933"/>
            <a:ext cx="28" cy="28"/>
          </a:xfrm>
          <a:custGeom>
            <a:avLst/>
            <a:gdLst/>
            <a:ahLst/>
            <a:cxnLst/>
            <a:rect l="l" t="t" r="r" b="b"/>
            <a:pathLst>
              <a:path w="1" h="1" fill="none" extrusionOk="0">
                <a:moveTo>
                  <a:pt x="1" y="1"/>
                </a:moveTo>
                <a:close/>
              </a:path>
            </a:pathLst>
          </a:custGeom>
          <a:noFill/>
          <a:ln w="247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3779787" y="3649473"/>
            <a:ext cx="28" cy="28"/>
          </a:xfrm>
          <a:custGeom>
            <a:avLst/>
            <a:gdLst/>
            <a:ahLst/>
            <a:cxnLst/>
            <a:rect l="l" t="t" r="r" b="b"/>
            <a:pathLst>
              <a:path w="1" h="1" extrusionOk="0">
                <a:moveTo>
                  <a:pt x="1" y="1"/>
                </a:move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e 1">
            <a:extLst>
              <a:ext uri="{FF2B5EF4-FFF2-40B4-BE49-F238E27FC236}">
                <a16:creationId xmlns:a16="http://schemas.microsoft.com/office/drawing/2014/main" id="{9A72349C-A010-AB18-E118-F559F92F7E3B}"/>
              </a:ext>
            </a:extLst>
          </p:cNvPr>
          <p:cNvGrpSpPr/>
          <p:nvPr/>
        </p:nvGrpSpPr>
        <p:grpSpPr>
          <a:xfrm>
            <a:off x="5218273" y="1886917"/>
            <a:ext cx="2941227" cy="3256485"/>
            <a:chOff x="5218273" y="1886917"/>
            <a:chExt cx="2941227" cy="3256485"/>
          </a:xfrm>
        </p:grpSpPr>
        <p:grpSp>
          <p:nvGrpSpPr>
            <p:cNvPr id="224" name="Google Shape;224;p17"/>
            <p:cNvGrpSpPr/>
            <p:nvPr/>
          </p:nvGrpSpPr>
          <p:grpSpPr>
            <a:xfrm>
              <a:off x="5218273" y="1886917"/>
              <a:ext cx="1316729" cy="3256485"/>
              <a:chOff x="5218273" y="1886917"/>
              <a:chExt cx="1316729" cy="3256485"/>
            </a:xfrm>
          </p:grpSpPr>
          <p:sp>
            <p:nvSpPr>
              <p:cNvPr id="225" name="Google Shape;225;p17"/>
              <p:cNvSpPr/>
              <p:nvPr/>
            </p:nvSpPr>
            <p:spPr>
              <a:xfrm>
                <a:off x="5218273" y="1886917"/>
                <a:ext cx="1316729" cy="3256485"/>
              </a:xfrm>
              <a:custGeom>
                <a:avLst/>
                <a:gdLst/>
                <a:ahLst/>
                <a:cxnLst/>
                <a:rect l="l" t="t" r="r" b="b"/>
                <a:pathLst>
                  <a:path w="46614" h="115284" extrusionOk="0">
                    <a:moveTo>
                      <a:pt x="34701" y="0"/>
                    </a:moveTo>
                    <a:cubicBezTo>
                      <a:pt x="34443" y="0"/>
                      <a:pt x="34267" y="226"/>
                      <a:pt x="34267" y="638"/>
                    </a:cubicBezTo>
                    <a:lnTo>
                      <a:pt x="34267" y="3817"/>
                    </a:lnTo>
                    <a:cubicBezTo>
                      <a:pt x="15372" y="3948"/>
                      <a:pt x="1" y="19295"/>
                      <a:pt x="1" y="38345"/>
                    </a:cubicBezTo>
                    <a:lnTo>
                      <a:pt x="37" y="38345"/>
                    </a:lnTo>
                    <a:lnTo>
                      <a:pt x="37" y="91590"/>
                    </a:lnTo>
                    <a:lnTo>
                      <a:pt x="37" y="115283"/>
                    </a:lnTo>
                    <a:lnTo>
                      <a:pt x="12395" y="115283"/>
                    </a:lnTo>
                    <a:lnTo>
                      <a:pt x="12240" y="91625"/>
                    </a:lnTo>
                    <a:lnTo>
                      <a:pt x="12240" y="38357"/>
                    </a:lnTo>
                    <a:cubicBezTo>
                      <a:pt x="12240" y="26153"/>
                      <a:pt x="22218" y="16259"/>
                      <a:pt x="34267" y="16140"/>
                    </a:cubicBezTo>
                    <a:lnTo>
                      <a:pt x="34267" y="19462"/>
                    </a:lnTo>
                    <a:cubicBezTo>
                      <a:pt x="34267" y="19876"/>
                      <a:pt x="34445" y="20103"/>
                      <a:pt x="34706" y="20103"/>
                    </a:cubicBezTo>
                    <a:cubicBezTo>
                      <a:pt x="34850" y="20103"/>
                      <a:pt x="35018" y="20034"/>
                      <a:pt x="35196" y="19890"/>
                    </a:cubicBezTo>
                    <a:lnTo>
                      <a:pt x="46102" y="10806"/>
                    </a:lnTo>
                    <a:cubicBezTo>
                      <a:pt x="46602" y="10389"/>
                      <a:pt x="46614" y="9711"/>
                      <a:pt x="46114" y="9294"/>
                    </a:cubicBezTo>
                    <a:lnTo>
                      <a:pt x="35196" y="221"/>
                    </a:lnTo>
                    <a:cubicBezTo>
                      <a:pt x="35016" y="71"/>
                      <a:pt x="34845" y="0"/>
                      <a:pt x="34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5377028" y="2166095"/>
                <a:ext cx="688476" cy="2976976"/>
              </a:xfrm>
              <a:custGeom>
                <a:avLst/>
                <a:gdLst/>
                <a:ahLst/>
                <a:cxnLst/>
                <a:rect l="l" t="t" r="r" b="b"/>
                <a:pathLst>
                  <a:path w="24373" h="105389" extrusionOk="0">
                    <a:moveTo>
                      <a:pt x="23950" y="1"/>
                    </a:moveTo>
                    <a:cubicBezTo>
                      <a:pt x="23928" y="1"/>
                      <a:pt x="23907" y="2"/>
                      <a:pt x="23885" y="6"/>
                    </a:cubicBezTo>
                    <a:cubicBezTo>
                      <a:pt x="21860" y="363"/>
                      <a:pt x="19896" y="863"/>
                      <a:pt x="18074" y="1494"/>
                    </a:cubicBezTo>
                    <a:cubicBezTo>
                      <a:pt x="17860" y="1566"/>
                      <a:pt x="17753" y="1792"/>
                      <a:pt x="17824" y="1994"/>
                    </a:cubicBezTo>
                    <a:cubicBezTo>
                      <a:pt x="17884" y="2161"/>
                      <a:pt x="18039" y="2268"/>
                      <a:pt x="18193" y="2268"/>
                    </a:cubicBezTo>
                    <a:cubicBezTo>
                      <a:pt x="18241" y="2268"/>
                      <a:pt x="18289" y="2256"/>
                      <a:pt x="18324" y="2245"/>
                    </a:cubicBezTo>
                    <a:cubicBezTo>
                      <a:pt x="20122" y="1625"/>
                      <a:pt x="22039" y="1137"/>
                      <a:pt x="24015" y="792"/>
                    </a:cubicBezTo>
                    <a:cubicBezTo>
                      <a:pt x="24230" y="756"/>
                      <a:pt x="24373" y="554"/>
                      <a:pt x="24337" y="340"/>
                    </a:cubicBezTo>
                    <a:cubicBezTo>
                      <a:pt x="24305" y="137"/>
                      <a:pt x="24139" y="1"/>
                      <a:pt x="23950" y="1"/>
                    </a:cubicBezTo>
                    <a:close/>
                    <a:moveTo>
                      <a:pt x="9641" y="6304"/>
                    </a:moveTo>
                    <a:cubicBezTo>
                      <a:pt x="9553" y="6304"/>
                      <a:pt x="9466" y="6332"/>
                      <a:pt x="9395" y="6388"/>
                    </a:cubicBezTo>
                    <a:cubicBezTo>
                      <a:pt x="7966" y="7567"/>
                      <a:pt x="6609" y="8995"/>
                      <a:pt x="5251" y="10757"/>
                    </a:cubicBezTo>
                    <a:cubicBezTo>
                      <a:pt x="5120" y="10936"/>
                      <a:pt x="5156" y="11186"/>
                      <a:pt x="5323" y="11317"/>
                    </a:cubicBezTo>
                    <a:cubicBezTo>
                      <a:pt x="5394" y="11377"/>
                      <a:pt x="5489" y="11400"/>
                      <a:pt x="5573" y="11400"/>
                    </a:cubicBezTo>
                    <a:cubicBezTo>
                      <a:pt x="5692" y="11400"/>
                      <a:pt x="5811" y="11341"/>
                      <a:pt x="5882" y="11246"/>
                    </a:cubicBezTo>
                    <a:cubicBezTo>
                      <a:pt x="7204" y="9519"/>
                      <a:pt x="8514" y="8138"/>
                      <a:pt x="9895" y="7007"/>
                    </a:cubicBezTo>
                    <a:cubicBezTo>
                      <a:pt x="10061" y="6864"/>
                      <a:pt x="10085" y="6614"/>
                      <a:pt x="9954" y="6447"/>
                    </a:cubicBezTo>
                    <a:cubicBezTo>
                      <a:pt x="9873" y="6352"/>
                      <a:pt x="9757" y="6304"/>
                      <a:pt x="9641" y="6304"/>
                    </a:cubicBezTo>
                    <a:close/>
                    <a:moveTo>
                      <a:pt x="1289" y="19470"/>
                    </a:moveTo>
                    <a:cubicBezTo>
                      <a:pt x="1114" y="19470"/>
                      <a:pt x="957" y="19591"/>
                      <a:pt x="917" y="19770"/>
                    </a:cubicBezTo>
                    <a:cubicBezTo>
                      <a:pt x="477" y="21544"/>
                      <a:pt x="263" y="23497"/>
                      <a:pt x="251" y="25759"/>
                    </a:cubicBezTo>
                    <a:cubicBezTo>
                      <a:pt x="251" y="25974"/>
                      <a:pt x="429" y="26152"/>
                      <a:pt x="644" y="26152"/>
                    </a:cubicBezTo>
                    <a:cubicBezTo>
                      <a:pt x="870" y="26152"/>
                      <a:pt x="1036" y="25974"/>
                      <a:pt x="1048" y="25759"/>
                    </a:cubicBezTo>
                    <a:cubicBezTo>
                      <a:pt x="1048" y="23569"/>
                      <a:pt x="1263" y="21675"/>
                      <a:pt x="1691" y="19961"/>
                    </a:cubicBezTo>
                    <a:cubicBezTo>
                      <a:pt x="1739" y="19747"/>
                      <a:pt x="1608" y="19532"/>
                      <a:pt x="1394" y="19485"/>
                    </a:cubicBezTo>
                    <a:cubicBezTo>
                      <a:pt x="1358" y="19475"/>
                      <a:pt x="1323" y="19470"/>
                      <a:pt x="1289" y="19470"/>
                    </a:cubicBezTo>
                    <a:close/>
                    <a:moveTo>
                      <a:pt x="524" y="35260"/>
                    </a:moveTo>
                    <a:cubicBezTo>
                      <a:pt x="310" y="35260"/>
                      <a:pt x="132" y="35439"/>
                      <a:pt x="132" y="35653"/>
                    </a:cubicBezTo>
                    <a:cubicBezTo>
                      <a:pt x="108" y="37642"/>
                      <a:pt x="96" y="39618"/>
                      <a:pt x="72" y="41595"/>
                    </a:cubicBezTo>
                    <a:cubicBezTo>
                      <a:pt x="72" y="41821"/>
                      <a:pt x="251" y="41999"/>
                      <a:pt x="477" y="41999"/>
                    </a:cubicBezTo>
                    <a:cubicBezTo>
                      <a:pt x="691" y="41999"/>
                      <a:pt x="870" y="41821"/>
                      <a:pt x="870" y="41606"/>
                    </a:cubicBezTo>
                    <a:cubicBezTo>
                      <a:pt x="882" y="39630"/>
                      <a:pt x="905" y="37642"/>
                      <a:pt x="917" y="35665"/>
                    </a:cubicBezTo>
                    <a:cubicBezTo>
                      <a:pt x="929" y="35451"/>
                      <a:pt x="751" y="35260"/>
                      <a:pt x="524" y="35260"/>
                    </a:cubicBezTo>
                    <a:close/>
                    <a:moveTo>
                      <a:pt x="417" y="51108"/>
                    </a:moveTo>
                    <a:cubicBezTo>
                      <a:pt x="203" y="51108"/>
                      <a:pt x="24" y="51286"/>
                      <a:pt x="24" y="51501"/>
                    </a:cubicBezTo>
                    <a:cubicBezTo>
                      <a:pt x="12" y="53489"/>
                      <a:pt x="12" y="55465"/>
                      <a:pt x="1" y="57454"/>
                    </a:cubicBezTo>
                    <a:cubicBezTo>
                      <a:pt x="1" y="57668"/>
                      <a:pt x="179" y="57847"/>
                      <a:pt x="405" y="57847"/>
                    </a:cubicBezTo>
                    <a:cubicBezTo>
                      <a:pt x="620" y="57847"/>
                      <a:pt x="798" y="57668"/>
                      <a:pt x="798" y="57454"/>
                    </a:cubicBezTo>
                    <a:cubicBezTo>
                      <a:pt x="798" y="55465"/>
                      <a:pt x="810" y="53489"/>
                      <a:pt x="810" y="51512"/>
                    </a:cubicBezTo>
                    <a:cubicBezTo>
                      <a:pt x="822" y="51286"/>
                      <a:pt x="644" y="51108"/>
                      <a:pt x="417" y="51108"/>
                    </a:cubicBezTo>
                    <a:close/>
                    <a:moveTo>
                      <a:pt x="393" y="66955"/>
                    </a:moveTo>
                    <a:cubicBezTo>
                      <a:pt x="167" y="66955"/>
                      <a:pt x="1" y="67133"/>
                      <a:pt x="1" y="67348"/>
                    </a:cubicBezTo>
                    <a:lnTo>
                      <a:pt x="1" y="68419"/>
                    </a:lnTo>
                    <a:cubicBezTo>
                      <a:pt x="1" y="70050"/>
                      <a:pt x="1" y="71670"/>
                      <a:pt x="1" y="73301"/>
                    </a:cubicBezTo>
                    <a:cubicBezTo>
                      <a:pt x="1" y="73515"/>
                      <a:pt x="179" y="73694"/>
                      <a:pt x="393" y="73694"/>
                    </a:cubicBezTo>
                    <a:cubicBezTo>
                      <a:pt x="608" y="73694"/>
                      <a:pt x="786" y="73515"/>
                      <a:pt x="786" y="73301"/>
                    </a:cubicBezTo>
                    <a:cubicBezTo>
                      <a:pt x="786" y="71670"/>
                      <a:pt x="786" y="70050"/>
                      <a:pt x="786" y="68419"/>
                    </a:cubicBezTo>
                    <a:lnTo>
                      <a:pt x="786" y="67348"/>
                    </a:lnTo>
                    <a:cubicBezTo>
                      <a:pt x="786" y="67133"/>
                      <a:pt x="608" y="66955"/>
                      <a:pt x="393" y="66955"/>
                    </a:cubicBezTo>
                    <a:close/>
                    <a:moveTo>
                      <a:pt x="405" y="82802"/>
                    </a:moveTo>
                    <a:cubicBezTo>
                      <a:pt x="179" y="82802"/>
                      <a:pt x="1" y="82981"/>
                      <a:pt x="1" y="83195"/>
                    </a:cubicBezTo>
                    <a:cubicBezTo>
                      <a:pt x="12" y="85183"/>
                      <a:pt x="12" y="87160"/>
                      <a:pt x="12" y="89148"/>
                    </a:cubicBezTo>
                    <a:cubicBezTo>
                      <a:pt x="12" y="89362"/>
                      <a:pt x="191" y="89541"/>
                      <a:pt x="405" y="89541"/>
                    </a:cubicBezTo>
                    <a:cubicBezTo>
                      <a:pt x="620" y="89541"/>
                      <a:pt x="798" y="89362"/>
                      <a:pt x="798" y="89136"/>
                    </a:cubicBezTo>
                    <a:cubicBezTo>
                      <a:pt x="798" y="87160"/>
                      <a:pt x="798" y="85183"/>
                      <a:pt x="798" y="83195"/>
                    </a:cubicBezTo>
                    <a:cubicBezTo>
                      <a:pt x="798" y="82981"/>
                      <a:pt x="620" y="82802"/>
                      <a:pt x="405" y="82802"/>
                    </a:cubicBezTo>
                    <a:close/>
                    <a:moveTo>
                      <a:pt x="405" y="98649"/>
                    </a:moveTo>
                    <a:cubicBezTo>
                      <a:pt x="191" y="98649"/>
                      <a:pt x="12" y="98828"/>
                      <a:pt x="12" y="99042"/>
                    </a:cubicBezTo>
                    <a:cubicBezTo>
                      <a:pt x="12" y="101030"/>
                      <a:pt x="12" y="103007"/>
                      <a:pt x="1" y="104983"/>
                    </a:cubicBezTo>
                    <a:cubicBezTo>
                      <a:pt x="1" y="105210"/>
                      <a:pt x="179" y="105388"/>
                      <a:pt x="405" y="105388"/>
                    </a:cubicBezTo>
                    <a:cubicBezTo>
                      <a:pt x="620" y="105388"/>
                      <a:pt x="798" y="105210"/>
                      <a:pt x="798" y="104995"/>
                    </a:cubicBezTo>
                    <a:cubicBezTo>
                      <a:pt x="798" y="103007"/>
                      <a:pt x="798" y="101030"/>
                      <a:pt x="798" y="99042"/>
                    </a:cubicBezTo>
                    <a:cubicBezTo>
                      <a:pt x="798" y="98828"/>
                      <a:pt x="632" y="98649"/>
                      <a:pt x="405" y="986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7"/>
            <p:cNvSpPr txBox="1"/>
            <p:nvPr/>
          </p:nvSpPr>
          <p:spPr>
            <a:xfrm>
              <a:off x="6611200" y="1955087"/>
              <a:ext cx="1548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DZ" sz="1700" dirty="0">
                  <a:solidFill>
                    <a:srgbClr val="69E781"/>
                  </a:solidFill>
                  <a:latin typeface="Fira Sans Extra Condensed Medium"/>
                  <a:ea typeface="Fira Sans Extra Condensed Medium"/>
                  <a:cs typeface="Fira Sans Extra Condensed Medium"/>
                  <a:sym typeface="Fira Sans Extra Condensed Medium"/>
                </a:rPr>
                <a:t>Flexibilité</a:t>
              </a:r>
              <a:endParaRPr lang="fr-FR" sz="1700" dirty="0">
                <a:solidFill>
                  <a:srgbClr val="69E781"/>
                </a:solidFill>
                <a:latin typeface="Fira Sans Extra Condensed Medium"/>
                <a:ea typeface="Fira Sans Extra Condensed Medium"/>
                <a:cs typeface="Fira Sans Extra Condensed Medium"/>
                <a:sym typeface="Fira Sans Extra Condensed Medium"/>
              </a:endParaRPr>
            </a:p>
          </p:txBody>
        </p:sp>
      </p:grpSp>
      <p:grpSp>
        <p:nvGrpSpPr>
          <p:cNvPr id="4" name="Groupe 3">
            <a:extLst>
              <a:ext uri="{FF2B5EF4-FFF2-40B4-BE49-F238E27FC236}">
                <a16:creationId xmlns:a16="http://schemas.microsoft.com/office/drawing/2014/main" id="{437AB372-DCCB-2E8F-C870-5ADE879DFEEC}"/>
              </a:ext>
            </a:extLst>
          </p:cNvPr>
          <p:cNvGrpSpPr/>
          <p:nvPr/>
        </p:nvGrpSpPr>
        <p:grpSpPr>
          <a:xfrm>
            <a:off x="1536676" y="1992193"/>
            <a:ext cx="3623725" cy="3151220"/>
            <a:chOff x="1536676" y="1992193"/>
            <a:chExt cx="3623725" cy="3151220"/>
          </a:xfrm>
        </p:grpSpPr>
        <p:grpSp>
          <p:nvGrpSpPr>
            <p:cNvPr id="221" name="Google Shape;221;p17"/>
            <p:cNvGrpSpPr/>
            <p:nvPr/>
          </p:nvGrpSpPr>
          <p:grpSpPr>
            <a:xfrm>
              <a:off x="3387023" y="2290896"/>
              <a:ext cx="1773378" cy="2852517"/>
              <a:chOff x="3387023" y="2290896"/>
              <a:chExt cx="1773378" cy="2852517"/>
            </a:xfrm>
          </p:grpSpPr>
          <p:sp>
            <p:nvSpPr>
              <p:cNvPr id="222" name="Google Shape;222;p17"/>
              <p:cNvSpPr/>
              <p:nvPr/>
            </p:nvSpPr>
            <p:spPr>
              <a:xfrm>
                <a:off x="3387023" y="2290896"/>
                <a:ext cx="1773378" cy="2852517"/>
              </a:xfrm>
              <a:custGeom>
                <a:avLst/>
                <a:gdLst/>
                <a:ahLst/>
                <a:cxnLst/>
                <a:rect l="l" t="t" r="r" b="b"/>
                <a:pathLst>
                  <a:path w="62780" h="100983" extrusionOk="0">
                    <a:moveTo>
                      <a:pt x="1010" y="0"/>
                    </a:moveTo>
                    <a:cubicBezTo>
                      <a:pt x="422" y="0"/>
                      <a:pt x="1" y="458"/>
                      <a:pt x="46" y="1065"/>
                    </a:cubicBezTo>
                    <a:lnTo>
                      <a:pt x="1332" y="15186"/>
                    </a:lnTo>
                    <a:cubicBezTo>
                      <a:pt x="1368" y="15585"/>
                      <a:pt x="1541" y="15794"/>
                      <a:pt x="1774" y="15794"/>
                    </a:cubicBezTo>
                    <a:cubicBezTo>
                      <a:pt x="1922" y="15794"/>
                      <a:pt x="2096" y="15708"/>
                      <a:pt x="2272" y="15531"/>
                    </a:cubicBezTo>
                    <a:lnTo>
                      <a:pt x="4689" y="13126"/>
                    </a:lnTo>
                    <a:cubicBezTo>
                      <a:pt x="10857" y="18889"/>
                      <a:pt x="19179" y="22413"/>
                      <a:pt x="28252" y="22425"/>
                    </a:cubicBezTo>
                    <a:cubicBezTo>
                      <a:pt x="40456" y="22425"/>
                      <a:pt x="50433" y="32366"/>
                      <a:pt x="50433" y="44642"/>
                    </a:cubicBezTo>
                    <a:lnTo>
                      <a:pt x="50433" y="100982"/>
                    </a:lnTo>
                    <a:lnTo>
                      <a:pt x="62780" y="100982"/>
                    </a:lnTo>
                    <a:lnTo>
                      <a:pt x="62780" y="44582"/>
                    </a:lnTo>
                    <a:lnTo>
                      <a:pt x="62744" y="44582"/>
                    </a:lnTo>
                    <a:cubicBezTo>
                      <a:pt x="62744" y="25532"/>
                      <a:pt x="47302" y="10114"/>
                      <a:pt x="28252" y="10090"/>
                    </a:cubicBezTo>
                    <a:cubicBezTo>
                      <a:pt x="22596" y="10090"/>
                      <a:pt x="17334" y="7947"/>
                      <a:pt x="13405" y="4411"/>
                    </a:cubicBezTo>
                    <a:lnTo>
                      <a:pt x="15584" y="2220"/>
                    </a:lnTo>
                    <a:cubicBezTo>
                      <a:pt x="16048" y="1767"/>
                      <a:pt x="15893" y="1339"/>
                      <a:pt x="15250" y="1279"/>
                    </a:cubicBezTo>
                    <a:lnTo>
                      <a:pt x="1117" y="5"/>
                    </a:lnTo>
                    <a:cubicBezTo>
                      <a:pt x="1081" y="2"/>
                      <a:pt x="1045" y="0"/>
                      <a:pt x="10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3598857" y="2484285"/>
                <a:ext cx="1405172" cy="2470103"/>
              </a:xfrm>
              <a:custGeom>
                <a:avLst/>
                <a:gdLst/>
                <a:ahLst/>
                <a:cxnLst/>
                <a:rect l="l" t="t" r="r" b="b"/>
                <a:pathLst>
                  <a:path w="49745" h="87445" extrusionOk="0">
                    <a:moveTo>
                      <a:pt x="441" y="1"/>
                    </a:moveTo>
                    <a:cubicBezTo>
                      <a:pt x="334" y="1"/>
                      <a:pt x="225" y="42"/>
                      <a:pt x="143" y="124"/>
                    </a:cubicBezTo>
                    <a:cubicBezTo>
                      <a:pt x="0" y="291"/>
                      <a:pt x="12" y="541"/>
                      <a:pt x="179" y="684"/>
                    </a:cubicBezTo>
                    <a:cubicBezTo>
                      <a:pt x="1679" y="2029"/>
                      <a:pt x="3274" y="3256"/>
                      <a:pt x="4918" y="4363"/>
                    </a:cubicBezTo>
                    <a:cubicBezTo>
                      <a:pt x="4989" y="4411"/>
                      <a:pt x="5060" y="4423"/>
                      <a:pt x="5132" y="4423"/>
                    </a:cubicBezTo>
                    <a:cubicBezTo>
                      <a:pt x="5263" y="4423"/>
                      <a:pt x="5394" y="4363"/>
                      <a:pt x="5465" y="4256"/>
                    </a:cubicBezTo>
                    <a:cubicBezTo>
                      <a:pt x="5584" y="4065"/>
                      <a:pt x="5537" y="3827"/>
                      <a:pt x="5358" y="3696"/>
                    </a:cubicBezTo>
                    <a:cubicBezTo>
                      <a:pt x="3739" y="2625"/>
                      <a:pt x="2179" y="1410"/>
                      <a:pt x="703" y="101"/>
                    </a:cubicBezTo>
                    <a:cubicBezTo>
                      <a:pt x="630" y="34"/>
                      <a:pt x="536" y="1"/>
                      <a:pt x="441" y="1"/>
                    </a:cubicBezTo>
                    <a:close/>
                    <a:moveTo>
                      <a:pt x="13955" y="8103"/>
                    </a:moveTo>
                    <a:cubicBezTo>
                      <a:pt x="13790" y="8103"/>
                      <a:pt x="13630" y="8204"/>
                      <a:pt x="13573" y="8364"/>
                    </a:cubicBezTo>
                    <a:cubicBezTo>
                      <a:pt x="13502" y="8566"/>
                      <a:pt x="13609" y="8804"/>
                      <a:pt x="13811" y="8876"/>
                    </a:cubicBezTo>
                    <a:cubicBezTo>
                      <a:pt x="15693" y="9554"/>
                      <a:pt x="17645" y="10090"/>
                      <a:pt x="19586" y="10483"/>
                    </a:cubicBezTo>
                    <a:lnTo>
                      <a:pt x="19669" y="10483"/>
                    </a:lnTo>
                    <a:cubicBezTo>
                      <a:pt x="19848" y="10483"/>
                      <a:pt x="20015" y="10352"/>
                      <a:pt x="20050" y="10173"/>
                    </a:cubicBezTo>
                    <a:cubicBezTo>
                      <a:pt x="20098" y="9959"/>
                      <a:pt x="19955" y="9745"/>
                      <a:pt x="19741" y="9697"/>
                    </a:cubicBezTo>
                    <a:cubicBezTo>
                      <a:pt x="17836" y="9328"/>
                      <a:pt x="15931" y="8792"/>
                      <a:pt x="14085" y="8125"/>
                    </a:cubicBezTo>
                    <a:cubicBezTo>
                      <a:pt x="14043" y="8110"/>
                      <a:pt x="13999" y="8103"/>
                      <a:pt x="13955" y="8103"/>
                    </a:cubicBezTo>
                    <a:close/>
                    <a:moveTo>
                      <a:pt x="29109" y="10954"/>
                    </a:moveTo>
                    <a:cubicBezTo>
                      <a:pt x="28919" y="10954"/>
                      <a:pt x="28752" y="11099"/>
                      <a:pt x="28730" y="11293"/>
                    </a:cubicBezTo>
                    <a:cubicBezTo>
                      <a:pt x="28694" y="11519"/>
                      <a:pt x="28849" y="11709"/>
                      <a:pt x="29063" y="11745"/>
                    </a:cubicBezTo>
                    <a:cubicBezTo>
                      <a:pt x="30933" y="11971"/>
                      <a:pt x="32778" y="12555"/>
                      <a:pt x="34576" y="13471"/>
                    </a:cubicBezTo>
                    <a:cubicBezTo>
                      <a:pt x="34636" y="13495"/>
                      <a:pt x="34695" y="13507"/>
                      <a:pt x="34755" y="13507"/>
                    </a:cubicBezTo>
                    <a:cubicBezTo>
                      <a:pt x="34897" y="13507"/>
                      <a:pt x="35040" y="13424"/>
                      <a:pt x="35112" y="13293"/>
                    </a:cubicBezTo>
                    <a:cubicBezTo>
                      <a:pt x="35207" y="13090"/>
                      <a:pt x="35136" y="12852"/>
                      <a:pt x="34933" y="12757"/>
                    </a:cubicBezTo>
                    <a:cubicBezTo>
                      <a:pt x="33064" y="11804"/>
                      <a:pt x="31123" y="11197"/>
                      <a:pt x="29171" y="10959"/>
                    </a:cubicBezTo>
                    <a:cubicBezTo>
                      <a:pt x="29150" y="10956"/>
                      <a:pt x="29129" y="10954"/>
                      <a:pt x="29109" y="10954"/>
                    </a:cubicBezTo>
                    <a:close/>
                    <a:moveTo>
                      <a:pt x="42350" y="18963"/>
                    </a:moveTo>
                    <a:cubicBezTo>
                      <a:pt x="42262" y="18963"/>
                      <a:pt x="42173" y="18993"/>
                      <a:pt x="42101" y="19055"/>
                    </a:cubicBezTo>
                    <a:cubicBezTo>
                      <a:pt x="41934" y="19198"/>
                      <a:pt x="41910" y="19448"/>
                      <a:pt x="42041" y="19615"/>
                    </a:cubicBezTo>
                    <a:cubicBezTo>
                      <a:pt x="43268" y="21091"/>
                      <a:pt x="44375" y="22734"/>
                      <a:pt x="45315" y="24473"/>
                    </a:cubicBezTo>
                    <a:cubicBezTo>
                      <a:pt x="45387" y="24604"/>
                      <a:pt x="45530" y="24687"/>
                      <a:pt x="45661" y="24687"/>
                    </a:cubicBezTo>
                    <a:cubicBezTo>
                      <a:pt x="45732" y="24687"/>
                      <a:pt x="45792" y="24663"/>
                      <a:pt x="45851" y="24639"/>
                    </a:cubicBezTo>
                    <a:cubicBezTo>
                      <a:pt x="46042" y="24532"/>
                      <a:pt x="46113" y="24294"/>
                      <a:pt x="46018" y="24092"/>
                    </a:cubicBezTo>
                    <a:cubicBezTo>
                      <a:pt x="45042" y="22306"/>
                      <a:pt x="43910" y="20627"/>
                      <a:pt x="42660" y="19115"/>
                    </a:cubicBezTo>
                    <a:cubicBezTo>
                      <a:pt x="42580" y="19014"/>
                      <a:pt x="42465" y="18963"/>
                      <a:pt x="42350" y="18963"/>
                    </a:cubicBezTo>
                    <a:close/>
                    <a:moveTo>
                      <a:pt x="48969" y="33191"/>
                    </a:moveTo>
                    <a:cubicBezTo>
                      <a:pt x="48943" y="33191"/>
                      <a:pt x="48915" y="33194"/>
                      <a:pt x="48887" y="33200"/>
                    </a:cubicBezTo>
                    <a:cubicBezTo>
                      <a:pt x="48673" y="33236"/>
                      <a:pt x="48530" y="33438"/>
                      <a:pt x="48566" y="33652"/>
                    </a:cubicBezTo>
                    <a:cubicBezTo>
                      <a:pt x="48828" y="35117"/>
                      <a:pt x="48959" y="36558"/>
                      <a:pt x="48959" y="37939"/>
                    </a:cubicBezTo>
                    <a:lnTo>
                      <a:pt x="48959" y="39510"/>
                    </a:lnTo>
                    <a:cubicBezTo>
                      <a:pt x="48959" y="39725"/>
                      <a:pt x="49137" y="39903"/>
                      <a:pt x="49352" y="39903"/>
                    </a:cubicBezTo>
                    <a:cubicBezTo>
                      <a:pt x="49578" y="39903"/>
                      <a:pt x="49745" y="39725"/>
                      <a:pt x="49745" y="39510"/>
                    </a:cubicBezTo>
                    <a:lnTo>
                      <a:pt x="49745" y="37939"/>
                    </a:lnTo>
                    <a:cubicBezTo>
                      <a:pt x="49745" y="36510"/>
                      <a:pt x="49614" y="35022"/>
                      <a:pt x="49352" y="33521"/>
                    </a:cubicBezTo>
                    <a:cubicBezTo>
                      <a:pt x="49320" y="33333"/>
                      <a:pt x="49161" y="33191"/>
                      <a:pt x="48969" y="33191"/>
                    </a:cubicBezTo>
                    <a:close/>
                    <a:moveTo>
                      <a:pt x="49352" y="49011"/>
                    </a:moveTo>
                    <a:cubicBezTo>
                      <a:pt x="49137" y="49011"/>
                      <a:pt x="48959" y="49190"/>
                      <a:pt x="48959" y="49404"/>
                    </a:cubicBezTo>
                    <a:lnTo>
                      <a:pt x="48959" y="55357"/>
                    </a:lnTo>
                    <a:cubicBezTo>
                      <a:pt x="48959" y="55572"/>
                      <a:pt x="49137" y="55750"/>
                      <a:pt x="49352" y="55750"/>
                    </a:cubicBezTo>
                    <a:cubicBezTo>
                      <a:pt x="49578" y="55750"/>
                      <a:pt x="49745" y="55572"/>
                      <a:pt x="49745" y="55357"/>
                    </a:cubicBezTo>
                    <a:lnTo>
                      <a:pt x="49745" y="49404"/>
                    </a:lnTo>
                    <a:cubicBezTo>
                      <a:pt x="49745" y="49190"/>
                      <a:pt x="49578" y="49011"/>
                      <a:pt x="49352" y="49011"/>
                    </a:cubicBezTo>
                    <a:close/>
                    <a:moveTo>
                      <a:pt x="49352" y="64859"/>
                    </a:moveTo>
                    <a:cubicBezTo>
                      <a:pt x="49137" y="64859"/>
                      <a:pt x="48959" y="65037"/>
                      <a:pt x="48959" y="65252"/>
                    </a:cubicBezTo>
                    <a:lnTo>
                      <a:pt x="48959" y="71205"/>
                    </a:lnTo>
                    <a:cubicBezTo>
                      <a:pt x="48959" y="71419"/>
                      <a:pt x="49137" y="71598"/>
                      <a:pt x="49352" y="71598"/>
                    </a:cubicBezTo>
                    <a:cubicBezTo>
                      <a:pt x="49578" y="71598"/>
                      <a:pt x="49745" y="71419"/>
                      <a:pt x="49745" y="71205"/>
                    </a:cubicBezTo>
                    <a:lnTo>
                      <a:pt x="49745" y="65252"/>
                    </a:lnTo>
                    <a:cubicBezTo>
                      <a:pt x="49745" y="65037"/>
                      <a:pt x="49578" y="64859"/>
                      <a:pt x="49352" y="64859"/>
                    </a:cubicBezTo>
                    <a:close/>
                    <a:moveTo>
                      <a:pt x="49352" y="80706"/>
                    </a:moveTo>
                    <a:cubicBezTo>
                      <a:pt x="49137" y="80706"/>
                      <a:pt x="48959" y="80884"/>
                      <a:pt x="48959" y="81099"/>
                    </a:cubicBezTo>
                    <a:lnTo>
                      <a:pt x="48959" y="87040"/>
                    </a:lnTo>
                    <a:cubicBezTo>
                      <a:pt x="48959" y="87266"/>
                      <a:pt x="49137" y="87445"/>
                      <a:pt x="49352" y="87445"/>
                    </a:cubicBezTo>
                    <a:cubicBezTo>
                      <a:pt x="49578" y="87445"/>
                      <a:pt x="49745" y="87266"/>
                      <a:pt x="49745" y="87040"/>
                    </a:cubicBezTo>
                    <a:lnTo>
                      <a:pt x="49745" y="81099"/>
                    </a:lnTo>
                    <a:cubicBezTo>
                      <a:pt x="49745" y="80884"/>
                      <a:pt x="49578" y="80706"/>
                      <a:pt x="49352" y="807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7"/>
            <p:cNvSpPr txBox="1"/>
            <p:nvPr/>
          </p:nvSpPr>
          <p:spPr>
            <a:xfrm>
              <a:off x="1536676" y="1992193"/>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700" dirty="0">
                  <a:solidFill>
                    <a:srgbClr val="FCBD24"/>
                  </a:solidFill>
                  <a:latin typeface="Fira Sans Extra Condensed Medium"/>
                  <a:ea typeface="Fira Sans Extra Condensed Medium"/>
                  <a:cs typeface="Fira Sans Extra Condensed Medium"/>
                  <a:sym typeface="Fira Sans Extra Condensed Medium"/>
                </a:rPr>
                <a:t>Efficacité</a:t>
              </a:r>
            </a:p>
          </p:txBody>
        </p:sp>
      </p:grpSp>
      <p:grpSp>
        <p:nvGrpSpPr>
          <p:cNvPr id="5" name="Groupe 4">
            <a:extLst>
              <a:ext uri="{FF2B5EF4-FFF2-40B4-BE49-F238E27FC236}">
                <a16:creationId xmlns:a16="http://schemas.microsoft.com/office/drawing/2014/main" id="{F01CF5ED-37D3-8826-A9BB-16A29A76B00D}"/>
              </a:ext>
            </a:extLst>
          </p:cNvPr>
          <p:cNvGrpSpPr/>
          <p:nvPr/>
        </p:nvGrpSpPr>
        <p:grpSpPr>
          <a:xfrm>
            <a:off x="648250" y="2880440"/>
            <a:ext cx="3277178" cy="2262992"/>
            <a:chOff x="648250" y="2880440"/>
            <a:chExt cx="3277178" cy="2262992"/>
          </a:xfrm>
        </p:grpSpPr>
        <p:grpSp>
          <p:nvGrpSpPr>
            <p:cNvPr id="228" name="Google Shape;228;p17"/>
            <p:cNvGrpSpPr/>
            <p:nvPr/>
          </p:nvGrpSpPr>
          <p:grpSpPr>
            <a:xfrm>
              <a:off x="2609038" y="2880440"/>
              <a:ext cx="1316390" cy="2262992"/>
              <a:chOff x="2609038" y="2880440"/>
              <a:chExt cx="1316390" cy="2262992"/>
            </a:xfrm>
          </p:grpSpPr>
          <p:sp>
            <p:nvSpPr>
              <p:cNvPr id="229" name="Google Shape;229;p17"/>
              <p:cNvSpPr/>
              <p:nvPr/>
            </p:nvSpPr>
            <p:spPr>
              <a:xfrm>
                <a:off x="2609038" y="2880440"/>
                <a:ext cx="1316390" cy="2262992"/>
              </a:xfrm>
              <a:custGeom>
                <a:avLst/>
                <a:gdLst/>
                <a:ahLst/>
                <a:cxnLst/>
                <a:rect l="l" t="t" r="r" b="b"/>
                <a:pathLst>
                  <a:path w="46602" h="80113" extrusionOk="0">
                    <a:moveTo>
                      <a:pt x="11901" y="0"/>
                    </a:moveTo>
                    <a:cubicBezTo>
                      <a:pt x="11757" y="0"/>
                      <a:pt x="11586" y="71"/>
                      <a:pt x="11406" y="221"/>
                    </a:cubicBezTo>
                    <a:lnTo>
                      <a:pt x="500" y="9294"/>
                    </a:lnTo>
                    <a:cubicBezTo>
                      <a:pt x="0" y="9711"/>
                      <a:pt x="0" y="10389"/>
                      <a:pt x="488" y="10806"/>
                    </a:cubicBezTo>
                    <a:lnTo>
                      <a:pt x="11406" y="19890"/>
                    </a:lnTo>
                    <a:cubicBezTo>
                      <a:pt x="11584" y="20034"/>
                      <a:pt x="11752" y="20103"/>
                      <a:pt x="11896" y="20103"/>
                    </a:cubicBezTo>
                    <a:cubicBezTo>
                      <a:pt x="12157" y="20103"/>
                      <a:pt x="12335" y="19876"/>
                      <a:pt x="12335" y="19462"/>
                    </a:cubicBezTo>
                    <a:lnTo>
                      <a:pt x="12335" y="16140"/>
                    </a:lnTo>
                    <a:cubicBezTo>
                      <a:pt x="24384" y="16259"/>
                      <a:pt x="34362" y="26153"/>
                      <a:pt x="34362" y="38357"/>
                    </a:cubicBezTo>
                    <a:lnTo>
                      <a:pt x="34362" y="80112"/>
                    </a:lnTo>
                    <a:lnTo>
                      <a:pt x="46565" y="80112"/>
                    </a:lnTo>
                    <a:lnTo>
                      <a:pt x="46565" y="38297"/>
                    </a:lnTo>
                    <a:lnTo>
                      <a:pt x="46601" y="38297"/>
                    </a:lnTo>
                    <a:cubicBezTo>
                      <a:pt x="46601" y="19390"/>
                      <a:pt x="31242" y="3936"/>
                      <a:pt x="12335" y="3817"/>
                    </a:cubicBezTo>
                    <a:lnTo>
                      <a:pt x="12335" y="638"/>
                    </a:lnTo>
                    <a:cubicBezTo>
                      <a:pt x="12335" y="226"/>
                      <a:pt x="12159" y="0"/>
                      <a:pt x="119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2829317" y="3148686"/>
                <a:ext cx="939710" cy="1848432"/>
              </a:xfrm>
              <a:custGeom>
                <a:avLst/>
                <a:gdLst/>
                <a:ahLst/>
                <a:cxnLst/>
                <a:rect l="l" t="t" r="r" b="b"/>
                <a:pathLst>
                  <a:path w="33267" h="65437" extrusionOk="0">
                    <a:moveTo>
                      <a:pt x="2930" y="0"/>
                    </a:moveTo>
                    <a:cubicBezTo>
                      <a:pt x="2144" y="0"/>
                      <a:pt x="1322" y="12"/>
                      <a:pt x="394" y="36"/>
                    </a:cubicBezTo>
                    <a:cubicBezTo>
                      <a:pt x="179" y="48"/>
                      <a:pt x="1" y="226"/>
                      <a:pt x="13" y="441"/>
                    </a:cubicBezTo>
                    <a:cubicBezTo>
                      <a:pt x="13" y="660"/>
                      <a:pt x="191" y="834"/>
                      <a:pt x="397" y="834"/>
                    </a:cubicBezTo>
                    <a:cubicBezTo>
                      <a:pt x="404" y="834"/>
                      <a:pt x="411" y="834"/>
                      <a:pt x="417" y="834"/>
                    </a:cubicBezTo>
                    <a:cubicBezTo>
                      <a:pt x="1334" y="798"/>
                      <a:pt x="2156" y="786"/>
                      <a:pt x="2930" y="786"/>
                    </a:cubicBezTo>
                    <a:cubicBezTo>
                      <a:pt x="4156" y="786"/>
                      <a:pt x="5263" y="822"/>
                      <a:pt x="6323" y="893"/>
                    </a:cubicBezTo>
                    <a:lnTo>
                      <a:pt x="6347" y="893"/>
                    </a:lnTo>
                    <a:cubicBezTo>
                      <a:pt x="6549" y="893"/>
                      <a:pt x="6728" y="726"/>
                      <a:pt x="6740" y="512"/>
                    </a:cubicBezTo>
                    <a:cubicBezTo>
                      <a:pt x="6752" y="298"/>
                      <a:pt x="6585" y="107"/>
                      <a:pt x="6371" y="95"/>
                    </a:cubicBezTo>
                    <a:cubicBezTo>
                      <a:pt x="5299" y="36"/>
                      <a:pt x="4168" y="0"/>
                      <a:pt x="2930" y="0"/>
                    </a:cubicBezTo>
                    <a:close/>
                    <a:moveTo>
                      <a:pt x="15980" y="2184"/>
                    </a:moveTo>
                    <a:cubicBezTo>
                      <a:pt x="15823" y="2184"/>
                      <a:pt x="15673" y="2274"/>
                      <a:pt x="15610" y="2417"/>
                    </a:cubicBezTo>
                    <a:cubicBezTo>
                      <a:pt x="15526" y="2620"/>
                      <a:pt x="15622" y="2858"/>
                      <a:pt x="15824" y="2941"/>
                    </a:cubicBezTo>
                    <a:cubicBezTo>
                      <a:pt x="15884" y="2965"/>
                      <a:pt x="15943" y="3001"/>
                      <a:pt x="15991" y="3024"/>
                    </a:cubicBezTo>
                    <a:cubicBezTo>
                      <a:pt x="17717" y="3798"/>
                      <a:pt x="19372" y="4751"/>
                      <a:pt x="20896" y="5846"/>
                    </a:cubicBezTo>
                    <a:cubicBezTo>
                      <a:pt x="20968" y="5894"/>
                      <a:pt x="21051" y="5918"/>
                      <a:pt x="21122" y="5918"/>
                    </a:cubicBezTo>
                    <a:cubicBezTo>
                      <a:pt x="21253" y="5918"/>
                      <a:pt x="21372" y="5858"/>
                      <a:pt x="21444" y="5751"/>
                    </a:cubicBezTo>
                    <a:cubicBezTo>
                      <a:pt x="21575" y="5572"/>
                      <a:pt x="21539" y="5334"/>
                      <a:pt x="21361" y="5203"/>
                    </a:cubicBezTo>
                    <a:cubicBezTo>
                      <a:pt x="19789" y="4084"/>
                      <a:pt x="18086" y="3108"/>
                      <a:pt x="16312" y="2298"/>
                    </a:cubicBezTo>
                    <a:cubicBezTo>
                      <a:pt x="16253" y="2274"/>
                      <a:pt x="16193" y="2239"/>
                      <a:pt x="16134" y="2215"/>
                    </a:cubicBezTo>
                    <a:cubicBezTo>
                      <a:pt x="16084" y="2194"/>
                      <a:pt x="16031" y="2184"/>
                      <a:pt x="15980" y="2184"/>
                    </a:cubicBezTo>
                    <a:close/>
                    <a:moveTo>
                      <a:pt x="28044" y="12139"/>
                    </a:moveTo>
                    <a:cubicBezTo>
                      <a:pt x="27968" y="12139"/>
                      <a:pt x="27892" y="12160"/>
                      <a:pt x="27826" y="12204"/>
                    </a:cubicBezTo>
                    <a:cubicBezTo>
                      <a:pt x="27647" y="12335"/>
                      <a:pt x="27599" y="12585"/>
                      <a:pt x="27730" y="12764"/>
                    </a:cubicBezTo>
                    <a:cubicBezTo>
                      <a:pt x="28838" y="14371"/>
                      <a:pt x="29778" y="16097"/>
                      <a:pt x="30516" y="17895"/>
                    </a:cubicBezTo>
                    <a:cubicBezTo>
                      <a:pt x="30576" y="18050"/>
                      <a:pt x="30719" y="18145"/>
                      <a:pt x="30874" y="18145"/>
                    </a:cubicBezTo>
                    <a:cubicBezTo>
                      <a:pt x="30933" y="18145"/>
                      <a:pt x="30981" y="18133"/>
                      <a:pt x="31028" y="18110"/>
                    </a:cubicBezTo>
                    <a:cubicBezTo>
                      <a:pt x="31231" y="18026"/>
                      <a:pt x="31326" y="17800"/>
                      <a:pt x="31243" y="17598"/>
                    </a:cubicBezTo>
                    <a:cubicBezTo>
                      <a:pt x="30493" y="15752"/>
                      <a:pt x="29528" y="13966"/>
                      <a:pt x="28373" y="12311"/>
                    </a:cubicBezTo>
                    <a:cubicBezTo>
                      <a:pt x="28299" y="12199"/>
                      <a:pt x="28172" y="12139"/>
                      <a:pt x="28044" y="12139"/>
                    </a:cubicBezTo>
                    <a:close/>
                    <a:moveTo>
                      <a:pt x="32717" y="27003"/>
                    </a:moveTo>
                    <a:cubicBezTo>
                      <a:pt x="32710" y="27003"/>
                      <a:pt x="32702" y="27003"/>
                      <a:pt x="32695" y="27004"/>
                    </a:cubicBezTo>
                    <a:cubicBezTo>
                      <a:pt x="32481" y="27015"/>
                      <a:pt x="32302" y="27194"/>
                      <a:pt x="32314" y="27408"/>
                    </a:cubicBezTo>
                    <a:cubicBezTo>
                      <a:pt x="32362" y="29313"/>
                      <a:pt x="32410" y="31254"/>
                      <a:pt x="32433" y="33350"/>
                    </a:cubicBezTo>
                    <a:cubicBezTo>
                      <a:pt x="32433" y="33564"/>
                      <a:pt x="32612" y="33742"/>
                      <a:pt x="32826" y="33742"/>
                    </a:cubicBezTo>
                    <a:lnTo>
                      <a:pt x="32838" y="33742"/>
                    </a:lnTo>
                    <a:cubicBezTo>
                      <a:pt x="33052" y="33731"/>
                      <a:pt x="33231" y="33552"/>
                      <a:pt x="33231" y="33338"/>
                    </a:cubicBezTo>
                    <a:cubicBezTo>
                      <a:pt x="33195" y="31242"/>
                      <a:pt x="33160" y="29301"/>
                      <a:pt x="33112" y="27385"/>
                    </a:cubicBezTo>
                    <a:cubicBezTo>
                      <a:pt x="33100" y="27177"/>
                      <a:pt x="32933" y="27003"/>
                      <a:pt x="32717" y="27003"/>
                    </a:cubicBezTo>
                    <a:close/>
                    <a:moveTo>
                      <a:pt x="32874" y="42851"/>
                    </a:moveTo>
                    <a:cubicBezTo>
                      <a:pt x="32648" y="42851"/>
                      <a:pt x="32469" y="43029"/>
                      <a:pt x="32469" y="43244"/>
                    </a:cubicBezTo>
                    <a:cubicBezTo>
                      <a:pt x="32469" y="45363"/>
                      <a:pt x="32457" y="47435"/>
                      <a:pt x="32445" y="49185"/>
                    </a:cubicBezTo>
                    <a:cubicBezTo>
                      <a:pt x="32445" y="49399"/>
                      <a:pt x="32612" y="49578"/>
                      <a:pt x="32838" y="49590"/>
                    </a:cubicBezTo>
                    <a:cubicBezTo>
                      <a:pt x="33052" y="49590"/>
                      <a:pt x="33231" y="49411"/>
                      <a:pt x="33231" y="49197"/>
                    </a:cubicBezTo>
                    <a:cubicBezTo>
                      <a:pt x="33243" y="47447"/>
                      <a:pt x="33255" y="45363"/>
                      <a:pt x="33267" y="43244"/>
                    </a:cubicBezTo>
                    <a:cubicBezTo>
                      <a:pt x="33267" y="43029"/>
                      <a:pt x="33088" y="42851"/>
                      <a:pt x="32874" y="42851"/>
                    </a:cubicBezTo>
                    <a:close/>
                    <a:moveTo>
                      <a:pt x="32779" y="58698"/>
                    </a:moveTo>
                    <a:cubicBezTo>
                      <a:pt x="32552" y="58698"/>
                      <a:pt x="32386" y="58877"/>
                      <a:pt x="32386" y="59091"/>
                    </a:cubicBezTo>
                    <a:cubicBezTo>
                      <a:pt x="32374" y="60067"/>
                      <a:pt x="32374" y="61032"/>
                      <a:pt x="32374" y="62008"/>
                    </a:cubicBezTo>
                    <a:cubicBezTo>
                      <a:pt x="32374" y="63020"/>
                      <a:pt x="32374" y="64032"/>
                      <a:pt x="32386" y="65032"/>
                    </a:cubicBezTo>
                    <a:cubicBezTo>
                      <a:pt x="32386" y="65258"/>
                      <a:pt x="32564" y="65437"/>
                      <a:pt x="32779" y="65437"/>
                    </a:cubicBezTo>
                    <a:cubicBezTo>
                      <a:pt x="33005" y="65425"/>
                      <a:pt x="33172" y="65246"/>
                      <a:pt x="33172" y="65032"/>
                    </a:cubicBezTo>
                    <a:cubicBezTo>
                      <a:pt x="33172" y="64020"/>
                      <a:pt x="33172" y="63020"/>
                      <a:pt x="33172" y="62008"/>
                    </a:cubicBezTo>
                    <a:cubicBezTo>
                      <a:pt x="33172" y="61032"/>
                      <a:pt x="33172" y="60067"/>
                      <a:pt x="33172" y="59091"/>
                    </a:cubicBezTo>
                    <a:cubicBezTo>
                      <a:pt x="33172" y="58877"/>
                      <a:pt x="32993" y="58698"/>
                      <a:pt x="32779" y="586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7"/>
            <p:cNvSpPr txBox="1"/>
            <p:nvPr/>
          </p:nvSpPr>
          <p:spPr>
            <a:xfrm>
              <a:off x="648250" y="2943238"/>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DZ" sz="1700" dirty="0">
                  <a:solidFill>
                    <a:srgbClr val="869FB2"/>
                  </a:solidFill>
                  <a:latin typeface="Fira Sans Extra Condensed Medium"/>
                  <a:ea typeface="Fira Sans Extra Condensed Medium"/>
                  <a:cs typeface="Fira Sans Extra Condensed Medium"/>
                  <a:sym typeface="Fira Sans Extra Condensed Medium"/>
                </a:rPr>
                <a:t>Solution exact</a:t>
              </a:r>
              <a:endParaRPr lang="fr-BE" sz="1700" dirty="0">
                <a:solidFill>
                  <a:srgbClr val="869FB2"/>
                </a:solidFill>
                <a:latin typeface="Fira Sans Extra Condensed Medium"/>
                <a:ea typeface="Fira Sans Extra Condensed Medium"/>
                <a:cs typeface="Fira Sans Extra Condensed Medium"/>
                <a:sym typeface="Fira Sans Extra Condensed Medium"/>
              </a:endParaRPr>
            </a:p>
          </p:txBody>
        </p:sp>
      </p:grpSp>
      <p:grpSp>
        <p:nvGrpSpPr>
          <p:cNvPr id="3" name="Groupe 2">
            <a:extLst>
              <a:ext uri="{FF2B5EF4-FFF2-40B4-BE49-F238E27FC236}">
                <a16:creationId xmlns:a16="http://schemas.microsoft.com/office/drawing/2014/main" id="{D43F4E23-5582-5C33-9FBF-0AB291B72C50}"/>
              </a:ext>
            </a:extLst>
          </p:cNvPr>
          <p:cNvGrpSpPr/>
          <p:nvPr/>
        </p:nvGrpSpPr>
        <p:grpSpPr>
          <a:xfrm>
            <a:off x="3274832" y="1119735"/>
            <a:ext cx="1884600" cy="4023659"/>
            <a:chOff x="3274832" y="1119735"/>
            <a:chExt cx="1884600" cy="4023659"/>
          </a:xfrm>
        </p:grpSpPr>
        <p:grpSp>
          <p:nvGrpSpPr>
            <p:cNvPr id="218" name="Google Shape;218;p17"/>
            <p:cNvGrpSpPr/>
            <p:nvPr/>
          </p:nvGrpSpPr>
          <p:grpSpPr>
            <a:xfrm>
              <a:off x="3890774" y="1637625"/>
              <a:ext cx="544555" cy="3505769"/>
              <a:chOff x="3890774" y="1637625"/>
              <a:chExt cx="544555" cy="3505769"/>
            </a:xfrm>
          </p:grpSpPr>
          <p:sp>
            <p:nvSpPr>
              <p:cNvPr id="219" name="Google Shape;219;p17"/>
              <p:cNvSpPr/>
              <p:nvPr/>
            </p:nvSpPr>
            <p:spPr>
              <a:xfrm>
                <a:off x="3890774" y="1637625"/>
                <a:ext cx="544555" cy="3505769"/>
              </a:xfrm>
              <a:custGeom>
                <a:avLst/>
                <a:gdLst/>
                <a:ahLst/>
                <a:cxnLst/>
                <a:rect l="l" t="t" r="r" b="b"/>
                <a:pathLst>
                  <a:path w="19278" h="124109" extrusionOk="0">
                    <a:moveTo>
                      <a:pt x="9639" y="1"/>
                    </a:moveTo>
                    <a:cubicBezTo>
                      <a:pt x="9383" y="1"/>
                      <a:pt x="9127" y="123"/>
                      <a:pt x="8931" y="367"/>
                    </a:cubicBezTo>
                    <a:lnTo>
                      <a:pt x="394" y="11273"/>
                    </a:lnTo>
                    <a:cubicBezTo>
                      <a:pt x="1" y="11773"/>
                      <a:pt x="179" y="12190"/>
                      <a:pt x="787" y="12190"/>
                    </a:cubicBezTo>
                    <a:lnTo>
                      <a:pt x="3430" y="12190"/>
                    </a:lnTo>
                    <a:lnTo>
                      <a:pt x="3430" y="124108"/>
                    </a:lnTo>
                    <a:lnTo>
                      <a:pt x="15777" y="124108"/>
                    </a:lnTo>
                    <a:lnTo>
                      <a:pt x="15777" y="12190"/>
                    </a:lnTo>
                    <a:lnTo>
                      <a:pt x="18491" y="12190"/>
                    </a:lnTo>
                    <a:cubicBezTo>
                      <a:pt x="19098" y="12190"/>
                      <a:pt x="19277" y="11773"/>
                      <a:pt x="18884" y="11273"/>
                    </a:cubicBezTo>
                    <a:lnTo>
                      <a:pt x="10347" y="367"/>
                    </a:lnTo>
                    <a:cubicBezTo>
                      <a:pt x="10151" y="123"/>
                      <a:pt x="9895" y="1"/>
                      <a:pt x="9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4151788" y="2196180"/>
                <a:ext cx="22542" cy="2611566"/>
              </a:xfrm>
              <a:custGeom>
                <a:avLst/>
                <a:gdLst/>
                <a:ahLst/>
                <a:cxnLst/>
                <a:rect l="l" t="t" r="r" b="b"/>
                <a:pathLst>
                  <a:path w="798" h="92453" extrusionOk="0">
                    <a:moveTo>
                      <a:pt x="393" y="1"/>
                    </a:moveTo>
                    <a:cubicBezTo>
                      <a:pt x="179" y="1"/>
                      <a:pt x="0" y="179"/>
                      <a:pt x="0" y="394"/>
                    </a:cubicBezTo>
                    <a:lnTo>
                      <a:pt x="0" y="5787"/>
                    </a:lnTo>
                    <a:cubicBezTo>
                      <a:pt x="0" y="6013"/>
                      <a:pt x="179" y="6192"/>
                      <a:pt x="393" y="6192"/>
                    </a:cubicBezTo>
                    <a:cubicBezTo>
                      <a:pt x="619" y="6192"/>
                      <a:pt x="798" y="6013"/>
                      <a:pt x="798" y="5787"/>
                    </a:cubicBezTo>
                    <a:lnTo>
                      <a:pt x="798" y="394"/>
                    </a:lnTo>
                    <a:cubicBezTo>
                      <a:pt x="798" y="179"/>
                      <a:pt x="619" y="1"/>
                      <a:pt x="393" y="1"/>
                    </a:cubicBezTo>
                    <a:close/>
                    <a:moveTo>
                      <a:pt x="393" y="14384"/>
                    </a:moveTo>
                    <a:cubicBezTo>
                      <a:pt x="179" y="14384"/>
                      <a:pt x="0" y="14562"/>
                      <a:pt x="0" y="14776"/>
                    </a:cubicBezTo>
                    <a:lnTo>
                      <a:pt x="0" y="20170"/>
                    </a:lnTo>
                    <a:cubicBezTo>
                      <a:pt x="0" y="20384"/>
                      <a:pt x="179" y="20563"/>
                      <a:pt x="393" y="20563"/>
                    </a:cubicBezTo>
                    <a:cubicBezTo>
                      <a:pt x="619" y="20563"/>
                      <a:pt x="798" y="20384"/>
                      <a:pt x="798" y="20170"/>
                    </a:cubicBezTo>
                    <a:lnTo>
                      <a:pt x="798" y="14776"/>
                    </a:lnTo>
                    <a:cubicBezTo>
                      <a:pt x="798" y="14562"/>
                      <a:pt x="619" y="14384"/>
                      <a:pt x="393" y="14384"/>
                    </a:cubicBezTo>
                    <a:close/>
                    <a:moveTo>
                      <a:pt x="393" y="28754"/>
                    </a:moveTo>
                    <a:cubicBezTo>
                      <a:pt x="179" y="28754"/>
                      <a:pt x="0" y="28933"/>
                      <a:pt x="0" y="29159"/>
                    </a:cubicBezTo>
                    <a:lnTo>
                      <a:pt x="0" y="34541"/>
                    </a:lnTo>
                    <a:cubicBezTo>
                      <a:pt x="0" y="34767"/>
                      <a:pt x="179" y="34946"/>
                      <a:pt x="393" y="34946"/>
                    </a:cubicBezTo>
                    <a:cubicBezTo>
                      <a:pt x="619" y="34946"/>
                      <a:pt x="798" y="34767"/>
                      <a:pt x="798" y="34541"/>
                    </a:cubicBezTo>
                    <a:lnTo>
                      <a:pt x="798" y="29159"/>
                    </a:lnTo>
                    <a:cubicBezTo>
                      <a:pt x="798" y="28933"/>
                      <a:pt x="619" y="28754"/>
                      <a:pt x="393" y="28754"/>
                    </a:cubicBezTo>
                    <a:close/>
                    <a:moveTo>
                      <a:pt x="393" y="43137"/>
                    </a:moveTo>
                    <a:cubicBezTo>
                      <a:pt x="179" y="43137"/>
                      <a:pt x="0" y="43316"/>
                      <a:pt x="0" y="43530"/>
                    </a:cubicBezTo>
                    <a:lnTo>
                      <a:pt x="0" y="48923"/>
                    </a:lnTo>
                    <a:cubicBezTo>
                      <a:pt x="0" y="49138"/>
                      <a:pt x="179" y="49316"/>
                      <a:pt x="393" y="49316"/>
                    </a:cubicBezTo>
                    <a:cubicBezTo>
                      <a:pt x="619" y="49316"/>
                      <a:pt x="798" y="49138"/>
                      <a:pt x="798" y="48923"/>
                    </a:cubicBezTo>
                    <a:lnTo>
                      <a:pt x="798" y="43530"/>
                    </a:lnTo>
                    <a:cubicBezTo>
                      <a:pt x="798" y="43316"/>
                      <a:pt x="619" y="43137"/>
                      <a:pt x="393" y="43137"/>
                    </a:cubicBezTo>
                    <a:close/>
                    <a:moveTo>
                      <a:pt x="393" y="57508"/>
                    </a:moveTo>
                    <a:cubicBezTo>
                      <a:pt x="179" y="57508"/>
                      <a:pt x="0" y="57686"/>
                      <a:pt x="0" y="57913"/>
                    </a:cubicBezTo>
                    <a:lnTo>
                      <a:pt x="0" y="63306"/>
                    </a:lnTo>
                    <a:cubicBezTo>
                      <a:pt x="0" y="63521"/>
                      <a:pt x="179" y="63699"/>
                      <a:pt x="393" y="63699"/>
                    </a:cubicBezTo>
                    <a:cubicBezTo>
                      <a:pt x="619" y="63699"/>
                      <a:pt x="798" y="63521"/>
                      <a:pt x="798" y="63306"/>
                    </a:cubicBezTo>
                    <a:lnTo>
                      <a:pt x="798" y="57913"/>
                    </a:lnTo>
                    <a:cubicBezTo>
                      <a:pt x="798" y="57686"/>
                      <a:pt x="619" y="57508"/>
                      <a:pt x="393" y="57508"/>
                    </a:cubicBezTo>
                    <a:close/>
                    <a:moveTo>
                      <a:pt x="393" y="71891"/>
                    </a:moveTo>
                    <a:cubicBezTo>
                      <a:pt x="179" y="71891"/>
                      <a:pt x="0" y="72069"/>
                      <a:pt x="0" y="72283"/>
                    </a:cubicBezTo>
                    <a:lnTo>
                      <a:pt x="0" y="77677"/>
                    </a:lnTo>
                    <a:cubicBezTo>
                      <a:pt x="0" y="77903"/>
                      <a:pt x="179" y="78070"/>
                      <a:pt x="393" y="78070"/>
                    </a:cubicBezTo>
                    <a:cubicBezTo>
                      <a:pt x="619" y="78070"/>
                      <a:pt x="798" y="77903"/>
                      <a:pt x="798" y="77677"/>
                    </a:cubicBezTo>
                    <a:lnTo>
                      <a:pt x="798" y="72283"/>
                    </a:lnTo>
                    <a:cubicBezTo>
                      <a:pt x="798" y="72069"/>
                      <a:pt x="619" y="71891"/>
                      <a:pt x="393" y="71891"/>
                    </a:cubicBezTo>
                    <a:close/>
                    <a:moveTo>
                      <a:pt x="393" y="86273"/>
                    </a:moveTo>
                    <a:cubicBezTo>
                      <a:pt x="179" y="86273"/>
                      <a:pt x="0" y="86452"/>
                      <a:pt x="0" y="86666"/>
                    </a:cubicBezTo>
                    <a:lnTo>
                      <a:pt x="0" y="92060"/>
                    </a:lnTo>
                    <a:cubicBezTo>
                      <a:pt x="0" y="92274"/>
                      <a:pt x="179" y="92453"/>
                      <a:pt x="393" y="92453"/>
                    </a:cubicBezTo>
                    <a:cubicBezTo>
                      <a:pt x="619" y="92453"/>
                      <a:pt x="798" y="92274"/>
                      <a:pt x="798" y="92060"/>
                    </a:cubicBezTo>
                    <a:lnTo>
                      <a:pt x="798" y="86666"/>
                    </a:lnTo>
                    <a:cubicBezTo>
                      <a:pt x="798" y="86452"/>
                      <a:pt x="619" y="86273"/>
                      <a:pt x="393" y="862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7"/>
            <p:cNvSpPr txBox="1"/>
            <p:nvPr/>
          </p:nvSpPr>
          <p:spPr>
            <a:xfrm>
              <a:off x="3274832" y="111973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DZ" sz="1700" dirty="0">
                  <a:solidFill>
                    <a:srgbClr val="EC3A3B"/>
                  </a:solidFill>
                  <a:latin typeface="Fira Sans Extra Condensed Medium"/>
                  <a:ea typeface="Fira Sans Extra Condensed Medium"/>
                  <a:cs typeface="Fira Sans Extra Condensed Medium"/>
                  <a:sym typeface="Fira Sans Extra Condensed Medium"/>
                </a:rPr>
                <a:t>Précise et rigoureuse</a:t>
              </a:r>
              <a:endParaRPr sz="1700" dirty="0">
                <a:solidFill>
                  <a:srgbClr val="EC3A3B"/>
                </a:solidFill>
                <a:latin typeface="Fira Sans Extra Condensed Medium"/>
                <a:ea typeface="Fira Sans Extra Condensed Medium"/>
                <a:cs typeface="Fira Sans Extra Condensed Medium"/>
                <a:sym typeface="Fira Sans Extra Condensed Medium"/>
              </a:endParaRPr>
            </a:p>
          </p:txBody>
        </p:sp>
      </p:grpSp>
      <p:sp>
        <p:nvSpPr>
          <p:cNvPr id="243" name="Google Shape;243;p17"/>
          <p:cNvSpPr txBox="1">
            <a:spLocks noGrp="1"/>
          </p:cNvSpPr>
          <p:nvPr>
            <p:ph type="title"/>
          </p:nvPr>
        </p:nvSpPr>
        <p:spPr>
          <a:xfrm>
            <a:off x="710250" y="512250"/>
            <a:ext cx="2459400" cy="9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DZ" dirty="0"/>
              <a:t>Modèle de PLNE</a:t>
            </a:r>
            <a:endParaRPr lang="fr-BE" dirty="0"/>
          </a:p>
        </p:txBody>
      </p:sp>
      <p:sp>
        <p:nvSpPr>
          <p:cNvPr id="9" name="Espace réservé du numéro de diapositive 7">
            <a:extLst>
              <a:ext uri="{FF2B5EF4-FFF2-40B4-BE49-F238E27FC236}">
                <a16:creationId xmlns:a16="http://schemas.microsoft.com/office/drawing/2014/main" id="{7F668E78-35A3-7C61-BC22-974C80D32BE9}"/>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fr-CA" smtClean="0"/>
              <a:pPr/>
              <a:t>9</a:t>
            </a:fld>
            <a:endParaRPr lang="fr-CA"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250" fill="hold"/>
                                        <p:tgtEl>
                                          <p:spTgt spid="2"/>
                                        </p:tgtEl>
                                        <p:attrNameLst>
                                          <p:attrName>ppt_x</p:attrName>
                                        </p:attrNameLst>
                                      </p:cBhvr>
                                      <p:tavLst>
                                        <p:tav tm="0">
                                          <p:val>
                                            <p:strVal val="#ppt_x"/>
                                          </p:val>
                                        </p:tav>
                                        <p:tav tm="100000">
                                          <p:val>
                                            <p:strVal val="#ppt_x"/>
                                          </p:val>
                                        </p:tav>
                                      </p:tavLst>
                                    </p:anim>
                                    <p:anim calcmode="lin" valueType="num">
                                      <p:cBhvr additive="base">
                                        <p:cTn id="18" dur="25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250" fill="hold"/>
                                        <p:tgtEl>
                                          <p:spTgt spid="4"/>
                                        </p:tgtEl>
                                        <p:attrNameLst>
                                          <p:attrName>ppt_x</p:attrName>
                                        </p:attrNameLst>
                                      </p:cBhvr>
                                      <p:tavLst>
                                        <p:tav tm="0">
                                          <p:val>
                                            <p:strVal val="#ppt_x"/>
                                          </p:val>
                                        </p:tav>
                                        <p:tav tm="100000">
                                          <p:val>
                                            <p:strVal val="#ppt_x"/>
                                          </p:val>
                                        </p:tav>
                                      </p:tavLst>
                                    </p:anim>
                                    <p:anim calcmode="lin" valueType="num">
                                      <p:cBhvr additive="base">
                                        <p:cTn id="23" dur="25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250" fill="hold"/>
                                        <p:tgtEl>
                                          <p:spTgt spid="5"/>
                                        </p:tgtEl>
                                        <p:attrNameLst>
                                          <p:attrName>ppt_x</p:attrName>
                                        </p:attrNameLst>
                                      </p:cBhvr>
                                      <p:tavLst>
                                        <p:tav tm="0">
                                          <p:val>
                                            <p:strVal val="#ppt_x"/>
                                          </p:val>
                                        </p:tav>
                                        <p:tav tm="100000">
                                          <p:val>
                                            <p:strVal val="#ppt_x"/>
                                          </p:val>
                                        </p:tav>
                                      </p:tavLst>
                                    </p:anim>
                                    <p:anim calcmode="lin" valueType="num">
                                      <p:cBhvr additive="base">
                                        <p:cTn id="2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oadmap Infographics by Slidesgo">
  <a:themeElements>
    <a:clrScheme name="Simple Light">
      <a:dk1>
        <a:srgbClr val="000000"/>
      </a:dk1>
      <a:lt1>
        <a:srgbClr val="FFFFFF"/>
      </a:lt1>
      <a:dk2>
        <a:srgbClr val="595959"/>
      </a:dk2>
      <a:lt2>
        <a:srgbClr val="EEEEEE"/>
      </a:lt2>
      <a:accent1>
        <a:srgbClr val="5EB2FC"/>
      </a:accent1>
      <a:accent2>
        <a:srgbClr val="69E781"/>
      </a:accent2>
      <a:accent3>
        <a:srgbClr val="869FB2"/>
      </a:accent3>
      <a:accent4>
        <a:srgbClr val="4949E7"/>
      </a:accent4>
      <a:accent5>
        <a:srgbClr val="FCBD24"/>
      </a:accent5>
      <a:accent6>
        <a:srgbClr val="EC3A3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TotalTime>
  <Words>1222</Words>
  <Application>Microsoft Office PowerPoint</Application>
  <PresentationFormat>Affichage à l'écran (16:9)</PresentationFormat>
  <Paragraphs>386</Paragraphs>
  <Slides>56</Slides>
  <Notes>44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56</vt:i4>
      </vt:variant>
    </vt:vector>
  </HeadingPairs>
  <TitlesOfParts>
    <vt:vector size="68" baseType="lpstr">
      <vt:lpstr>Arial</vt:lpstr>
      <vt:lpstr>Fira Sans Extra Condensed Medium</vt:lpstr>
      <vt:lpstr>Fira Sans Extra Condensed</vt:lpstr>
      <vt:lpstr>Roboto</vt:lpstr>
      <vt:lpstr>Cambria Math</vt:lpstr>
      <vt:lpstr>Wingdings</vt:lpstr>
      <vt:lpstr>Fira Sans Extra Condensed SemiBold</vt:lpstr>
      <vt:lpstr>Times New Roman</vt:lpstr>
      <vt:lpstr>Calibri</vt:lpstr>
      <vt:lpstr>Arial</vt:lpstr>
      <vt:lpstr>Trebuchet MS</vt:lpstr>
      <vt:lpstr>Roadmap Infographics by Slidesgo</vt:lpstr>
      <vt:lpstr>Vehicule Routing Problem</vt:lpstr>
      <vt:lpstr>Plan</vt:lpstr>
      <vt:lpstr>Roadmap Infographics</vt:lpstr>
      <vt:lpstr>Introduction</vt:lpstr>
      <vt:lpstr>Présentation PowerPoint</vt:lpstr>
      <vt:lpstr>Présentation PowerPoint</vt:lpstr>
      <vt:lpstr>Les objectifs cherchés</vt:lpstr>
      <vt:lpstr>Présentation PowerPoint</vt:lpstr>
      <vt:lpstr>Modèle de PLNE</vt:lpstr>
      <vt:lpstr>Présentation PowerPoint</vt:lpstr>
      <vt:lpstr>Formulation &amp; Méthodes de Résolution  </vt:lpstr>
      <vt:lpstr>Présentation PowerPoint</vt:lpstr>
      <vt:lpstr>Formulation mathématique du problème:</vt:lpstr>
      <vt:lpstr>Présentation PowerPoint</vt:lpstr>
      <vt:lpstr>Choix de méthode  de resolution </vt:lpstr>
      <vt:lpstr>Branch &amp; Bound Méthode Génétique</vt:lpstr>
      <vt:lpstr>Les étapes de Branch and Bound</vt:lpstr>
      <vt:lpstr>Branch and Bound :</vt:lpstr>
      <vt:lpstr>Présentation PowerPoint</vt:lpstr>
      <vt:lpstr>Présentation PowerPoint</vt:lpstr>
      <vt:lpstr>Présentation PowerPoint</vt:lpstr>
      <vt:lpstr>Présentation PowerPoint</vt:lpstr>
      <vt:lpstr>L’algortithme génétique</vt:lpstr>
      <vt:lpstr>L’algortithme génétique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Implantation IT</vt:lpstr>
      <vt:lpstr>Outil Informatique</vt:lpstr>
      <vt:lpstr>Présentation PowerPoint</vt:lpstr>
      <vt:lpstr>Présentation PowerPoint</vt:lpstr>
      <vt:lpstr>Résultats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Complexité</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Vehicule Routing Problem</dc:title>
  <dc:creator>Admin</dc:creator>
  <cp:lastModifiedBy>ZAID</cp:lastModifiedBy>
  <cp:revision>32</cp:revision>
  <dcterms:modified xsi:type="dcterms:W3CDTF">2023-04-29T09:14:19Z</dcterms:modified>
</cp:coreProperties>
</file>